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88" r:id="rId2"/>
    <p:sldId id="289" r:id="rId3"/>
    <p:sldId id="258" r:id="rId4"/>
    <p:sldId id="260" r:id="rId5"/>
    <p:sldId id="267" r:id="rId6"/>
    <p:sldId id="268" r:id="rId7"/>
    <p:sldId id="264" r:id="rId8"/>
    <p:sldId id="270" r:id="rId9"/>
    <p:sldId id="271" r:id="rId10"/>
    <p:sldId id="272" r:id="rId11"/>
    <p:sldId id="290" r:id="rId12"/>
    <p:sldId id="26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92" r:id="rId27"/>
    <p:sldId id="291" r:id="rId28"/>
  </p:sldIdLst>
  <p:sldSz cx="9144000" cy="5143500" type="screen16x9"/>
  <p:notesSz cx="6858000" cy="9144000"/>
  <p:embeddedFontLst>
    <p:embeddedFont>
      <p:font typeface="Bell MT" panose="02020503060305020303" pitchFamily="18" charset="0"/>
      <p:regular r:id="rId30"/>
      <p:bold r:id="rId31"/>
      <p:italic r:id="rId32"/>
    </p:embeddedFont>
    <p:embeddedFont>
      <p:font typeface="Lato" panose="020F0502020204030203" pitchFamily="34" charset="0"/>
      <p:regular r:id="rId33"/>
      <p:bold r:id="rId34"/>
      <p:italic r:id="rId35"/>
      <p:boldItalic r:id="rId36"/>
    </p:embeddedFont>
    <p:embeddedFont>
      <p:font typeface="Raleway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77CD2D-BE5B-4342-9E73-6F2B36DBE200}">
  <a:tblStyle styleId="{2077CD2D-BE5B-4342-9E73-6F2B36DBE2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9"/>
    <p:restoredTop sz="80915"/>
  </p:normalViewPr>
  <p:slideViewPr>
    <p:cSldViewPr snapToGrid="0">
      <p:cViewPr varScale="1">
        <p:scale>
          <a:sx n="93" d="100"/>
          <a:sy n="93" d="100"/>
        </p:scale>
        <p:origin x="109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f0a87c6f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f0a87c6f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41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enum serverState {</a:t>
            </a:r>
          </a:p>
          <a:p>
            <a:pPr marL="1841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FAILED = -1,</a:t>
            </a:r>
          </a:p>
          <a:p>
            <a:pPr marL="1841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FOLLOWER = 0,</a:t>
            </a:r>
          </a:p>
          <a:p>
            <a:pPr marL="1841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CANDIDATE = 1,</a:t>
            </a:r>
          </a:p>
          <a:p>
            <a:pPr marL="1841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LEADER = 2</a:t>
            </a:r>
          </a:p>
          <a:p>
            <a:pPr marL="1841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1841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41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 _logEntry</a:t>
            </a:r>
          </a:p>
          <a:p>
            <a:pPr marL="1841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1841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index;              // index of the log entry</a:t>
            </a:r>
          </a:p>
          <a:p>
            <a:pPr marL="1841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term;               // term of the log entry</a:t>
            </a:r>
          </a:p>
          <a:p>
            <a:pPr marL="1841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Command entryCommand;   // command of the log entry</a:t>
            </a:r>
          </a:p>
          <a:p>
            <a:pPr marL="1841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source;             // address of the client that sent the command</a:t>
            </a:r>
          </a:p>
          <a:p>
            <a:pPr marL="1841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serialNumber;        // serial number of the request sent by the client ---&gt; in the beginning</a:t>
            </a:r>
          </a:p>
          <a:p>
            <a:pPr marL="0" indent="0">
              <a:buNone/>
            </a:pPr>
            <a:endParaRPr lang="en-US"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41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lang="en-US" dirty="0"/>
          </a:p>
          <a:p>
            <a:pPr marL="1841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2479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a6bf70038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a6bf70038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dd6c8d14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dd6c8d14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774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dd6c8d146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dd6c8d146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dd6c8d146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dd6c8d146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2d3e6ab6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2d3e6ab6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dd6c8d146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dd6c8d146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46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a6bf70038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a6bf70038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061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f0a87c6f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f0a87c6f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message ServerRequestVoteMsg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{ int term; 		// candidate’s term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 candidateId; 	// candidate requesting vote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 lastLogIndex; 	// index of candidate’s last log entry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 lastLogTerm; 	// term of candidate’s last log entry}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message ServerReplyVoteMsg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{ int source; 		// address of the sender server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 term; 		// current term of the replying server (for candidate to update itself)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bool voteGranted; 	// true means candidate received vote}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f0a87c6f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f0a87c6f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message ClientRequestMsg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{ int sourceAddr; // address of the client that sent the request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 destAddr; // address of the server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 serialNumber; // to uniquely identify a client request between all the ones sent by the same client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Cmd command; // command to process}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message ServerReplyClientRequestMsg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{ int sourceAddr; // address of the server replying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int destAddr; // address of the client that sent the request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int leaderAddr; // if client request is sent to a FOLLOWER server, it replies with the address of the most recent leader it knows.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int result; // to simulate the result response of the leader to the client request message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int serialNumber; // serial number of the request message the Leader is responding 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3088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f0a87c6f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f0a87c6f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message ServerAppendEntriesMsg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{ int term; // leader’s term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 leaderId; // so follower can redirect clients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 prevLogIndex; // index of log entry immediately preceding new ones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 prevLogTerm; // term of prevLogIndex entry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logList entries; // log entries to store (empty for heartbeat; may send more than one for efficiency)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 leaderCommit; // Leader’s commitIndex}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message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ServerReplyAppendEntriesMsg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{ int source; // source address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 term; // currentTerm, for leader to update itself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bool success; // true if follower contained entry matching prevLogIndex and prevLogTerm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bool isHeartbeatReply; // true if the server is replying to a Leader heartbeat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messagge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(false if replying to a Leader AppendEntries message)}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459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Bell MT" panose="02020503060305020303" pitchFamily="18" charset="0"/>
              </a:rPr>
              <a:t>Distributed Systems - Project</a:t>
            </a:r>
            <a:endParaRPr dirty="0">
              <a:latin typeface="Bell MT" panose="020205030603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3900" dirty="0">
                <a:latin typeface="Bell MT" panose="02020503060305020303" pitchFamily="18" charset="0"/>
              </a:rPr>
              <a:t>Raft Consensus Algorithm</a:t>
            </a:r>
            <a:endParaRPr sz="3900" dirty="0">
              <a:latin typeface="Bell MT" panose="02020503060305020303" pitchFamily="18" charset="0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Bell MT" panose="02020503060305020303" pitchFamily="18" charset="0"/>
              </a:rPr>
              <a:t>Giorgio Romeo</a:t>
            </a:r>
            <a:endParaRPr dirty="0">
              <a:latin typeface="Bell MT" panose="02020503060305020303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latin typeface="Bell MT" panose="02020503060305020303" pitchFamily="18" charset="0"/>
              </a:rPr>
              <a:t>Daria-Maria Preda</a:t>
            </a:r>
            <a:endParaRPr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729450" y="601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3. Implementation Details</a:t>
            </a:r>
            <a:endParaRPr dirty="0"/>
          </a:p>
        </p:txBody>
      </p:sp>
      <p:graphicFrame>
        <p:nvGraphicFramePr>
          <p:cNvPr id="8" name="Google Shape;121;p17">
            <a:extLst>
              <a:ext uri="{FF2B5EF4-FFF2-40B4-BE49-F238E27FC236}">
                <a16:creationId xmlns:a16="http://schemas.microsoft.com/office/drawing/2014/main" id="{9E25C3B4-2EC3-334F-8469-C888DC8084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120401"/>
              </p:ext>
            </p:extLst>
          </p:nvPr>
        </p:nvGraphicFramePr>
        <p:xfrm>
          <a:off x="5421267" y="1532022"/>
          <a:ext cx="2564493" cy="224016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64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enum serverState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238302"/>
                  </a:ext>
                </a:extLst>
              </a:tr>
              <a:tr h="436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dk2"/>
                          </a:solidFill>
                          <a:sym typeface="Lato"/>
                        </a:rPr>
                        <a:t>FAILED = -1</a:t>
                      </a:r>
                      <a:endParaRPr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2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dk2"/>
                          </a:solidFill>
                          <a:sym typeface="Lato"/>
                        </a:rPr>
                        <a:t>FOLLOWER = 0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6482266"/>
                  </a:ext>
                </a:extLst>
              </a:tr>
              <a:tr h="4432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dk2"/>
                          </a:solidFill>
                          <a:sym typeface="Lato"/>
                        </a:rPr>
                        <a:t>CANDIDATE = 1</a:t>
                      </a:r>
                      <a:endParaRPr lang="en-US" sz="1200" b="1" dirty="0">
                        <a:solidFill>
                          <a:schemeClr val="tx2">
                            <a:lumMod val="25000"/>
                          </a:schemeClr>
                        </a:solidFill>
                        <a:sym typeface="La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0558275"/>
                  </a:ext>
                </a:extLst>
              </a:tr>
              <a:tr h="4432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dk2"/>
                          </a:solidFill>
                          <a:sym typeface="Lato"/>
                        </a:rPr>
                        <a:t>LEADER = 2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9964664"/>
                  </a:ext>
                </a:extLst>
              </a:tr>
            </a:tbl>
          </a:graphicData>
        </a:graphic>
      </p:graphicFrame>
      <p:graphicFrame>
        <p:nvGraphicFramePr>
          <p:cNvPr id="10" name="Google Shape;121;p17">
            <a:extLst>
              <a:ext uri="{FF2B5EF4-FFF2-40B4-BE49-F238E27FC236}">
                <a16:creationId xmlns:a16="http://schemas.microsoft.com/office/drawing/2014/main" id="{1554EF83-8F3F-9341-AF78-291F0706CE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7146135"/>
              </p:ext>
            </p:extLst>
          </p:nvPr>
        </p:nvGraphicFramePr>
        <p:xfrm>
          <a:off x="845095" y="1532022"/>
          <a:ext cx="3726905" cy="251320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726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8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struct _logEntry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238302"/>
                  </a:ext>
                </a:extLst>
              </a:tr>
              <a:tr h="408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  <a:sym typeface="Lato"/>
                        </a:rPr>
                        <a:t>int </a:t>
                      </a:r>
                      <a:r>
                        <a:rPr lang="en-US" sz="1200" b="1" dirty="0">
                          <a:solidFill>
                            <a:schemeClr val="bg2"/>
                          </a:solidFill>
                          <a:latin typeface="+mn-lt"/>
                          <a:sym typeface="Lato"/>
                        </a:rPr>
                        <a:t>index</a:t>
                      </a:r>
                      <a:endParaRPr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  <a:sym typeface="Lato"/>
                        </a:rPr>
                        <a:t>int </a:t>
                      </a:r>
                      <a:r>
                        <a:rPr lang="en-US" sz="1200" b="1" dirty="0">
                          <a:solidFill>
                            <a:schemeClr val="bg2"/>
                          </a:solidFill>
                          <a:latin typeface="+mn-lt"/>
                          <a:sym typeface="Lato"/>
                        </a:rPr>
                        <a:t>term </a:t>
                      </a:r>
                      <a:endParaRPr lang="en-US" sz="1200" b="0" dirty="0">
                        <a:solidFill>
                          <a:schemeClr val="bg2"/>
                        </a:solidFill>
                        <a:latin typeface="+mn-lt"/>
                        <a:sym typeface="La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13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bg2"/>
                          </a:solidFill>
                          <a:latin typeface="+mn-lt"/>
                          <a:sym typeface="Lato"/>
                        </a:rPr>
                        <a:t>Command</a:t>
                      </a:r>
                      <a:r>
                        <a:rPr lang="en-US" sz="1200" b="1" dirty="0">
                          <a:solidFill>
                            <a:schemeClr val="bg2"/>
                          </a:solidFill>
                          <a:latin typeface="+mn-lt"/>
                          <a:sym typeface="Lato"/>
                        </a:rPr>
                        <a:t> entryCommand</a:t>
                      </a:r>
                      <a:endParaRPr lang="en-US" sz="1200" b="1" dirty="0">
                        <a:solidFill>
                          <a:schemeClr val="tx2">
                            <a:lumMod val="25000"/>
                          </a:schemeClr>
                        </a:solidFill>
                        <a:latin typeface="+mn-lt"/>
                        <a:sym typeface="La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7052507"/>
                  </a:ext>
                </a:extLst>
              </a:tr>
              <a:tr h="415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int </a:t>
                      </a: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source</a:t>
                      </a:r>
                      <a:endParaRPr lang="en-US" sz="1200" b="1" dirty="0">
                        <a:solidFill>
                          <a:schemeClr val="bg2"/>
                        </a:solidFill>
                        <a:latin typeface="+mn-lt"/>
                        <a:sym typeface="La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3843646"/>
                  </a:ext>
                </a:extLst>
              </a:tr>
              <a:tr h="41513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bg2"/>
                          </a:solidFill>
                          <a:latin typeface="+mn-lt"/>
                          <a:sym typeface="Lato"/>
                        </a:rPr>
                        <a:t>int</a:t>
                      </a:r>
                      <a:r>
                        <a:rPr lang="en-US" sz="1200" b="1" dirty="0">
                          <a:solidFill>
                            <a:schemeClr val="bg2"/>
                          </a:solidFill>
                          <a:latin typeface="+mn-lt"/>
                          <a:sym typeface="Lato"/>
                        </a:rPr>
                        <a:t> serialNumber</a:t>
                      </a:r>
                      <a:endParaRPr lang="en-US" sz="1200" b="0" dirty="0">
                        <a:solidFill>
                          <a:schemeClr val="tx2">
                            <a:lumMod val="25000"/>
                          </a:schemeClr>
                        </a:solidFill>
                        <a:latin typeface="+mn-lt"/>
                        <a:sym typeface="La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4328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98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29450" y="6111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4</a:t>
            </a:r>
            <a:r>
              <a:rPr lang="ro" dirty="0"/>
              <a:t>. Network Configuration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25850" y="1146375"/>
            <a:ext cx="7932300" cy="3453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sim-time-limit = </a:t>
            </a:r>
            <a:r>
              <a:rPr lang="it-IT" sz="1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30</a:t>
            </a:r>
            <a:r>
              <a:rPr lang="ro" sz="1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00s</a:t>
            </a:r>
            <a:endParaRPr sz="10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repeat = </a:t>
            </a:r>
            <a:r>
              <a:rPr lang="it-IT" sz="1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10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 b="1" dirty="0">
                <a:solidFill>
                  <a:schemeClr val="accent3"/>
                </a:solidFill>
                <a:latin typeface="+mn-lt"/>
                <a:ea typeface="Arial"/>
                <a:cs typeface="Arial"/>
                <a:sym typeface="Arial"/>
              </a:rPr>
              <a:t>clients_number</a:t>
            </a:r>
            <a:r>
              <a:rPr lang="ro" sz="1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= </a:t>
            </a:r>
            <a:r>
              <a:rPr lang="ro" sz="1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lang="it-IT" sz="10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ro" sz="1000" b="1" dirty="0">
                <a:solidFill>
                  <a:schemeClr val="accent3"/>
                </a:solidFill>
                <a:latin typeface="+mn-lt"/>
                <a:ea typeface="Arial"/>
                <a:cs typeface="Arial"/>
                <a:sym typeface="Arial"/>
              </a:rPr>
              <a:t>client</a:t>
            </a:r>
            <a:r>
              <a:rPr lang="ro" sz="1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.</a:t>
            </a:r>
            <a:r>
              <a:rPr lang="ro" sz="1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requestMsgTimeout</a:t>
            </a:r>
            <a:r>
              <a:rPr lang="ro" sz="1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= </a:t>
            </a:r>
            <a:r>
              <a:rPr lang="en-GB" sz="1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normal(7.0s, 1.5s)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0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 b="1" dirty="0">
                <a:solidFill>
                  <a:srgbClr val="0070C0"/>
                </a:solidFill>
                <a:latin typeface="+mn-lt"/>
                <a:ea typeface="Arial"/>
                <a:cs typeface="Arial"/>
                <a:sym typeface="Arial"/>
              </a:rPr>
              <a:t>cloud</a:t>
            </a:r>
            <a:r>
              <a:rPr lang="ro" sz="1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.</a:t>
            </a:r>
            <a:r>
              <a:rPr lang="ro" sz="1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propDelay</a:t>
            </a:r>
            <a:r>
              <a:rPr lang="ro" sz="1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= uniform(0.1s, 0.3s)</a:t>
            </a:r>
            <a:endParaRPr sz="10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0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-GB" sz="1000" b="1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servers_number</a:t>
            </a:r>
            <a:r>
              <a:rPr lang="en-GB" sz="1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= ${3, 5, 9}</a:t>
            </a:r>
            <a:endParaRPr sz="1000" b="1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 b="1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server</a:t>
            </a:r>
            <a:r>
              <a:rPr lang="ro" sz="1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.</a:t>
            </a:r>
            <a:r>
              <a:rPr lang="ro" sz="1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electionTimeout = </a:t>
            </a:r>
            <a:r>
              <a:rPr lang="en-GB" sz="1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${normal(5.0s, 1s), 6s}</a:t>
            </a:r>
            <a:endParaRPr sz="1000" b="1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server</a:t>
            </a:r>
            <a:r>
              <a:rPr lang="ro" sz="1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.heartbeatTimeout = 2s</a:t>
            </a:r>
            <a:endParaRPr sz="10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server</a:t>
            </a:r>
            <a:r>
              <a:rPr lang="ro" sz="1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.appendEntriesTimeout = 4.5s</a:t>
            </a:r>
            <a:endParaRPr sz="10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 b="1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server</a:t>
            </a:r>
            <a:r>
              <a:rPr lang="ro" sz="1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.</a:t>
            </a:r>
            <a:r>
              <a:rPr lang="ro" sz="1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checkFailureTimeout = </a:t>
            </a:r>
            <a:r>
              <a:rPr lang="en-GB" sz="1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${5s, 10s}</a:t>
            </a:r>
            <a:endParaRPr sz="1000" b="1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server</a:t>
            </a:r>
            <a:r>
              <a:rPr lang="ro" sz="1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.checkRecoveryTimeout = 1s</a:t>
            </a:r>
            <a:endParaRPr sz="10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 b="1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server</a:t>
            </a:r>
            <a:r>
              <a:rPr lang="ro" sz="1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. failureProbability = </a:t>
            </a:r>
            <a:r>
              <a:rPr lang="it-IT" sz="1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${</a:t>
            </a:r>
            <a:r>
              <a:rPr lang="ro" sz="1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r>
              <a:rPr lang="it-IT" sz="1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5}</a:t>
            </a:r>
            <a:endParaRPr sz="1000" b="1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server</a:t>
            </a:r>
            <a:r>
              <a:rPr lang="ro" sz="1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. recoveryProbability = 7</a:t>
            </a:r>
            <a:endParaRPr sz="10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 b="1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server</a:t>
            </a:r>
            <a:r>
              <a:rPr lang="ro" sz="1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. messageLossProbability = </a:t>
            </a:r>
            <a:r>
              <a:rPr lang="it-IT" sz="1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ro" sz="1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0</a:t>
            </a:r>
            <a:r>
              <a:rPr lang="it-IT" sz="1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2}</a:t>
            </a:r>
            <a:endParaRPr sz="1000" b="1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727650" y="59051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4. Network Configuration</a:t>
            </a:r>
            <a:endParaRPr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1344375" y="2657133"/>
            <a:ext cx="1534292" cy="10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o" b="1" dirty="0">
                <a:solidFill>
                  <a:schemeClr val="tx1"/>
                </a:solidFill>
              </a:rPr>
              <a:t>5 Servers</a:t>
            </a:r>
            <a:endParaRPr b="1" dirty="0">
              <a:solidFill>
                <a:schemeClr val="tx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o" b="1" dirty="0">
                <a:solidFill>
                  <a:schemeClr val="accent3"/>
                </a:solidFill>
              </a:rPr>
              <a:t>5 Clients</a:t>
            </a:r>
            <a:endParaRPr b="1" dirty="0">
              <a:solidFill>
                <a:schemeClr val="accent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o" b="1" dirty="0"/>
              <a:t>1 Cloud</a:t>
            </a:r>
            <a:endParaRPr b="1" dirty="0"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3975" y="1309200"/>
            <a:ext cx="4218800" cy="3671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EB1AEC-E16D-48D4-BD15-454C3EE8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416796"/>
            <a:ext cx="7688700" cy="860069"/>
          </a:xfrm>
        </p:spPr>
        <p:txBody>
          <a:bodyPr>
            <a:normAutofit fontScale="90000"/>
          </a:bodyPr>
          <a:lstStyle/>
          <a:p>
            <a:r>
              <a:rPr lang="ro" dirty="0"/>
              <a:t>5. </a:t>
            </a:r>
            <a:r>
              <a:rPr lang="en-GB" dirty="0"/>
              <a:t>Results &amp; Statistics:</a:t>
            </a:r>
            <a:br>
              <a:rPr lang="en-GB" dirty="0"/>
            </a:br>
            <a:r>
              <a:rPr lang="en-GB" sz="2300" dirty="0"/>
              <a:t>why to use randomized election timeouts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996331-91A2-418D-8A3F-43FE06A98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441200"/>
            <a:ext cx="7688700" cy="3566898"/>
          </a:xfrm>
        </p:spPr>
        <p:txBody>
          <a:bodyPr>
            <a:normAutofit fontScale="92500" lnSpcReduction="10000"/>
          </a:bodyPr>
          <a:lstStyle/>
          <a:p>
            <a:pPr marL="146050" indent="0">
              <a:buNone/>
            </a:pPr>
            <a:r>
              <a:rPr lang="en-GB" sz="1600" b="1" dirty="0">
                <a:solidFill>
                  <a:schemeClr val="bg2"/>
                </a:solidFill>
                <a:latin typeface="+mn-lt"/>
              </a:rPr>
              <a:t>Configuration:</a:t>
            </a:r>
          </a:p>
          <a:p>
            <a:pPr marL="146050" indent="0">
              <a:buNone/>
            </a:pPr>
            <a:endParaRPr lang="en-GB" sz="1600" b="1" dirty="0">
              <a:solidFill>
                <a:schemeClr val="bg2"/>
              </a:solidFill>
              <a:latin typeface="+mn-lt"/>
            </a:endParaRPr>
          </a:p>
          <a:p>
            <a:pPr marL="146050" indent="0">
              <a:buNone/>
            </a:pPr>
            <a:r>
              <a:rPr lang="en-GB" dirty="0">
                <a:solidFill>
                  <a:srgbClr val="FF0000"/>
                </a:solidFill>
                <a:latin typeface="+mn-lt"/>
              </a:rPr>
              <a:t>clients_number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 = 5</a:t>
            </a:r>
          </a:p>
          <a:p>
            <a:pPr marL="146050" indent="0">
              <a:buNone/>
            </a:pPr>
            <a:r>
              <a:rPr lang="en-GB" dirty="0">
                <a:solidFill>
                  <a:srgbClr val="FF0000"/>
                </a:solidFill>
                <a:latin typeface="+mn-lt"/>
              </a:rPr>
              <a:t>client.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requestMsgTimeout = normal(7.0s, 1.5s)</a:t>
            </a:r>
          </a:p>
          <a:p>
            <a:pPr marL="146050" indent="0">
              <a:buNone/>
            </a:pPr>
            <a:endParaRPr lang="en-GB" dirty="0">
              <a:solidFill>
                <a:schemeClr val="bg2"/>
              </a:solidFill>
              <a:latin typeface="+mn-lt"/>
            </a:endParaRPr>
          </a:p>
          <a:p>
            <a:pPr marL="146050" indent="0">
              <a:buNone/>
            </a:pPr>
            <a:r>
              <a:rPr lang="en-GB" dirty="0">
                <a:solidFill>
                  <a:srgbClr val="0070C0"/>
                </a:solidFill>
                <a:latin typeface="+mn-lt"/>
              </a:rPr>
              <a:t>cloud.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propDelay = uniform(0.1s, 0.3s)</a:t>
            </a:r>
          </a:p>
          <a:p>
            <a:pPr marL="146050" indent="0">
              <a:buNone/>
            </a:pPr>
            <a:endParaRPr lang="en-GB" dirty="0">
              <a:solidFill>
                <a:schemeClr val="bg2"/>
              </a:solidFill>
              <a:latin typeface="+mn-lt"/>
            </a:endParaRPr>
          </a:p>
          <a:p>
            <a:pPr marL="146050" indent="0"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servers_number 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= 3</a:t>
            </a:r>
          </a:p>
          <a:p>
            <a:pPr marL="146050" indent="0"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electionTimeout = 6s</a:t>
            </a:r>
          </a:p>
          <a:p>
            <a:pPr marL="146050" indent="0"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heartbeatTimeout = 2s</a:t>
            </a:r>
          </a:p>
          <a:p>
            <a:pPr marL="146050" indent="0"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appendEntriesTimeout = 4.5s</a:t>
            </a:r>
          </a:p>
          <a:p>
            <a:pPr marL="146050" indent="0"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checkFailureTimeout = 5s</a:t>
            </a:r>
          </a:p>
          <a:p>
            <a:pPr marL="146050" indent="0"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checkRecoveryTimeout = 1s</a:t>
            </a:r>
          </a:p>
          <a:p>
            <a:pPr marL="146050" indent="0"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 failureProbability = 1</a:t>
            </a:r>
          </a:p>
          <a:p>
            <a:pPr marL="146050" indent="0"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 recoveryProbability = 7</a:t>
            </a:r>
          </a:p>
          <a:p>
            <a:pPr marL="146050" indent="0"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 messageLossProbability = 0</a:t>
            </a:r>
          </a:p>
          <a:p>
            <a:pPr marL="146050" indent="0">
              <a:buNone/>
            </a:pPr>
            <a:endParaRPr lang="en-GB" sz="1600" dirty="0">
              <a:latin typeface="+mn-lt"/>
            </a:endParaRPr>
          </a:p>
          <a:p>
            <a:pPr marL="146050" indent="0">
              <a:buNone/>
            </a:pPr>
            <a:endParaRPr lang="en-GB" sz="1600" dirty="0">
              <a:latin typeface="+mn-lt"/>
            </a:endParaRPr>
          </a:p>
          <a:p>
            <a:pPr marL="146050" indent="0">
              <a:buNone/>
            </a:pPr>
            <a:endParaRPr lang="en-GB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8482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8BB0AA7B-78A4-47E3-8B72-EC55658F4B52}"/>
              </a:ext>
            </a:extLst>
          </p:cNvPr>
          <p:cNvSpPr txBox="1"/>
          <p:nvPr/>
        </p:nvSpPr>
        <p:spPr>
          <a:xfrm>
            <a:off x="3455348" y="1088552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Mean leader election time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525B20A-3E4F-4FCD-BB39-E38D8E7B6DD3}"/>
              </a:ext>
            </a:extLst>
          </p:cNvPr>
          <p:cNvSpPr txBox="1"/>
          <p:nvPr/>
        </p:nvSpPr>
        <p:spPr>
          <a:xfrm>
            <a:off x="2424844" y="4754848"/>
            <a:ext cx="4969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Total_Elections = 6	Mean_Election_Time = 57.07279 s</a:t>
            </a:r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E5E0D2B1-A06C-48F3-AB53-6B1527826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6979" y="1392956"/>
            <a:ext cx="6450037" cy="3361892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174CD2DE-0156-4421-B731-C5C356B7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416796"/>
            <a:ext cx="7688700" cy="860069"/>
          </a:xfrm>
        </p:spPr>
        <p:txBody>
          <a:bodyPr>
            <a:normAutofit fontScale="90000"/>
          </a:bodyPr>
          <a:lstStyle/>
          <a:p>
            <a:r>
              <a:rPr lang="ro" dirty="0"/>
              <a:t>5. </a:t>
            </a:r>
            <a:r>
              <a:rPr lang="en-GB" dirty="0"/>
              <a:t>Results &amp; Statistics:</a:t>
            </a:r>
            <a:br>
              <a:rPr lang="en-GB" dirty="0"/>
            </a:br>
            <a:r>
              <a:rPr lang="en-GB" sz="2300" dirty="0"/>
              <a:t>why to use randomized election timeouts</a:t>
            </a:r>
          </a:p>
        </p:txBody>
      </p:sp>
    </p:spTree>
    <p:extLst>
      <p:ext uri="{BB962C8B-B14F-4D97-AF65-F5344CB8AC3E}">
        <p14:creationId xmlns:p14="http://schemas.microsoft.com/office/powerpoint/2010/main" val="1978479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8BB0AA7B-78A4-47E3-8B72-EC55658F4B52}"/>
              </a:ext>
            </a:extLst>
          </p:cNvPr>
          <p:cNvSpPr txBox="1"/>
          <p:nvPr/>
        </p:nvSpPr>
        <p:spPr>
          <a:xfrm>
            <a:off x="2007957" y="1154407"/>
            <a:ext cx="5713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Mean leader election time</a:t>
            </a:r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>
                <a:solidFill>
                  <a:schemeClr val="bg2"/>
                </a:solidFill>
              </a:rPr>
              <a:t>-    </a:t>
            </a:r>
            <a:r>
              <a:rPr lang="en-GB" dirty="0">
                <a:solidFill>
                  <a:srgbClr val="FF0000"/>
                </a:solidFill>
              </a:rPr>
              <a:t>Mean response time to client requests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DB6A411-0B0D-45C0-9010-7404F2259EA2}"/>
              </a:ext>
            </a:extLst>
          </p:cNvPr>
          <p:cNvSpPr txBox="1"/>
          <p:nvPr/>
        </p:nvSpPr>
        <p:spPr>
          <a:xfrm>
            <a:off x="100232" y="4786152"/>
            <a:ext cx="9043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Total_Elections = 6	Mean_Election_Time = 57.07279 s	Total_Responses = 578	Mean_Response_Time = 5.1703076 s</a:t>
            </a:r>
          </a:p>
        </p:txBody>
      </p:sp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984E1AA-0FAC-49C4-A92F-C8F5D94E37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159"/>
          <a:stretch/>
        </p:blipFill>
        <p:spPr>
          <a:xfrm>
            <a:off x="924784" y="1446544"/>
            <a:ext cx="7879770" cy="3355249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40B91D3B-7B9D-4CC7-8ABF-2C1BC919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416796"/>
            <a:ext cx="7688700" cy="860069"/>
          </a:xfrm>
        </p:spPr>
        <p:txBody>
          <a:bodyPr>
            <a:normAutofit fontScale="90000"/>
          </a:bodyPr>
          <a:lstStyle/>
          <a:p>
            <a:r>
              <a:rPr lang="ro" dirty="0"/>
              <a:t>5. </a:t>
            </a:r>
            <a:r>
              <a:rPr lang="en-GB" dirty="0"/>
              <a:t>Results &amp; Statistics:</a:t>
            </a:r>
            <a:br>
              <a:rPr lang="en-GB" dirty="0"/>
            </a:br>
            <a:r>
              <a:rPr lang="en-GB" sz="2300" dirty="0"/>
              <a:t>why to use randomized election timeouts</a:t>
            </a:r>
          </a:p>
        </p:txBody>
      </p:sp>
    </p:spTree>
    <p:extLst>
      <p:ext uri="{BB962C8B-B14F-4D97-AF65-F5344CB8AC3E}">
        <p14:creationId xmlns:p14="http://schemas.microsoft.com/office/powerpoint/2010/main" val="382212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996331-91A2-418D-8A3F-43FE06A98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441200"/>
            <a:ext cx="7688700" cy="3566898"/>
          </a:xfrm>
        </p:spPr>
        <p:txBody>
          <a:bodyPr>
            <a:normAutofit fontScale="92500" lnSpcReduction="10000"/>
          </a:bodyPr>
          <a:lstStyle/>
          <a:p>
            <a:pPr marL="146050" indent="0">
              <a:buNone/>
            </a:pPr>
            <a:r>
              <a:rPr lang="en-GB" sz="1600" b="1" dirty="0">
                <a:solidFill>
                  <a:schemeClr val="bg2"/>
                </a:solidFill>
                <a:latin typeface="+mn-lt"/>
              </a:rPr>
              <a:t>Configuration:</a:t>
            </a:r>
          </a:p>
          <a:p>
            <a:pPr marL="146050" indent="0">
              <a:buNone/>
            </a:pPr>
            <a:endParaRPr lang="en-GB" sz="1600" b="1" dirty="0">
              <a:solidFill>
                <a:schemeClr val="bg2"/>
              </a:solidFill>
              <a:latin typeface="+mn-lt"/>
            </a:endParaRPr>
          </a:p>
          <a:p>
            <a:pPr marL="146050" indent="0">
              <a:buNone/>
            </a:pPr>
            <a:r>
              <a:rPr lang="en-GB" dirty="0">
                <a:solidFill>
                  <a:srgbClr val="FF0000"/>
                </a:solidFill>
                <a:latin typeface="+mn-lt"/>
              </a:rPr>
              <a:t>clients_number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 = 5</a:t>
            </a:r>
          </a:p>
          <a:p>
            <a:pPr marL="146050" indent="0">
              <a:buNone/>
            </a:pPr>
            <a:r>
              <a:rPr lang="en-GB" dirty="0">
                <a:solidFill>
                  <a:srgbClr val="FF0000"/>
                </a:solidFill>
                <a:latin typeface="+mn-lt"/>
              </a:rPr>
              <a:t>client.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requestMsgTimeout = normal(7.0s, 1.5s)</a:t>
            </a:r>
          </a:p>
          <a:p>
            <a:pPr marL="146050" indent="0">
              <a:buNone/>
            </a:pPr>
            <a:endParaRPr lang="en-GB" dirty="0">
              <a:solidFill>
                <a:schemeClr val="bg2"/>
              </a:solidFill>
              <a:latin typeface="+mn-lt"/>
            </a:endParaRPr>
          </a:p>
          <a:p>
            <a:pPr marL="146050" indent="0">
              <a:buNone/>
            </a:pPr>
            <a:r>
              <a:rPr lang="en-GB" dirty="0">
                <a:solidFill>
                  <a:srgbClr val="0070C0"/>
                </a:solidFill>
                <a:latin typeface="+mn-lt"/>
              </a:rPr>
              <a:t>cloud.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propDelay = uniform(0.1s, 0.3s)</a:t>
            </a:r>
          </a:p>
          <a:p>
            <a:pPr marL="146050" indent="0">
              <a:buNone/>
            </a:pPr>
            <a:endParaRPr lang="en-GB" dirty="0">
              <a:solidFill>
                <a:schemeClr val="bg2"/>
              </a:solidFill>
              <a:latin typeface="+mn-lt"/>
            </a:endParaRPr>
          </a:p>
          <a:p>
            <a:pPr marL="146050" indent="0"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servers_number 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= 3</a:t>
            </a:r>
          </a:p>
          <a:p>
            <a:pPr marL="146050" indent="0"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electionTimeout = normal(5.0s, 1s)</a:t>
            </a:r>
          </a:p>
          <a:p>
            <a:pPr marL="146050" indent="0"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heartbeatTimeout = 2s</a:t>
            </a:r>
          </a:p>
          <a:p>
            <a:pPr marL="146050" indent="0"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appendEntriesTimeout = 4.5s</a:t>
            </a:r>
          </a:p>
          <a:p>
            <a:pPr marL="146050" indent="0"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checkFailureTimeout = 5s</a:t>
            </a:r>
          </a:p>
          <a:p>
            <a:pPr marL="146050" indent="0"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checkRecoveryTimeout = 1s</a:t>
            </a:r>
          </a:p>
          <a:p>
            <a:pPr marL="146050" indent="0"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 failureProbability = 1</a:t>
            </a:r>
          </a:p>
          <a:p>
            <a:pPr marL="146050" indent="0"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 recoveryProbability = 7</a:t>
            </a:r>
          </a:p>
          <a:p>
            <a:pPr marL="146050" indent="0"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 messageLossProbability = 0</a:t>
            </a:r>
          </a:p>
          <a:p>
            <a:pPr marL="146050" indent="0">
              <a:buNone/>
            </a:pPr>
            <a:endParaRPr lang="en-GB" sz="1600" dirty="0">
              <a:latin typeface="+mn-lt"/>
            </a:endParaRPr>
          </a:p>
          <a:p>
            <a:pPr marL="146050" indent="0">
              <a:buNone/>
            </a:pPr>
            <a:endParaRPr lang="en-GB" sz="1600" dirty="0">
              <a:latin typeface="+mn-lt"/>
            </a:endParaRPr>
          </a:p>
          <a:p>
            <a:pPr marL="146050" indent="0">
              <a:buNone/>
            </a:pPr>
            <a:endParaRPr lang="en-GB" sz="1600" dirty="0">
              <a:latin typeface="+mn-lt"/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40996A7D-6B84-4921-99AB-903487AB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416796"/>
            <a:ext cx="7688700" cy="860069"/>
          </a:xfrm>
        </p:spPr>
        <p:txBody>
          <a:bodyPr>
            <a:normAutofit fontScale="90000"/>
          </a:bodyPr>
          <a:lstStyle/>
          <a:p>
            <a:r>
              <a:rPr lang="ro" dirty="0"/>
              <a:t>5. </a:t>
            </a:r>
            <a:r>
              <a:rPr lang="en-GB" dirty="0"/>
              <a:t>Results &amp; Statistics:</a:t>
            </a:r>
            <a:br>
              <a:rPr lang="en-GB" dirty="0"/>
            </a:br>
            <a:r>
              <a:rPr lang="en-GB" sz="2300" dirty="0"/>
              <a:t>why to use randomized election timeouts</a:t>
            </a:r>
          </a:p>
        </p:txBody>
      </p:sp>
    </p:spTree>
    <p:extLst>
      <p:ext uri="{BB962C8B-B14F-4D97-AF65-F5344CB8AC3E}">
        <p14:creationId xmlns:p14="http://schemas.microsoft.com/office/powerpoint/2010/main" val="2415620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8BB0AA7B-78A4-47E3-8B72-EC55658F4B52}"/>
              </a:ext>
            </a:extLst>
          </p:cNvPr>
          <p:cNvSpPr txBox="1"/>
          <p:nvPr/>
        </p:nvSpPr>
        <p:spPr>
          <a:xfrm>
            <a:off x="3455348" y="1088552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Mean leader election time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525B20A-3E4F-4FCD-BB39-E38D8E7B6DD3}"/>
              </a:ext>
            </a:extLst>
          </p:cNvPr>
          <p:cNvSpPr txBox="1"/>
          <p:nvPr/>
        </p:nvSpPr>
        <p:spPr>
          <a:xfrm>
            <a:off x="2591825" y="4705560"/>
            <a:ext cx="4231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Total_Elections = 10	Mean_Election_Time = 1.27462 s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DD2A6DC4-38B2-4F80-A30E-204A92CD5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176" y="1343415"/>
            <a:ext cx="7547316" cy="3362145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9A179854-249E-45F8-9750-82A9EB6E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416796"/>
            <a:ext cx="7688700" cy="860069"/>
          </a:xfrm>
        </p:spPr>
        <p:txBody>
          <a:bodyPr>
            <a:normAutofit fontScale="90000"/>
          </a:bodyPr>
          <a:lstStyle/>
          <a:p>
            <a:r>
              <a:rPr lang="ro" dirty="0"/>
              <a:t>5. </a:t>
            </a:r>
            <a:r>
              <a:rPr lang="en-GB" dirty="0"/>
              <a:t>Results &amp; Statistics:</a:t>
            </a:r>
            <a:br>
              <a:rPr lang="en-GB" dirty="0"/>
            </a:br>
            <a:r>
              <a:rPr lang="en-GB" sz="2300" dirty="0"/>
              <a:t>why to use randomized election timeouts</a:t>
            </a:r>
          </a:p>
        </p:txBody>
      </p:sp>
    </p:spTree>
    <p:extLst>
      <p:ext uri="{BB962C8B-B14F-4D97-AF65-F5344CB8AC3E}">
        <p14:creationId xmlns:p14="http://schemas.microsoft.com/office/powerpoint/2010/main" val="3761936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8BB0AA7B-78A4-47E3-8B72-EC55658F4B52}"/>
              </a:ext>
            </a:extLst>
          </p:cNvPr>
          <p:cNvSpPr txBox="1"/>
          <p:nvPr/>
        </p:nvSpPr>
        <p:spPr>
          <a:xfrm>
            <a:off x="2007957" y="1154407"/>
            <a:ext cx="5713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Mean leader election time</a:t>
            </a:r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>
                <a:solidFill>
                  <a:schemeClr val="bg2"/>
                </a:solidFill>
              </a:rPr>
              <a:t>-    </a:t>
            </a:r>
            <a:r>
              <a:rPr lang="en-GB" dirty="0">
                <a:solidFill>
                  <a:srgbClr val="FF0000"/>
                </a:solidFill>
              </a:rPr>
              <a:t>Mean response time to client requests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5259E5A1-75BB-40AB-A191-19900A088D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918"/>
          <a:stretch/>
        </p:blipFill>
        <p:spPr>
          <a:xfrm>
            <a:off x="302455" y="1394781"/>
            <a:ext cx="8539089" cy="328180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DB6A411-0B0D-45C0-9010-7404F2259EA2}"/>
              </a:ext>
            </a:extLst>
          </p:cNvPr>
          <p:cNvSpPr txBox="1"/>
          <p:nvPr/>
        </p:nvSpPr>
        <p:spPr>
          <a:xfrm>
            <a:off x="100232" y="4786152"/>
            <a:ext cx="8943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Total_Elections = 10	Mean_Election_Time = 1.27462 s	Total_Responses = 637	Mean_Response_Time = 4.691656 s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FE5E5789-DF30-44AC-A09E-390406E6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416796"/>
            <a:ext cx="7688700" cy="860069"/>
          </a:xfrm>
        </p:spPr>
        <p:txBody>
          <a:bodyPr>
            <a:normAutofit fontScale="90000"/>
          </a:bodyPr>
          <a:lstStyle/>
          <a:p>
            <a:r>
              <a:rPr lang="ro" dirty="0"/>
              <a:t>5. </a:t>
            </a:r>
            <a:r>
              <a:rPr lang="en-GB" dirty="0"/>
              <a:t>Results &amp; Statistics:</a:t>
            </a:r>
            <a:br>
              <a:rPr lang="en-GB" dirty="0"/>
            </a:br>
            <a:r>
              <a:rPr lang="en-GB" sz="2300" dirty="0"/>
              <a:t>why to use randomized election timeouts</a:t>
            </a:r>
          </a:p>
        </p:txBody>
      </p:sp>
    </p:spTree>
    <p:extLst>
      <p:ext uri="{BB962C8B-B14F-4D97-AF65-F5344CB8AC3E}">
        <p14:creationId xmlns:p14="http://schemas.microsoft.com/office/powerpoint/2010/main" val="6424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996331-91A2-418D-8A3F-43FE06A98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1" y="1244992"/>
            <a:ext cx="3225371" cy="2637691"/>
          </a:xfrm>
        </p:spPr>
        <p:txBody>
          <a:bodyPr>
            <a:normAutofit fontScale="85000" lnSpcReduction="20000"/>
          </a:bodyPr>
          <a:lstStyle/>
          <a:p>
            <a:pPr marL="146050" indent="0">
              <a:buNone/>
            </a:pPr>
            <a:r>
              <a:rPr lang="en-GB" sz="1500" b="1" dirty="0">
                <a:solidFill>
                  <a:schemeClr val="bg2"/>
                </a:solidFill>
                <a:latin typeface="+mn-lt"/>
              </a:rPr>
              <a:t>Configuration:</a:t>
            </a:r>
          </a:p>
          <a:p>
            <a:pPr marL="146050" indent="0">
              <a:buNone/>
            </a:pPr>
            <a:endParaRPr lang="en-GB" sz="900" b="1" dirty="0">
              <a:solidFill>
                <a:schemeClr val="bg2"/>
              </a:solidFill>
              <a:latin typeface="+mn-lt"/>
            </a:endParaRPr>
          </a:p>
          <a:p>
            <a:pPr marL="146050" indent="0">
              <a:buNone/>
            </a:pPr>
            <a:r>
              <a:rPr lang="en-GB" dirty="0">
                <a:solidFill>
                  <a:srgbClr val="FF0000"/>
                </a:solidFill>
                <a:latin typeface="+mn-lt"/>
              </a:rPr>
              <a:t>clients_number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 = 5</a:t>
            </a:r>
          </a:p>
          <a:p>
            <a:pPr marL="146050" indent="0">
              <a:buNone/>
            </a:pPr>
            <a:r>
              <a:rPr lang="en-GB" dirty="0">
                <a:solidFill>
                  <a:srgbClr val="FF0000"/>
                </a:solidFill>
                <a:latin typeface="+mn-lt"/>
              </a:rPr>
              <a:t>client.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requestMsgTimeout = normal(7.0s, 1.5s)</a:t>
            </a:r>
          </a:p>
          <a:p>
            <a:pPr marL="146050" indent="0"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None/>
            </a:pPr>
            <a:r>
              <a:rPr lang="en-GB" dirty="0">
                <a:solidFill>
                  <a:srgbClr val="0070C0"/>
                </a:solidFill>
                <a:latin typeface="+mn-lt"/>
              </a:rPr>
              <a:t>cloud.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propDelay = uniform(0.1s, 0.3s)</a:t>
            </a:r>
          </a:p>
          <a:p>
            <a:pPr marL="146050" indent="0"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servers_number 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= 3</a:t>
            </a:r>
          </a:p>
          <a:p>
            <a:pPr marL="146050" indent="0"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electionTimeout = 6 s</a:t>
            </a:r>
          </a:p>
          <a:p>
            <a:pPr marL="146050" indent="0"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heartbeatTimeout = 2s</a:t>
            </a:r>
          </a:p>
          <a:p>
            <a:pPr marL="146050" indent="0"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appendEntriesTimeout = 4.5s</a:t>
            </a:r>
          </a:p>
          <a:p>
            <a:pPr marL="146050" indent="0"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checkFailureTimeout = 5s</a:t>
            </a:r>
          </a:p>
          <a:p>
            <a:pPr marL="146050" indent="0"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checkRecoveryTimeout = 1s</a:t>
            </a:r>
          </a:p>
          <a:p>
            <a:pPr marL="146050" indent="0"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 failureProbability = 1</a:t>
            </a:r>
          </a:p>
          <a:p>
            <a:pPr marL="146050" indent="0"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 recoveryProbability = 7</a:t>
            </a:r>
          </a:p>
          <a:p>
            <a:pPr marL="146050" indent="0"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 messageLossProbability = 0</a:t>
            </a:r>
          </a:p>
          <a:p>
            <a:pPr marL="146050" indent="0">
              <a:buNone/>
            </a:pPr>
            <a:endParaRPr lang="en-GB" sz="1600" dirty="0">
              <a:latin typeface="+mn-lt"/>
            </a:endParaRPr>
          </a:p>
          <a:p>
            <a:pPr marL="146050" indent="0">
              <a:buNone/>
            </a:pPr>
            <a:endParaRPr lang="en-GB" sz="1600" dirty="0">
              <a:latin typeface="+mn-lt"/>
            </a:endParaRPr>
          </a:p>
          <a:p>
            <a:pPr marL="146050" indent="0">
              <a:buNone/>
            </a:pPr>
            <a:endParaRPr lang="en-GB" sz="1600" dirty="0">
              <a:latin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B1C814-5C14-4E66-B605-AA8C365091C1}"/>
              </a:ext>
            </a:extLst>
          </p:cNvPr>
          <p:cNvSpPr txBox="1"/>
          <p:nvPr/>
        </p:nvSpPr>
        <p:spPr>
          <a:xfrm>
            <a:off x="889429" y="3882683"/>
            <a:ext cx="269396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>
                <a:latin typeface="+mn-lt"/>
              </a:rPr>
              <a:t>Results averaged over 3 runs:</a:t>
            </a:r>
          </a:p>
          <a:p>
            <a:endParaRPr lang="en-GB" sz="800" b="1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+mn-lt"/>
              </a:rPr>
              <a:t>Mean_Response_Time = 6.35498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+mn-lt"/>
              </a:rPr>
              <a:t>Total_Responses = 480 Mean_Election_Time = 161.79004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+mn-lt"/>
              </a:rPr>
              <a:t>Total_Elections = 6</a:t>
            </a:r>
            <a:endParaRPr lang="en-GB" sz="1200" dirty="0">
              <a:latin typeface="+mn-lt"/>
            </a:endParaRP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01707A3B-DC2A-47AF-839B-38C75AF3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1" y="418318"/>
            <a:ext cx="8520057" cy="826674"/>
          </a:xfrm>
        </p:spPr>
        <p:txBody>
          <a:bodyPr>
            <a:normAutofit fontScale="90000"/>
          </a:bodyPr>
          <a:lstStyle/>
          <a:p>
            <a:r>
              <a:rPr lang="ro" dirty="0"/>
              <a:t>5. </a:t>
            </a:r>
            <a:r>
              <a:rPr lang="en-GB" dirty="0"/>
              <a:t>Results &amp; Statistics:</a:t>
            </a:r>
            <a:br>
              <a:rPr lang="en-GB" dirty="0"/>
            </a:br>
            <a:r>
              <a:rPr lang="en-GB" sz="2200" dirty="0"/>
              <a:t>why to use randomized election timeouts </a:t>
            </a:r>
            <a:r>
              <a:rPr lang="en-GB" sz="2200" dirty="0">
                <a:solidFill>
                  <a:srgbClr val="FF0000"/>
                </a:solidFill>
              </a:rPr>
              <a:t>(3 servers)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B4D64E73-2045-43FC-B161-CA04445FE4E5}"/>
              </a:ext>
            </a:extLst>
          </p:cNvPr>
          <p:cNvSpPr txBox="1">
            <a:spLocks/>
          </p:cNvSpPr>
          <p:nvPr/>
        </p:nvSpPr>
        <p:spPr>
          <a:xfrm>
            <a:off x="4987679" y="1244991"/>
            <a:ext cx="3225371" cy="2637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GB" sz="1500" b="1" dirty="0">
                <a:solidFill>
                  <a:schemeClr val="bg2"/>
                </a:solidFill>
                <a:latin typeface="+mn-lt"/>
              </a:rPr>
              <a:t>Configuration:</a:t>
            </a:r>
          </a:p>
          <a:p>
            <a:pPr marL="146050" indent="0">
              <a:buFont typeface="Lato"/>
              <a:buNone/>
            </a:pPr>
            <a:endParaRPr lang="en-GB" sz="900" b="1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dirty="0">
                <a:solidFill>
                  <a:srgbClr val="FF0000"/>
                </a:solidFill>
                <a:latin typeface="+mn-lt"/>
              </a:rPr>
              <a:t>clients_number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 = 5</a:t>
            </a:r>
          </a:p>
          <a:p>
            <a:pPr marL="146050" indent="0">
              <a:buFont typeface="Lato"/>
              <a:buNone/>
            </a:pPr>
            <a:r>
              <a:rPr lang="en-GB" dirty="0">
                <a:solidFill>
                  <a:srgbClr val="FF0000"/>
                </a:solidFill>
                <a:latin typeface="+mn-lt"/>
              </a:rPr>
              <a:t>client.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requestMsgTimeout = normal(7.0s, 1.5s)</a:t>
            </a:r>
          </a:p>
          <a:p>
            <a:pPr marL="146050" indent="0">
              <a:buFont typeface="Lato"/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dirty="0">
                <a:solidFill>
                  <a:srgbClr val="0070C0"/>
                </a:solidFill>
                <a:latin typeface="+mn-lt"/>
              </a:rPr>
              <a:t>cloud.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propDelay = uniform(0.1s, 0.3s)</a:t>
            </a:r>
          </a:p>
          <a:p>
            <a:pPr marL="146050" indent="0">
              <a:buFont typeface="Lato"/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servers_number 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= 3</a:t>
            </a:r>
          </a:p>
          <a:p>
            <a:pPr marL="146050" indent="0">
              <a:buFont typeface="Lato"/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electionTimeout = normal(5.0s, 1s)</a:t>
            </a:r>
          </a:p>
          <a:p>
            <a:pPr marL="146050" indent="0">
              <a:buFont typeface="Lato"/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heartbeatTimeout = 2s</a:t>
            </a:r>
          </a:p>
          <a:p>
            <a:pPr marL="146050" indent="0">
              <a:buFont typeface="Lato"/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appendEntriesTimeout = 4.5s</a:t>
            </a:r>
          </a:p>
          <a:p>
            <a:pPr marL="146050" indent="0">
              <a:buFont typeface="Lato"/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checkFailureTimeout = 5s</a:t>
            </a:r>
          </a:p>
          <a:p>
            <a:pPr marL="146050" indent="0">
              <a:buFont typeface="Lato"/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checkRecoveryTimeout = 1s</a:t>
            </a:r>
          </a:p>
          <a:p>
            <a:pPr marL="146050" indent="0">
              <a:buFont typeface="Lato"/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 failureProbability = 1</a:t>
            </a:r>
          </a:p>
          <a:p>
            <a:pPr marL="146050" indent="0">
              <a:buFont typeface="Lato"/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 recoveryProbability = 7</a:t>
            </a:r>
          </a:p>
          <a:p>
            <a:pPr marL="146050" indent="0">
              <a:buFont typeface="Lato"/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 messageLossProbability = 0</a:t>
            </a: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8E3EC74-2F64-4A4F-824C-0FF5771856CE}"/>
              </a:ext>
            </a:extLst>
          </p:cNvPr>
          <p:cNvSpPr txBox="1"/>
          <p:nvPr/>
        </p:nvSpPr>
        <p:spPr>
          <a:xfrm>
            <a:off x="5149457" y="3882682"/>
            <a:ext cx="269396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>
                <a:latin typeface="+mn-lt"/>
              </a:rPr>
              <a:t>Results averaged over 3 runs:</a:t>
            </a:r>
          </a:p>
          <a:p>
            <a:endParaRPr lang="en-GB" sz="800" b="1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+mn-lt"/>
              </a:rPr>
              <a:t>Mean_Response_Time = 4.64554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+mn-lt"/>
              </a:rPr>
              <a:t>Total_Responses = 643.93333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+mn-lt"/>
              </a:rPr>
              <a:t>Mean_Election_Time = 2.17914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+mn-lt"/>
              </a:rPr>
              <a:t>Total_Elections = 8</a:t>
            </a:r>
            <a:endParaRPr lang="en-GB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491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Contents: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729625" y="2085950"/>
            <a:ext cx="7688100" cy="16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ro" dirty="0">
                <a:solidFill>
                  <a:schemeClr val="dk2"/>
                </a:solidFill>
              </a:rPr>
              <a:t>Brief Description of Raft</a:t>
            </a:r>
            <a:endParaRPr dirty="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ro" dirty="0">
                <a:solidFill>
                  <a:schemeClr val="dk2"/>
                </a:solidFill>
              </a:rPr>
              <a:t>Network elements &amp; Data Structures</a:t>
            </a:r>
            <a:endParaRPr dirty="0">
              <a:solidFill>
                <a:schemeClr val="dk2"/>
              </a:solidFill>
            </a:endParaRPr>
          </a:p>
          <a:p>
            <a:pPr indent="-330200">
              <a:lnSpc>
                <a:spcPct val="115000"/>
              </a:lnSpc>
              <a:buClr>
                <a:schemeClr val="dk2"/>
              </a:buClr>
              <a:buFont typeface="Lato"/>
              <a:buAutoNum type="arabicPeriod"/>
            </a:pPr>
            <a:r>
              <a:rPr lang="ro" dirty="0">
                <a:solidFill>
                  <a:schemeClr val="dk2"/>
                </a:solidFill>
              </a:rPr>
              <a:t>Implementation Details</a:t>
            </a:r>
          </a:p>
          <a:p>
            <a:pPr indent="-330200">
              <a:lnSpc>
                <a:spcPct val="115000"/>
              </a:lnSpc>
              <a:buClr>
                <a:schemeClr val="dk2"/>
              </a:buClr>
              <a:buFont typeface="Lato"/>
              <a:buAutoNum type="arabicPeriod"/>
            </a:pPr>
            <a:r>
              <a:rPr lang="ro" dirty="0">
                <a:solidFill>
                  <a:schemeClr val="dk2"/>
                </a:solidFill>
              </a:rPr>
              <a:t>Configuration</a:t>
            </a:r>
            <a:endParaRPr dirty="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ro" dirty="0">
                <a:solidFill>
                  <a:schemeClr val="dk2"/>
                </a:solidFill>
              </a:rPr>
              <a:t>Results &amp; Statistics</a:t>
            </a:r>
            <a:endParaRPr lang="it-IT" dirty="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-GB" dirty="0">
                <a:solidFill>
                  <a:schemeClr val="dk2"/>
                </a:solidFill>
              </a:rPr>
              <a:t>Scenarios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996331-91A2-418D-8A3F-43FE06A98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1" y="1244992"/>
            <a:ext cx="3225371" cy="2637691"/>
          </a:xfrm>
        </p:spPr>
        <p:txBody>
          <a:bodyPr>
            <a:normAutofit fontScale="85000" lnSpcReduction="20000"/>
          </a:bodyPr>
          <a:lstStyle/>
          <a:p>
            <a:pPr marL="146050" indent="0">
              <a:buNone/>
            </a:pPr>
            <a:r>
              <a:rPr lang="en-GB" sz="1500" b="1" dirty="0">
                <a:solidFill>
                  <a:schemeClr val="bg2"/>
                </a:solidFill>
                <a:latin typeface="+mn-lt"/>
              </a:rPr>
              <a:t>Configuration:</a:t>
            </a:r>
          </a:p>
          <a:p>
            <a:pPr marL="146050" indent="0">
              <a:buNone/>
            </a:pPr>
            <a:endParaRPr lang="en-GB" sz="900" b="1" dirty="0">
              <a:solidFill>
                <a:schemeClr val="bg2"/>
              </a:solidFill>
              <a:latin typeface="+mn-lt"/>
            </a:endParaRPr>
          </a:p>
          <a:p>
            <a:pPr marL="146050" indent="0">
              <a:buNone/>
            </a:pPr>
            <a:r>
              <a:rPr lang="en-GB" dirty="0">
                <a:solidFill>
                  <a:srgbClr val="FF0000"/>
                </a:solidFill>
                <a:latin typeface="+mn-lt"/>
              </a:rPr>
              <a:t>clients_number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 = 5</a:t>
            </a:r>
          </a:p>
          <a:p>
            <a:pPr marL="146050" indent="0">
              <a:buNone/>
            </a:pPr>
            <a:r>
              <a:rPr lang="en-GB" dirty="0">
                <a:solidFill>
                  <a:srgbClr val="FF0000"/>
                </a:solidFill>
                <a:latin typeface="+mn-lt"/>
              </a:rPr>
              <a:t>client.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requestMsgTimeout = normal(7.0s, 1.5s)</a:t>
            </a:r>
          </a:p>
          <a:p>
            <a:pPr marL="146050" indent="0"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None/>
            </a:pPr>
            <a:r>
              <a:rPr lang="en-GB" dirty="0">
                <a:solidFill>
                  <a:srgbClr val="0070C0"/>
                </a:solidFill>
                <a:latin typeface="+mn-lt"/>
              </a:rPr>
              <a:t>cloud.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propDelay = uniform(0.1s, 0.3s)</a:t>
            </a:r>
          </a:p>
          <a:p>
            <a:pPr marL="146050" indent="0"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servers_number 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= 3</a:t>
            </a:r>
          </a:p>
          <a:p>
            <a:pPr marL="146050" indent="0"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electionTimeout = 6 s</a:t>
            </a:r>
          </a:p>
          <a:p>
            <a:pPr marL="146050" indent="0"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heartbeatTimeout = 2s</a:t>
            </a:r>
          </a:p>
          <a:p>
            <a:pPr marL="146050" indent="0"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appendEntriesTimeout = 4.5s</a:t>
            </a:r>
          </a:p>
          <a:p>
            <a:pPr marL="146050" indent="0"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checkFailureTimeout = 5s</a:t>
            </a:r>
          </a:p>
          <a:p>
            <a:pPr marL="146050" indent="0"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checkRecoveryTimeout = 1s</a:t>
            </a:r>
          </a:p>
          <a:p>
            <a:pPr marL="146050" indent="0"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 failureProbability = 5</a:t>
            </a:r>
          </a:p>
          <a:p>
            <a:pPr marL="146050" indent="0"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 recoveryProbability = 7</a:t>
            </a:r>
          </a:p>
          <a:p>
            <a:pPr marL="146050" indent="0"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 messageLossProbability = 0</a:t>
            </a:r>
          </a:p>
          <a:p>
            <a:pPr marL="146050" indent="0">
              <a:buNone/>
            </a:pPr>
            <a:endParaRPr lang="en-GB" sz="1600" dirty="0">
              <a:latin typeface="+mn-lt"/>
            </a:endParaRPr>
          </a:p>
          <a:p>
            <a:pPr marL="146050" indent="0">
              <a:buNone/>
            </a:pPr>
            <a:endParaRPr lang="en-GB" sz="1600" dirty="0">
              <a:latin typeface="+mn-lt"/>
            </a:endParaRPr>
          </a:p>
          <a:p>
            <a:pPr marL="146050" indent="0">
              <a:buNone/>
            </a:pPr>
            <a:endParaRPr lang="en-GB" sz="1600" dirty="0">
              <a:latin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B1C814-5C14-4E66-B605-AA8C365091C1}"/>
              </a:ext>
            </a:extLst>
          </p:cNvPr>
          <p:cNvSpPr txBox="1"/>
          <p:nvPr/>
        </p:nvSpPr>
        <p:spPr>
          <a:xfrm>
            <a:off x="889429" y="3882683"/>
            <a:ext cx="269396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>
                <a:latin typeface="+mn-lt"/>
              </a:rPr>
              <a:t>Results averaged over 3 runs:</a:t>
            </a:r>
          </a:p>
          <a:p>
            <a:endParaRPr lang="en-GB" sz="800" b="1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+mn-lt"/>
              </a:rPr>
              <a:t>Mean_Response_Time = 6.95388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+mn-lt"/>
              </a:rPr>
              <a:t>Total_Responses = 433 Mean_Election_Time = 41.65734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+mn-lt"/>
              </a:rPr>
              <a:t>Total_Elections = 24</a:t>
            </a:r>
            <a:endParaRPr lang="en-GB" sz="1200" dirty="0">
              <a:latin typeface="+mn-lt"/>
            </a:endParaRP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01707A3B-DC2A-47AF-839B-38C75AF3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1" y="418318"/>
            <a:ext cx="8520057" cy="826674"/>
          </a:xfrm>
        </p:spPr>
        <p:txBody>
          <a:bodyPr>
            <a:normAutofit fontScale="90000"/>
          </a:bodyPr>
          <a:lstStyle/>
          <a:p>
            <a:r>
              <a:rPr lang="ro" dirty="0"/>
              <a:t>5. </a:t>
            </a:r>
            <a:r>
              <a:rPr lang="en-GB" dirty="0"/>
              <a:t>Results &amp; Statistics:</a:t>
            </a:r>
            <a:br>
              <a:rPr lang="en-GB" dirty="0"/>
            </a:br>
            <a:r>
              <a:rPr lang="en-GB" sz="2200" dirty="0"/>
              <a:t>why to use randomized timeouts </a:t>
            </a:r>
            <a:r>
              <a:rPr lang="en-GB" sz="2200" dirty="0">
                <a:solidFill>
                  <a:srgbClr val="FF0000"/>
                </a:solidFill>
              </a:rPr>
              <a:t>(3 servers, failureProbability = 5%)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B4D64E73-2045-43FC-B161-CA04445FE4E5}"/>
              </a:ext>
            </a:extLst>
          </p:cNvPr>
          <p:cNvSpPr txBox="1">
            <a:spLocks/>
          </p:cNvSpPr>
          <p:nvPr/>
        </p:nvSpPr>
        <p:spPr>
          <a:xfrm>
            <a:off x="4987679" y="1244991"/>
            <a:ext cx="3225371" cy="2637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GB" sz="1500" b="1" dirty="0">
                <a:solidFill>
                  <a:schemeClr val="bg2"/>
                </a:solidFill>
                <a:latin typeface="+mn-lt"/>
              </a:rPr>
              <a:t>Configuration:</a:t>
            </a:r>
          </a:p>
          <a:p>
            <a:pPr marL="146050" indent="0">
              <a:buFont typeface="Lato"/>
              <a:buNone/>
            </a:pPr>
            <a:endParaRPr lang="en-GB" sz="900" b="1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dirty="0">
                <a:solidFill>
                  <a:srgbClr val="FF0000"/>
                </a:solidFill>
                <a:latin typeface="+mn-lt"/>
              </a:rPr>
              <a:t>clients_number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 = 5</a:t>
            </a:r>
          </a:p>
          <a:p>
            <a:pPr marL="146050" indent="0">
              <a:buFont typeface="Lato"/>
              <a:buNone/>
            </a:pPr>
            <a:r>
              <a:rPr lang="en-GB" dirty="0">
                <a:solidFill>
                  <a:srgbClr val="FF0000"/>
                </a:solidFill>
                <a:latin typeface="+mn-lt"/>
              </a:rPr>
              <a:t>client.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requestMsgTimeout = normal(7.0s, 1.5s)</a:t>
            </a:r>
          </a:p>
          <a:p>
            <a:pPr marL="146050" indent="0">
              <a:buFont typeface="Lato"/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dirty="0">
                <a:solidFill>
                  <a:srgbClr val="0070C0"/>
                </a:solidFill>
                <a:latin typeface="+mn-lt"/>
              </a:rPr>
              <a:t>cloud.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propDelay = uniform(0.1s, 0.3s)</a:t>
            </a:r>
          </a:p>
          <a:p>
            <a:pPr marL="146050" indent="0">
              <a:buFont typeface="Lato"/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servers_number 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= 3</a:t>
            </a:r>
          </a:p>
          <a:p>
            <a:pPr marL="146050" indent="0">
              <a:buFont typeface="Lato"/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electionTimeout = normal(5.0s, 1s)</a:t>
            </a:r>
          </a:p>
          <a:p>
            <a:pPr marL="146050" indent="0">
              <a:buFont typeface="Lato"/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heartbeatTimeout = 2s</a:t>
            </a:r>
          </a:p>
          <a:p>
            <a:pPr marL="146050" indent="0">
              <a:buFont typeface="Lato"/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appendEntriesTimeout = 4.5s</a:t>
            </a:r>
          </a:p>
          <a:p>
            <a:pPr marL="146050" indent="0">
              <a:buFont typeface="Lato"/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checkFailureTimeout = 5s</a:t>
            </a:r>
          </a:p>
          <a:p>
            <a:pPr marL="146050" indent="0">
              <a:buFont typeface="Lato"/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checkRecoveryTimeout = 1s</a:t>
            </a:r>
          </a:p>
          <a:p>
            <a:pPr marL="146050" indent="0">
              <a:buFont typeface="Lato"/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 failureProbability = 5</a:t>
            </a:r>
          </a:p>
          <a:p>
            <a:pPr marL="146050" indent="0">
              <a:buFont typeface="Lato"/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 recoveryProbability = 7</a:t>
            </a:r>
          </a:p>
          <a:p>
            <a:pPr marL="146050" indent="0">
              <a:buFont typeface="Lato"/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 messageLossProbability = 0</a:t>
            </a: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8E3EC74-2F64-4A4F-824C-0FF5771856CE}"/>
              </a:ext>
            </a:extLst>
          </p:cNvPr>
          <p:cNvSpPr txBox="1"/>
          <p:nvPr/>
        </p:nvSpPr>
        <p:spPr>
          <a:xfrm>
            <a:off x="5149457" y="3882682"/>
            <a:ext cx="269396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>
                <a:latin typeface="+mn-lt"/>
              </a:rPr>
              <a:t>Results averaged over 3 runs:</a:t>
            </a:r>
          </a:p>
          <a:p>
            <a:endParaRPr lang="en-GB" sz="800" b="1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+mn-lt"/>
              </a:rPr>
              <a:t>Mean_Response_Time = 5.8001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+mn-lt"/>
              </a:rPr>
              <a:t>Total_Responses = 518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+mn-lt"/>
              </a:rPr>
              <a:t>Mean_Election_Time = 15.16024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+mn-lt"/>
              </a:rPr>
              <a:t>Total_Elections = 25</a:t>
            </a:r>
            <a:endParaRPr lang="en-GB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3771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996331-91A2-418D-8A3F-43FE06A98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1" y="1244992"/>
            <a:ext cx="3225371" cy="2637691"/>
          </a:xfrm>
        </p:spPr>
        <p:txBody>
          <a:bodyPr>
            <a:normAutofit fontScale="85000" lnSpcReduction="20000"/>
          </a:bodyPr>
          <a:lstStyle/>
          <a:p>
            <a:pPr marL="146050" indent="0">
              <a:buNone/>
            </a:pPr>
            <a:r>
              <a:rPr lang="en-GB" sz="1500" b="1" dirty="0">
                <a:solidFill>
                  <a:schemeClr val="bg2"/>
                </a:solidFill>
                <a:latin typeface="+mn-lt"/>
              </a:rPr>
              <a:t>Configuration:</a:t>
            </a:r>
          </a:p>
          <a:p>
            <a:pPr marL="146050" indent="0">
              <a:buNone/>
            </a:pPr>
            <a:endParaRPr lang="en-GB" sz="900" b="1" dirty="0">
              <a:solidFill>
                <a:schemeClr val="bg2"/>
              </a:solidFill>
              <a:latin typeface="+mn-lt"/>
            </a:endParaRPr>
          </a:p>
          <a:p>
            <a:pPr marL="146050" indent="0">
              <a:buNone/>
            </a:pPr>
            <a:r>
              <a:rPr lang="en-GB" dirty="0">
                <a:solidFill>
                  <a:srgbClr val="FF0000"/>
                </a:solidFill>
                <a:latin typeface="+mn-lt"/>
              </a:rPr>
              <a:t>clients_number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 = 5</a:t>
            </a:r>
          </a:p>
          <a:p>
            <a:pPr marL="146050" indent="0">
              <a:buNone/>
            </a:pPr>
            <a:r>
              <a:rPr lang="en-GB" dirty="0">
                <a:solidFill>
                  <a:srgbClr val="FF0000"/>
                </a:solidFill>
                <a:latin typeface="+mn-lt"/>
              </a:rPr>
              <a:t>client.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requestMsgTimeout = normal(7.0s, 1.5s)</a:t>
            </a:r>
          </a:p>
          <a:p>
            <a:pPr marL="146050" indent="0"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None/>
            </a:pPr>
            <a:r>
              <a:rPr lang="en-GB" dirty="0">
                <a:solidFill>
                  <a:srgbClr val="0070C0"/>
                </a:solidFill>
                <a:latin typeface="+mn-lt"/>
              </a:rPr>
              <a:t>cloud.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propDelay = uniform(0.1s, 0.3s)</a:t>
            </a:r>
          </a:p>
          <a:p>
            <a:pPr marL="146050" indent="0"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servers_number 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= 5</a:t>
            </a:r>
          </a:p>
          <a:p>
            <a:pPr marL="146050" indent="0"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electionTimeout = 6 s</a:t>
            </a:r>
          </a:p>
          <a:p>
            <a:pPr marL="146050" indent="0"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heartbeatTimeout = 2s</a:t>
            </a:r>
          </a:p>
          <a:p>
            <a:pPr marL="146050" indent="0"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appendEntriesTimeout = 4.5s</a:t>
            </a:r>
          </a:p>
          <a:p>
            <a:pPr marL="146050" indent="0"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checkFailureTimeout = 5s</a:t>
            </a:r>
          </a:p>
          <a:p>
            <a:pPr marL="146050" indent="0"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checkRecoveryTimeout = 1s</a:t>
            </a:r>
          </a:p>
          <a:p>
            <a:pPr marL="146050" indent="0"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 failureProbability = 5</a:t>
            </a:r>
          </a:p>
          <a:p>
            <a:pPr marL="146050" indent="0"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 recoveryProbability = 7</a:t>
            </a:r>
          </a:p>
          <a:p>
            <a:pPr marL="146050" indent="0"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 messageLossProbability = 0</a:t>
            </a:r>
          </a:p>
          <a:p>
            <a:pPr marL="146050" indent="0">
              <a:buNone/>
            </a:pPr>
            <a:endParaRPr lang="en-GB" sz="1600" dirty="0">
              <a:latin typeface="+mn-lt"/>
            </a:endParaRPr>
          </a:p>
          <a:p>
            <a:pPr marL="146050" indent="0">
              <a:buNone/>
            </a:pPr>
            <a:endParaRPr lang="en-GB" sz="1600" dirty="0">
              <a:latin typeface="+mn-lt"/>
            </a:endParaRPr>
          </a:p>
          <a:p>
            <a:pPr marL="146050" indent="0">
              <a:buNone/>
            </a:pPr>
            <a:endParaRPr lang="en-GB" sz="1600" dirty="0">
              <a:latin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B1C814-5C14-4E66-B605-AA8C365091C1}"/>
              </a:ext>
            </a:extLst>
          </p:cNvPr>
          <p:cNvSpPr txBox="1"/>
          <p:nvPr/>
        </p:nvSpPr>
        <p:spPr>
          <a:xfrm>
            <a:off x="889429" y="3882683"/>
            <a:ext cx="269396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>
                <a:latin typeface="+mn-lt"/>
              </a:rPr>
              <a:t>Results averaged over 3 runs:</a:t>
            </a:r>
          </a:p>
          <a:p>
            <a:endParaRPr lang="en-GB" sz="800" b="1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+mn-lt"/>
              </a:rPr>
              <a:t>Mean_Response_Time = 20.12901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+mn-lt"/>
              </a:rPr>
              <a:t>Total_Responses = 119.93333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+mn-lt"/>
              </a:rPr>
              <a:t>Mean_Election_Time = 292.622206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+mn-lt"/>
              </a:rPr>
              <a:t>Total_Elections = 7</a:t>
            </a:r>
            <a:endParaRPr lang="en-GB" sz="1200" dirty="0">
              <a:latin typeface="+mn-lt"/>
            </a:endParaRP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01707A3B-DC2A-47AF-839B-38C75AF3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1" y="418318"/>
            <a:ext cx="8520057" cy="826674"/>
          </a:xfrm>
        </p:spPr>
        <p:txBody>
          <a:bodyPr>
            <a:normAutofit fontScale="90000"/>
          </a:bodyPr>
          <a:lstStyle/>
          <a:p>
            <a:r>
              <a:rPr lang="ro" dirty="0"/>
              <a:t>5. </a:t>
            </a:r>
            <a:r>
              <a:rPr lang="en-GB" dirty="0"/>
              <a:t>Results &amp; Statistics:</a:t>
            </a:r>
            <a:br>
              <a:rPr lang="en-GB" dirty="0"/>
            </a:br>
            <a:r>
              <a:rPr lang="en-GB" sz="2200" dirty="0"/>
              <a:t>why to use randomized timeouts </a:t>
            </a:r>
            <a:r>
              <a:rPr lang="en-GB" sz="2200" dirty="0">
                <a:solidFill>
                  <a:srgbClr val="FF0000"/>
                </a:solidFill>
              </a:rPr>
              <a:t>(number of servers increased to 5)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B4D64E73-2045-43FC-B161-CA04445FE4E5}"/>
              </a:ext>
            </a:extLst>
          </p:cNvPr>
          <p:cNvSpPr txBox="1">
            <a:spLocks/>
          </p:cNvSpPr>
          <p:nvPr/>
        </p:nvSpPr>
        <p:spPr>
          <a:xfrm>
            <a:off x="4987679" y="1244991"/>
            <a:ext cx="3225371" cy="2637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GB" sz="1500" b="1" dirty="0">
                <a:solidFill>
                  <a:schemeClr val="bg2"/>
                </a:solidFill>
                <a:latin typeface="+mn-lt"/>
              </a:rPr>
              <a:t>Configuration:</a:t>
            </a:r>
          </a:p>
          <a:p>
            <a:pPr marL="146050" indent="0">
              <a:buFont typeface="Lato"/>
              <a:buNone/>
            </a:pPr>
            <a:endParaRPr lang="en-GB" sz="900" b="1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dirty="0">
                <a:solidFill>
                  <a:srgbClr val="FF0000"/>
                </a:solidFill>
                <a:latin typeface="+mn-lt"/>
              </a:rPr>
              <a:t>clients_number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 = 5</a:t>
            </a:r>
          </a:p>
          <a:p>
            <a:pPr marL="146050" indent="0">
              <a:buFont typeface="Lato"/>
              <a:buNone/>
            </a:pPr>
            <a:r>
              <a:rPr lang="en-GB" dirty="0">
                <a:solidFill>
                  <a:srgbClr val="FF0000"/>
                </a:solidFill>
                <a:latin typeface="+mn-lt"/>
              </a:rPr>
              <a:t>client.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requestMsgTimeout = normal(7.0s, 1.5s)</a:t>
            </a:r>
          </a:p>
          <a:p>
            <a:pPr marL="146050" indent="0">
              <a:buFont typeface="Lato"/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dirty="0">
                <a:solidFill>
                  <a:srgbClr val="0070C0"/>
                </a:solidFill>
                <a:latin typeface="+mn-lt"/>
              </a:rPr>
              <a:t>cloud.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propDelay = uniform(0.1s, 0.3s)</a:t>
            </a:r>
          </a:p>
          <a:p>
            <a:pPr marL="146050" indent="0">
              <a:buFont typeface="Lato"/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servers_number 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= 5</a:t>
            </a:r>
          </a:p>
          <a:p>
            <a:pPr marL="146050" indent="0">
              <a:buFont typeface="Lato"/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electionTimeout = normal(5.0s, 1s)</a:t>
            </a:r>
          </a:p>
          <a:p>
            <a:pPr marL="146050" indent="0">
              <a:buFont typeface="Lato"/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heartbeatTimeout = 2s</a:t>
            </a:r>
          </a:p>
          <a:p>
            <a:pPr marL="146050" indent="0">
              <a:buFont typeface="Lato"/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appendEntriesTimeout = 4.5s</a:t>
            </a:r>
          </a:p>
          <a:p>
            <a:pPr marL="146050" indent="0">
              <a:buFont typeface="Lato"/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checkFailureTimeout = 5s</a:t>
            </a:r>
          </a:p>
          <a:p>
            <a:pPr marL="146050" indent="0">
              <a:buFont typeface="Lato"/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checkRecoveryTimeout = 1s</a:t>
            </a:r>
          </a:p>
          <a:p>
            <a:pPr marL="146050" indent="0">
              <a:buFont typeface="Lato"/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 failureProbability = 5</a:t>
            </a:r>
          </a:p>
          <a:p>
            <a:pPr marL="146050" indent="0">
              <a:buFont typeface="Lato"/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 recoveryProbability = 7</a:t>
            </a:r>
          </a:p>
          <a:p>
            <a:pPr marL="146050" indent="0">
              <a:buFont typeface="Lato"/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 messageLossProbability = 0</a:t>
            </a: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8E3EC74-2F64-4A4F-824C-0FF5771856CE}"/>
              </a:ext>
            </a:extLst>
          </p:cNvPr>
          <p:cNvSpPr txBox="1"/>
          <p:nvPr/>
        </p:nvSpPr>
        <p:spPr>
          <a:xfrm>
            <a:off x="5149457" y="3882682"/>
            <a:ext cx="269396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>
                <a:latin typeface="+mn-lt"/>
              </a:rPr>
              <a:t>Results averaged over 3 runs:</a:t>
            </a:r>
          </a:p>
          <a:p>
            <a:endParaRPr lang="en-GB" sz="800" b="1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+mn-lt"/>
              </a:rPr>
              <a:t>Mean_Response_Time =  4.97557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+mn-lt"/>
              </a:rPr>
              <a:t>Total_Responses = 600.26667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+mn-lt"/>
              </a:rPr>
              <a:t>Mean_Election_Time =  1.34867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+mn-lt"/>
              </a:rPr>
              <a:t>Total_Elections = 29.66667</a:t>
            </a:r>
            <a:endParaRPr lang="en-GB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8714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996331-91A2-418D-8A3F-43FE06A98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1" y="1244992"/>
            <a:ext cx="3225371" cy="2637691"/>
          </a:xfrm>
        </p:spPr>
        <p:txBody>
          <a:bodyPr>
            <a:normAutofit fontScale="85000" lnSpcReduction="20000"/>
          </a:bodyPr>
          <a:lstStyle/>
          <a:p>
            <a:pPr marL="146050" indent="0">
              <a:buNone/>
            </a:pPr>
            <a:r>
              <a:rPr lang="en-GB" sz="1500" b="1" dirty="0">
                <a:solidFill>
                  <a:schemeClr val="bg2"/>
                </a:solidFill>
                <a:latin typeface="+mn-lt"/>
              </a:rPr>
              <a:t>Configuration:</a:t>
            </a:r>
          </a:p>
          <a:p>
            <a:pPr marL="146050" indent="0">
              <a:buNone/>
            </a:pPr>
            <a:endParaRPr lang="en-GB" sz="900" b="1" dirty="0">
              <a:solidFill>
                <a:schemeClr val="bg2"/>
              </a:solidFill>
              <a:latin typeface="+mn-lt"/>
            </a:endParaRPr>
          </a:p>
          <a:p>
            <a:pPr marL="146050" indent="0">
              <a:buNone/>
            </a:pPr>
            <a:r>
              <a:rPr lang="en-GB" dirty="0">
                <a:solidFill>
                  <a:srgbClr val="FF0000"/>
                </a:solidFill>
                <a:latin typeface="+mn-lt"/>
              </a:rPr>
              <a:t>clients_number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 = 5</a:t>
            </a:r>
          </a:p>
          <a:p>
            <a:pPr marL="146050" indent="0">
              <a:buNone/>
            </a:pPr>
            <a:r>
              <a:rPr lang="en-GB" dirty="0">
                <a:solidFill>
                  <a:srgbClr val="FF0000"/>
                </a:solidFill>
                <a:latin typeface="+mn-lt"/>
              </a:rPr>
              <a:t>client.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requestMsgTimeout = normal(7.0s, 1.5s)</a:t>
            </a:r>
          </a:p>
          <a:p>
            <a:pPr marL="146050" indent="0"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None/>
            </a:pPr>
            <a:r>
              <a:rPr lang="en-GB" dirty="0">
                <a:solidFill>
                  <a:srgbClr val="0070C0"/>
                </a:solidFill>
                <a:latin typeface="+mn-lt"/>
              </a:rPr>
              <a:t>cloud.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propDelay = uniform(0.1s, 0.3s)</a:t>
            </a:r>
          </a:p>
          <a:p>
            <a:pPr marL="146050" indent="0"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servers_number 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= 9</a:t>
            </a:r>
          </a:p>
          <a:p>
            <a:pPr marL="146050" indent="0"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electionTimeout = 6 s</a:t>
            </a:r>
          </a:p>
          <a:p>
            <a:pPr marL="146050" indent="0"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heartbeatTimeout = 2s</a:t>
            </a:r>
          </a:p>
          <a:p>
            <a:pPr marL="146050" indent="0"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appendEntriesTimeout = 4.5s</a:t>
            </a:r>
          </a:p>
          <a:p>
            <a:pPr marL="146050" indent="0"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checkFailureTimeout = 5s</a:t>
            </a:r>
          </a:p>
          <a:p>
            <a:pPr marL="146050" indent="0"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checkRecoveryTimeout = 1s</a:t>
            </a:r>
          </a:p>
          <a:p>
            <a:pPr marL="146050" indent="0"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 failureProbability = 5</a:t>
            </a:r>
          </a:p>
          <a:p>
            <a:pPr marL="146050" indent="0"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 recoveryProbability = 7</a:t>
            </a:r>
          </a:p>
          <a:p>
            <a:pPr marL="146050" indent="0"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 messageLossProbability = 0</a:t>
            </a:r>
          </a:p>
          <a:p>
            <a:pPr marL="146050" indent="0">
              <a:buNone/>
            </a:pPr>
            <a:endParaRPr lang="en-GB" sz="1600" dirty="0">
              <a:latin typeface="+mn-lt"/>
            </a:endParaRPr>
          </a:p>
          <a:p>
            <a:pPr marL="146050" indent="0">
              <a:buNone/>
            </a:pPr>
            <a:endParaRPr lang="en-GB" sz="1600" dirty="0">
              <a:latin typeface="+mn-lt"/>
            </a:endParaRPr>
          </a:p>
          <a:p>
            <a:pPr marL="146050" indent="0">
              <a:buNone/>
            </a:pPr>
            <a:endParaRPr lang="en-GB" sz="1600" dirty="0">
              <a:latin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B1C814-5C14-4E66-B605-AA8C365091C1}"/>
              </a:ext>
            </a:extLst>
          </p:cNvPr>
          <p:cNvSpPr txBox="1"/>
          <p:nvPr/>
        </p:nvSpPr>
        <p:spPr>
          <a:xfrm>
            <a:off x="889429" y="3882683"/>
            <a:ext cx="26939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>
                <a:latin typeface="+mn-lt"/>
              </a:rPr>
              <a:t>Results averaged over 3 runs:</a:t>
            </a:r>
          </a:p>
          <a:p>
            <a:endParaRPr lang="en-GB" sz="800" b="1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+mn-lt"/>
              </a:rPr>
              <a:t>Mean_Response_Time = N/A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+mn-lt"/>
              </a:rPr>
              <a:t>Total_Responses = N/A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+mn-lt"/>
              </a:rPr>
              <a:t>Mean_Election_Time = N/A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+mn-lt"/>
              </a:rPr>
              <a:t>Total_Elections = </a:t>
            </a:r>
            <a:r>
              <a:rPr lang="en-GB" sz="1200" dirty="0">
                <a:latin typeface="+mn-lt"/>
              </a:rPr>
              <a:t>N/A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01707A3B-DC2A-47AF-839B-38C75AF3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1" y="418318"/>
            <a:ext cx="8520057" cy="826674"/>
          </a:xfrm>
        </p:spPr>
        <p:txBody>
          <a:bodyPr>
            <a:normAutofit fontScale="90000"/>
          </a:bodyPr>
          <a:lstStyle/>
          <a:p>
            <a:r>
              <a:rPr lang="ro" dirty="0"/>
              <a:t>5. </a:t>
            </a:r>
            <a:r>
              <a:rPr lang="en-GB" dirty="0"/>
              <a:t>Results &amp; Statistics:</a:t>
            </a:r>
            <a:br>
              <a:rPr lang="en-GB" dirty="0"/>
            </a:br>
            <a:r>
              <a:rPr lang="en-GB" sz="2200" dirty="0"/>
              <a:t>why to use randomized timeouts </a:t>
            </a:r>
            <a:r>
              <a:rPr lang="en-GB" sz="2200" dirty="0">
                <a:solidFill>
                  <a:srgbClr val="FF0000"/>
                </a:solidFill>
              </a:rPr>
              <a:t>(number of server increased to 9)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B4D64E73-2045-43FC-B161-CA04445FE4E5}"/>
              </a:ext>
            </a:extLst>
          </p:cNvPr>
          <p:cNvSpPr txBox="1">
            <a:spLocks/>
          </p:cNvSpPr>
          <p:nvPr/>
        </p:nvSpPr>
        <p:spPr>
          <a:xfrm>
            <a:off x="4987679" y="1244991"/>
            <a:ext cx="3225371" cy="2637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GB" sz="1500" b="1" dirty="0">
                <a:solidFill>
                  <a:schemeClr val="bg2"/>
                </a:solidFill>
                <a:latin typeface="+mn-lt"/>
              </a:rPr>
              <a:t>Configuration:</a:t>
            </a:r>
          </a:p>
          <a:p>
            <a:pPr marL="146050" indent="0">
              <a:buFont typeface="Lato"/>
              <a:buNone/>
            </a:pPr>
            <a:endParaRPr lang="en-GB" sz="900" b="1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dirty="0">
                <a:solidFill>
                  <a:srgbClr val="FF0000"/>
                </a:solidFill>
                <a:latin typeface="+mn-lt"/>
              </a:rPr>
              <a:t>clients_number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 = 5</a:t>
            </a:r>
          </a:p>
          <a:p>
            <a:pPr marL="146050" indent="0">
              <a:buFont typeface="Lato"/>
              <a:buNone/>
            </a:pPr>
            <a:r>
              <a:rPr lang="en-GB" dirty="0">
                <a:solidFill>
                  <a:srgbClr val="FF0000"/>
                </a:solidFill>
                <a:latin typeface="+mn-lt"/>
              </a:rPr>
              <a:t>client.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requestMsgTimeout = normal(7.0s, 1.5s)</a:t>
            </a:r>
          </a:p>
          <a:p>
            <a:pPr marL="146050" indent="0">
              <a:buFont typeface="Lato"/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dirty="0">
                <a:solidFill>
                  <a:srgbClr val="0070C0"/>
                </a:solidFill>
                <a:latin typeface="+mn-lt"/>
              </a:rPr>
              <a:t>cloud.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propDelay = uniform(0.1s, 0.3s)</a:t>
            </a:r>
          </a:p>
          <a:p>
            <a:pPr marL="146050" indent="0">
              <a:buFont typeface="Lato"/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servers_number 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= 9</a:t>
            </a:r>
          </a:p>
          <a:p>
            <a:pPr marL="146050" indent="0">
              <a:buFont typeface="Lato"/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electionTimeout = normal(5.0s, 1s)</a:t>
            </a:r>
          </a:p>
          <a:p>
            <a:pPr marL="146050" indent="0">
              <a:buFont typeface="Lato"/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heartbeatTimeout = 2s</a:t>
            </a:r>
          </a:p>
          <a:p>
            <a:pPr marL="146050" indent="0">
              <a:buFont typeface="Lato"/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appendEntriesTimeout = 4.5s</a:t>
            </a:r>
          </a:p>
          <a:p>
            <a:pPr marL="146050" indent="0">
              <a:buFont typeface="Lato"/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checkFailureTimeout = 5s</a:t>
            </a:r>
          </a:p>
          <a:p>
            <a:pPr marL="146050" indent="0">
              <a:buFont typeface="Lato"/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checkRecoveryTimeout = 1s</a:t>
            </a:r>
          </a:p>
          <a:p>
            <a:pPr marL="146050" indent="0">
              <a:buFont typeface="Lato"/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 failureProbability = 5</a:t>
            </a:r>
          </a:p>
          <a:p>
            <a:pPr marL="146050" indent="0">
              <a:buFont typeface="Lato"/>
              <a:buNone/>
            </a:pPr>
            <a:r>
              <a:rPr lang="en-GB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dirty="0">
                <a:solidFill>
                  <a:schemeClr val="bg2"/>
                </a:solidFill>
                <a:latin typeface="+mn-lt"/>
              </a:rPr>
              <a:t> recoveryProbability = 7</a:t>
            </a:r>
          </a:p>
          <a:p>
            <a:pPr marL="146050" indent="0">
              <a:buFont typeface="Lato"/>
              <a:buNone/>
            </a:pPr>
            <a:r>
              <a:rPr lang="en-GB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b="1" dirty="0">
                <a:solidFill>
                  <a:schemeClr val="bg2"/>
                </a:solidFill>
                <a:latin typeface="+mn-lt"/>
              </a:rPr>
              <a:t> messageLossProbability = 0</a:t>
            </a: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8E3EC74-2F64-4A4F-824C-0FF5771856CE}"/>
              </a:ext>
            </a:extLst>
          </p:cNvPr>
          <p:cNvSpPr txBox="1"/>
          <p:nvPr/>
        </p:nvSpPr>
        <p:spPr>
          <a:xfrm>
            <a:off x="5149457" y="3882682"/>
            <a:ext cx="269396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>
                <a:latin typeface="+mn-lt"/>
              </a:rPr>
              <a:t>Results averaged over 3 runs:</a:t>
            </a:r>
          </a:p>
          <a:p>
            <a:endParaRPr lang="en-GB" sz="800" b="1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+mn-lt"/>
              </a:rPr>
              <a:t>Mean_Response_Time = 4.99308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+mn-lt"/>
              </a:rPr>
              <a:t>Total_Responses = 585.93333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+mn-lt"/>
              </a:rPr>
              <a:t>Mean_Election_Time = 0.39129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+mn-lt"/>
              </a:rPr>
              <a:t>Total_Elections = 29.33333</a:t>
            </a:r>
            <a:endParaRPr lang="en-GB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7579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996331-91A2-418D-8A3F-43FE06A98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244991"/>
            <a:ext cx="2963454" cy="2637691"/>
          </a:xfrm>
        </p:spPr>
        <p:txBody>
          <a:bodyPr>
            <a:normAutofit fontScale="85000" lnSpcReduction="20000"/>
          </a:bodyPr>
          <a:lstStyle/>
          <a:p>
            <a:pPr marL="146050" indent="0">
              <a:buNone/>
            </a:pPr>
            <a:r>
              <a:rPr lang="en-GB" sz="1500" b="1" dirty="0">
                <a:solidFill>
                  <a:schemeClr val="bg2"/>
                </a:solidFill>
                <a:latin typeface="+mn-lt"/>
              </a:rPr>
              <a:t>Configuration:</a:t>
            </a:r>
          </a:p>
          <a:p>
            <a:pPr marL="146050" indent="0">
              <a:buNone/>
            </a:pPr>
            <a:endParaRPr lang="en-GB" sz="900" b="1" dirty="0">
              <a:solidFill>
                <a:schemeClr val="bg2"/>
              </a:solidFill>
              <a:latin typeface="+mn-lt"/>
            </a:endParaRPr>
          </a:p>
          <a:p>
            <a:pPr marL="146050" indent="0">
              <a:buNone/>
            </a:pPr>
            <a:r>
              <a:rPr lang="en-GB" sz="1200" dirty="0">
                <a:solidFill>
                  <a:srgbClr val="FF0000"/>
                </a:solidFill>
                <a:latin typeface="+mn-lt"/>
              </a:rPr>
              <a:t>clients_number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 = 5</a:t>
            </a:r>
          </a:p>
          <a:p>
            <a:pPr marL="146050" indent="0">
              <a:buNone/>
            </a:pPr>
            <a:r>
              <a:rPr lang="en-GB" sz="1200" dirty="0">
                <a:solidFill>
                  <a:srgbClr val="FF0000"/>
                </a:solidFill>
                <a:latin typeface="+mn-lt"/>
              </a:rPr>
              <a:t>client.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requestMsgTimeout = normal(7.0s, 1.5s)</a:t>
            </a:r>
          </a:p>
          <a:p>
            <a:pPr marL="146050" indent="0"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None/>
            </a:pPr>
            <a:r>
              <a:rPr lang="en-GB" sz="1200" dirty="0">
                <a:solidFill>
                  <a:srgbClr val="0070C0"/>
                </a:solidFill>
                <a:latin typeface="+mn-lt"/>
              </a:rPr>
              <a:t>cloud.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propDelay = uniform(0.1s, 0.3s)</a:t>
            </a:r>
          </a:p>
          <a:p>
            <a:pPr marL="146050" indent="0"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servers_number 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= 5</a:t>
            </a: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electionTimeout = normal(5.0s, 1s)</a:t>
            </a:r>
          </a:p>
          <a:p>
            <a:pPr marL="146050" indent="0"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heartbeatTimeout = 2s</a:t>
            </a:r>
          </a:p>
          <a:p>
            <a:pPr marL="146050" indent="0"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appendEntriesTimeout = 4.5s</a:t>
            </a:r>
          </a:p>
          <a:p>
            <a:pPr marL="146050" indent="0"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checkFailureTimeout = 25s</a:t>
            </a:r>
          </a:p>
          <a:p>
            <a:pPr marL="146050" indent="0"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checkRecoveryTimeout = 1s</a:t>
            </a:r>
          </a:p>
          <a:p>
            <a:pPr marL="146050" indent="0"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 failureProbability = 1</a:t>
            </a:r>
          </a:p>
          <a:p>
            <a:pPr marL="146050" indent="0"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 recoveryProbability = 7</a:t>
            </a:r>
          </a:p>
          <a:p>
            <a:pPr marL="146050" indent="0"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 messageLossProbability = 2</a:t>
            </a:r>
          </a:p>
          <a:p>
            <a:pPr marL="146050" indent="0">
              <a:buNone/>
            </a:pPr>
            <a:endParaRPr lang="en-GB" sz="1600" dirty="0">
              <a:latin typeface="+mn-lt"/>
            </a:endParaRPr>
          </a:p>
          <a:p>
            <a:pPr marL="146050" indent="0">
              <a:buNone/>
            </a:pPr>
            <a:endParaRPr lang="en-GB" sz="1600" dirty="0">
              <a:latin typeface="+mn-lt"/>
            </a:endParaRPr>
          </a:p>
          <a:p>
            <a:pPr marL="146050" indent="0">
              <a:buNone/>
            </a:pPr>
            <a:endParaRPr lang="en-GB" sz="1600" dirty="0">
              <a:latin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B1C814-5C14-4E66-B605-AA8C365091C1}"/>
              </a:ext>
            </a:extLst>
          </p:cNvPr>
          <p:cNvSpPr txBox="1"/>
          <p:nvPr/>
        </p:nvSpPr>
        <p:spPr>
          <a:xfrm>
            <a:off x="134746" y="3671667"/>
            <a:ext cx="26939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>
                <a:latin typeface="+mn-lt"/>
              </a:rPr>
              <a:t>Results averaged over 3 runs:</a:t>
            </a:r>
          </a:p>
          <a:p>
            <a:endParaRPr lang="en-GB" sz="800" b="1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Mean_Response_Time = 4.69285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Total_Responses = 637.6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Mean_Election_Time =  0.4427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Total_Elections = 6.66667</a:t>
            </a:r>
            <a:endParaRPr lang="en-GB" sz="1100" dirty="0">
              <a:latin typeface="+mn-lt"/>
            </a:endParaRP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01707A3B-DC2A-47AF-839B-38C75AF3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1" y="434143"/>
            <a:ext cx="8520057" cy="826674"/>
          </a:xfrm>
        </p:spPr>
        <p:txBody>
          <a:bodyPr>
            <a:normAutofit fontScale="90000"/>
          </a:bodyPr>
          <a:lstStyle/>
          <a:p>
            <a:r>
              <a:rPr lang="ro" dirty="0"/>
              <a:t>5. </a:t>
            </a:r>
            <a:r>
              <a:rPr lang="en-GB" dirty="0"/>
              <a:t>Results &amp; Statistics: </a:t>
            </a:r>
            <a:br>
              <a:rPr lang="en-GB" dirty="0"/>
            </a:br>
            <a:r>
              <a:rPr lang="en-GB" sz="2300" dirty="0"/>
              <a:t>fixed number of servers, increasing failure probability</a:t>
            </a:r>
          </a:p>
        </p:txBody>
      </p:sp>
      <p:sp>
        <p:nvSpPr>
          <p:cNvPr id="13" name="Segnaposto testo 2">
            <a:extLst>
              <a:ext uri="{FF2B5EF4-FFF2-40B4-BE49-F238E27FC236}">
                <a16:creationId xmlns:a16="http://schemas.microsoft.com/office/drawing/2014/main" id="{238F7C15-B918-4926-A7C5-922530944D94}"/>
              </a:ext>
            </a:extLst>
          </p:cNvPr>
          <p:cNvSpPr txBox="1">
            <a:spLocks/>
          </p:cNvSpPr>
          <p:nvPr/>
        </p:nvSpPr>
        <p:spPr>
          <a:xfrm>
            <a:off x="2963454" y="1244990"/>
            <a:ext cx="2963454" cy="2637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GB" sz="1500" b="1" dirty="0">
                <a:solidFill>
                  <a:schemeClr val="bg2"/>
                </a:solidFill>
                <a:latin typeface="+mn-lt"/>
              </a:rPr>
              <a:t>Configuration:</a:t>
            </a:r>
          </a:p>
          <a:p>
            <a:pPr marL="146050" indent="0">
              <a:buFont typeface="Lato"/>
              <a:buNone/>
            </a:pPr>
            <a:endParaRPr lang="en-GB" sz="900" b="1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FF0000"/>
                </a:solidFill>
                <a:latin typeface="+mn-lt"/>
              </a:rPr>
              <a:t>clients_number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 = 5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FF0000"/>
                </a:solidFill>
                <a:latin typeface="+mn-lt"/>
              </a:rPr>
              <a:t>client.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requestMsgTimeout = normal(7.0s, 1.5s)</a:t>
            </a:r>
          </a:p>
          <a:p>
            <a:pPr marL="146050" indent="0">
              <a:buFont typeface="Lato"/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70C0"/>
                </a:solidFill>
                <a:latin typeface="+mn-lt"/>
              </a:rPr>
              <a:t>cloud.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propDelay = uniform(0.1s, 0.3s)</a:t>
            </a:r>
          </a:p>
          <a:p>
            <a:pPr marL="146050" indent="0">
              <a:buFont typeface="Lato"/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servers_number 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= 5</a:t>
            </a: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electionTimeout = normal(5.0s, 1s)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heartbeatTimeout = 2s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appendEntriesTimeout = 4.5s</a:t>
            </a: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checkFailureTimeout = 10s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checkRecoveryTimeout = 1s</a:t>
            </a: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 failureProbability = 1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 recoveryProbability = 7</a:t>
            </a: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 messageLossProbability = 2</a:t>
            </a: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3547A3E-532C-43BC-9CBE-2C2CAA78525D}"/>
              </a:ext>
            </a:extLst>
          </p:cNvPr>
          <p:cNvSpPr txBox="1"/>
          <p:nvPr/>
        </p:nvSpPr>
        <p:spPr>
          <a:xfrm>
            <a:off x="3098199" y="3671667"/>
            <a:ext cx="26939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>
                <a:latin typeface="+mn-lt"/>
              </a:rPr>
              <a:t>Results averaged over 3 runs:</a:t>
            </a:r>
          </a:p>
          <a:p>
            <a:endParaRPr lang="en-GB" sz="800" b="1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Mean_Response_Time = 4.70468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Total_Responses = 638.66667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Mean_Election_Time =  0.07404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Total_Elections = 6.7</a:t>
            </a:r>
            <a:endParaRPr lang="en-GB" sz="1100" dirty="0">
              <a:latin typeface="+mn-lt"/>
            </a:endParaRPr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6225CFFF-C19F-473F-B666-AF1313EE6134}"/>
              </a:ext>
            </a:extLst>
          </p:cNvPr>
          <p:cNvSpPr txBox="1">
            <a:spLocks/>
          </p:cNvSpPr>
          <p:nvPr/>
        </p:nvSpPr>
        <p:spPr>
          <a:xfrm>
            <a:off x="5926907" y="1244989"/>
            <a:ext cx="2963454" cy="2637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GB" sz="1500" b="1" dirty="0">
                <a:solidFill>
                  <a:schemeClr val="bg2"/>
                </a:solidFill>
                <a:latin typeface="+mn-lt"/>
              </a:rPr>
              <a:t>Configuration:</a:t>
            </a:r>
          </a:p>
          <a:p>
            <a:pPr marL="146050" indent="0">
              <a:buFont typeface="Lato"/>
              <a:buNone/>
            </a:pPr>
            <a:endParaRPr lang="en-GB" sz="900" b="1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FF0000"/>
                </a:solidFill>
                <a:latin typeface="+mn-lt"/>
              </a:rPr>
              <a:t>clients_number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 = 5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FF0000"/>
                </a:solidFill>
                <a:latin typeface="+mn-lt"/>
              </a:rPr>
              <a:t>client.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requestMsgTimeout = normal(7.0s, 1.5s)</a:t>
            </a:r>
          </a:p>
          <a:p>
            <a:pPr marL="146050" indent="0">
              <a:buFont typeface="Lato"/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70C0"/>
                </a:solidFill>
                <a:latin typeface="+mn-lt"/>
              </a:rPr>
              <a:t>cloud.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propDelay = uniform(0.1s, 0.3s)</a:t>
            </a:r>
          </a:p>
          <a:p>
            <a:pPr marL="146050" indent="0">
              <a:buFont typeface="Lato"/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servers_number 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= 5</a:t>
            </a: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electionTimeout = normal(5.0s, 1s)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heartbeatTimeout = 2s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appendEntriesTimeout = 4.5s</a:t>
            </a: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checkFailureTimeout = 5s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checkRecoveryTimeout = 1s</a:t>
            </a: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 failureProbability = 1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 recoveryProbability = 7</a:t>
            </a: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 messageLossProbability = 2</a:t>
            </a: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F058E1B-B75E-41DE-8D37-5F096333F72D}"/>
              </a:ext>
            </a:extLst>
          </p:cNvPr>
          <p:cNvSpPr txBox="1"/>
          <p:nvPr/>
        </p:nvSpPr>
        <p:spPr>
          <a:xfrm>
            <a:off x="6061651" y="3671667"/>
            <a:ext cx="26939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>
                <a:latin typeface="+mn-lt"/>
              </a:rPr>
              <a:t>Results averaged over 3 runs:</a:t>
            </a:r>
          </a:p>
          <a:p>
            <a:endParaRPr lang="en-GB" sz="800" b="1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Mean_Response_Time = 4.71026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Total_Responses = 634.86667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Mean_Election_Time = 0.7794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Total_Elections = 7</a:t>
            </a:r>
            <a:endParaRPr lang="en-GB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9569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996331-91A2-418D-8A3F-43FE06A98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244991"/>
            <a:ext cx="2963454" cy="2637691"/>
          </a:xfrm>
        </p:spPr>
        <p:txBody>
          <a:bodyPr>
            <a:normAutofit fontScale="85000" lnSpcReduction="20000"/>
          </a:bodyPr>
          <a:lstStyle/>
          <a:p>
            <a:pPr marL="146050" indent="0">
              <a:buNone/>
            </a:pPr>
            <a:r>
              <a:rPr lang="en-GB" sz="1500" b="1" dirty="0">
                <a:solidFill>
                  <a:schemeClr val="bg2"/>
                </a:solidFill>
                <a:latin typeface="+mn-lt"/>
              </a:rPr>
              <a:t>Configuration:</a:t>
            </a:r>
          </a:p>
          <a:p>
            <a:pPr marL="146050" indent="0">
              <a:buNone/>
            </a:pPr>
            <a:endParaRPr lang="en-GB" sz="900" b="1" dirty="0">
              <a:solidFill>
                <a:schemeClr val="bg2"/>
              </a:solidFill>
              <a:latin typeface="+mn-lt"/>
            </a:endParaRPr>
          </a:p>
          <a:p>
            <a:pPr marL="146050" indent="0">
              <a:buNone/>
            </a:pPr>
            <a:r>
              <a:rPr lang="en-GB" sz="1200" dirty="0">
                <a:solidFill>
                  <a:srgbClr val="FF0000"/>
                </a:solidFill>
                <a:latin typeface="+mn-lt"/>
              </a:rPr>
              <a:t>clients_number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 = 5</a:t>
            </a:r>
          </a:p>
          <a:p>
            <a:pPr marL="146050" indent="0">
              <a:buNone/>
            </a:pPr>
            <a:r>
              <a:rPr lang="en-GB" sz="1200" dirty="0">
                <a:solidFill>
                  <a:srgbClr val="FF0000"/>
                </a:solidFill>
                <a:latin typeface="+mn-lt"/>
              </a:rPr>
              <a:t>client.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requestMsgTimeout = normal(7.0s, 1.5s)</a:t>
            </a:r>
          </a:p>
          <a:p>
            <a:pPr marL="146050" indent="0"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None/>
            </a:pPr>
            <a:r>
              <a:rPr lang="en-GB" sz="1200" dirty="0">
                <a:solidFill>
                  <a:srgbClr val="0070C0"/>
                </a:solidFill>
                <a:latin typeface="+mn-lt"/>
              </a:rPr>
              <a:t>cloud.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propDelay = uniform(0.1s, 0.3s)</a:t>
            </a:r>
          </a:p>
          <a:p>
            <a:pPr marL="146050" indent="0"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servers_number 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= 5</a:t>
            </a: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electionTimeout = normal(5.0s, 1s)</a:t>
            </a:r>
          </a:p>
          <a:p>
            <a:pPr marL="146050" indent="0"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heartbeatTimeout = 2s</a:t>
            </a:r>
          </a:p>
          <a:p>
            <a:pPr marL="146050" indent="0"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appendEntriesTimeout = 4.5s</a:t>
            </a:r>
          </a:p>
          <a:p>
            <a:pPr marL="146050" indent="0"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checkFailureTimeout = 25s</a:t>
            </a:r>
          </a:p>
          <a:p>
            <a:pPr marL="146050" indent="0"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checkRecoveryTimeout = 1s</a:t>
            </a:r>
          </a:p>
          <a:p>
            <a:pPr marL="146050" indent="0"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 failureProbability = 5</a:t>
            </a:r>
          </a:p>
          <a:p>
            <a:pPr marL="146050" indent="0"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 recoveryProbability = 7</a:t>
            </a:r>
          </a:p>
          <a:p>
            <a:pPr marL="146050" indent="0"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 messageLossProbability = 2</a:t>
            </a:r>
          </a:p>
          <a:p>
            <a:pPr marL="146050" indent="0">
              <a:buNone/>
            </a:pPr>
            <a:endParaRPr lang="en-GB" sz="1600" dirty="0">
              <a:latin typeface="+mn-lt"/>
            </a:endParaRPr>
          </a:p>
          <a:p>
            <a:pPr marL="146050" indent="0">
              <a:buNone/>
            </a:pPr>
            <a:endParaRPr lang="en-GB" sz="1600" dirty="0">
              <a:latin typeface="+mn-lt"/>
            </a:endParaRPr>
          </a:p>
          <a:p>
            <a:pPr marL="146050" indent="0">
              <a:buNone/>
            </a:pPr>
            <a:endParaRPr lang="en-GB" sz="1600" dirty="0">
              <a:latin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B1C814-5C14-4E66-B605-AA8C365091C1}"/>
              </a:ext>
            </a:extLst>
          </p:cNvPr>
          <p:cNvSpPr txBox="1"/>
          <p:nvPr/>
        </p:nvSpPr>
        <p:spPr>
          <a:xfrm>
            <a:off x="134746" y="3671667"/>
            <a:ext cx="26939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>
                <a:latin typeface="+mn-lt"/>
              </a:rPr>
              <a:t>Results averaged over 3 runs:</a:t>
            </a:r>
          </a:p>
          <a:p>
            <a:endParaRPr lang="en-GB" sz="800" b="1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Mean_Response_Time = 4.77813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Total_Responses = 626.4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Mean_Election_Time = 0.78457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Total_Elections = 12.33</a:t>
            </a:r>
            <a:endParaRPr lang="en-GB" sz="1100" dirty="0">
              <a:latin typeface="+mn-lt"/>
            </a:endParaRP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01707A3B-DC2A-47AF-839B-38C75AF3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1" y="434143"/>
            <a:ext cx="8520057" cy="826674"/>
          </a:xfrm>
        </p:spPr>
        <p:txBody>
          <a:bodyPr>
            <a:normAutofit fontScale="90000"/>
          </a:bodyPr>
          <a:lstStyle/>
          <a:p>
            <a:r>
              <a:rPr lang="ro" dirty="0"/>
              <a:t>5. </a:t>
            </a:r>
            <a:r>
              <a:rPr lang="en-GB" dirty="0"/>
              <a:t>Results &amp; Statistics: </a:t>
            </a:r>
            <a:br>
              <a:rPr lang="en-GB" dirty="0"/>
            </a:br>
            <a:r>
              <a:rPr lang="en-GB" sz="2300" dirty="0"/>
              <a:t>fixed number of servers, increasing failure probability</a:t>
            </a:r>
          </a:p>
        </p:txBody>
      </p:sp>
      <p:sp>
        <p:nvSpPr>
          <p:cNvPr id="13" name="Segnaposto testo 2">
            <a:extLst>
              <a:ext uri="{FF2B5EF4-FFF2-40B4-BE49-F238E27FC236}">
                <a16:creationId xmlns:a16="http://schemas.microsoft.com/office/drawing/2014/main" id="{238F7C15-B918-4926-A7C5-922530944D94}"/>
              </a:ext>
            </a:extLst>
          </p:cNvPr>
          <p:cNvSpPr txBox="1">
            <a:spLocks/>
          </p:cNvSpPr>
          <p:nvPr/>
        </p:nvSpPr>
        <p:spPr>
          <a:xfrm>
            <a:off x="2963454" y="1244990"/>
            <a:ext cx="2963454" cy="2637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GB" sz="1500" b="1" dirty="0">
                <a:solidFill>
                  <a:schemeClr val="bg2"/>
                </a:solidFill>
                <a:latin typeface="+mn-lt"/>
              </a:rPr>
              <a:t>Configuration:</a:t>
            </a:r>
          </a:p>
          <a:p>
            <a:pPr marL="146050" indent="0">
              <a:buFont typeface="Lato"/>
              <a:buNone/>
            </a:pPr>
            <a:endParaRPr lang="en-GB" sz="900" b="1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FF0000"/>
                </a:solidFill>
                <a:latin typeface="+mn-lt"/>
              </a:rPr>
              <a:t>clients_number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 = 5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FF0000"/>
                </a:solidFill>
                <a:latin typeface="+mn-lt"/>
              </a:rPr>
              <a:t>client.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requestMsgTimeout = normal(7.0s, 1.5s)</a:t>
            </a:r>
          </a:p>
          <a:p>
            <a:pPr marL="146050" indent="0">
              <a:buFont typeface="Lato"/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70C0"/>
                </a:solidFill>
                <a:latin typeface="+mn-lt"/>
              </a:rPr>
              <a:t>cloud.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propDelay = uniform(0.1s, 0.3s)</a:t>
            </a:r>
          </a:p>
          <a:p>
            <a:pPr marL="146050" indent="0">
              <a:buFont typeface="Lato"/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servers_number 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= 5</a:t>
            </a: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electionTimeout = normal(5.0s, 1s)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heartbeatTimeout = 2s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appendEntriesTimeout = 4.5s</a:t>
            </a: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checkFailureTimeout = 10s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checkRecoveryTimeout = 1s</a:t>
            </a: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 failureProbability = 5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 recoveryProbability = 7</a:t>
            </a: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 messageLossProbability = 2</a:t>
            </a: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3547A3E-532C-43BC-9CBE-2C2CAA78525D}"/>
              </a:ext>
            </a:extLst>
          </p:cNvPr>
          <p:cNvSpPr txBox="1"/>
          <p:nvPr/>
        </p:nvSpPr>
        <p:spPr>
          <a:xfrm>
            <a:off x="3098199" y="3671667"/>
            <a:ext cx="26939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>
                <a:latin typeface="+mn-lt"/>
              </a:rPr>
              <a:t>Results averaged over 3 runs:</a:t>
            </a:r>
          </a:p>
          <a:p>
            <a:endParaRPr lang="en-GB" sz="800" b="1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Mean_Response_Time = 4.87761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Total_Responses = 613.46667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Mean_Election_Time = 0.74284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Total_Elections = 20</a:t>
            </a:r>
            <a:endParaRPr lang="en-GB" sz="1100" dirty="0">
              <a:latin typeface="+mn-lt"/>
            </a:endParaRPr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6225CFFF-C19F-473F-B666-AF1313EE6134}"/>
              </a:ext>
            </a:extLst>
          </p:cNvPr>
          <p:cNvSpPr txBox="1">
            <a:spLocks/>
          </p:cNvSpPr>
          <p:nvPr/>
        </p:nvSpPr>
        <p:spPr>
          <a:xfrm>
            <a:off x="5926907" y="1244989"/>
            <a:ext cx="2963454" cy="2637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GB" sz="1500" b="1" dirty="0">
                <a:solidFill>
                  <a:schemeClr val="bg2"/>
                </a:solidFill>
                <a:latin typeface="+mn-lt"/>
              </a:rPr>
              <a:t>Configuration:</a:t>
            </a:r>
          </a:p>
          <a:p>
            <a:pPr marL="146050" indent="0">
              <a:buFont typeface="Lato"/>
              <a:buNone/>
            </a:pPr>
            <a:endParaRPr lang="en-GB" sz="900" b="1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FF0000"/>
                </a:solidFill>
                <a:latin typeface="+mn-lt"/>
              </a:rPr>
              <a:t>clients_number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 = 5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FF0000"/>
                </a:solidFill>
                <a:latin typeface="+mn-lt"/>
              </a:rPr>
              <a:t>client.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requestMsgTimeout = normal(7.0s, 1.5s)</a:t>
            </a:r>
          </a:p>
          <a:p>
            <a:pPr marL="146050" indent="0">
              <a:buFont typeface="Lato"/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70C0"/>
                </a:solidFill>
                <a:latin typeface="+mn-lt"/>
              </a:rPr>
              <a:t>cloud.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propDelay = uniform(0.1s, 0.3s)</a:t>
            </a:r>
          </a:p>
          <a:p>
            <a:pPr marL="146050" indent="0">
              <a:buFont typeface="Lato"/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servers_number 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= 5</a:t>
            </a: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electionTimeout = normal(5.0s, 1s)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heartbeatTimeout = 2s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appendEntriesTimeout = 4.5s</a:t>
            </a: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checkFailureTimeout = 5s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checkRecoveryTimeout = 1s</a:t>
            </a: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 failureProbability = 5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 recoveryProbability = 7</a:t>
            </a: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 messageLossProbability = 2</a:t>
            </a: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F058E1B-B75E-41DE-8D37-5F096333F72D}"/>
              </a:ext>
            </a:extLst>
          </p:cNvPr>
          <p:cNvSpPr txBox="1"/>
          <p:nvPr/>
        </p:nvSpPr>
        <p:spPr>
          <a:xfrm>
            <a:off x="6061651" y="3671667"/>
            <a:ext cx="26939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>
                <a:latin typeface="+mn-lt"/>
              </a:rPr>
              <a:t>Results averaged over 3 runs:</a:t>
            </a:r>
          </a:p>
          <a:p>
            <a:endParaRPr lang="en-GB" sz="800" b="1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Mean_Response_Time = 5.22675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Total_Responses = 571.73333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Mean_Election_Time = 1.85236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Total_Elections = 27</a:t>
            </a:r>
            <a:endParaRPr lang="en-GB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7044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B1C814-5C14-4E66-B605-AA8C365091C1}"/>
              </a:ext>
            </a:extLst>
          </p:cNvPr>
          <p:cNvSpPr txBox="1"/>
          <p:nvPr/>
        </p:nvSpPr>
        <p:spPr>
          <a:xfrm>
            <a:off x="134746" y="3671667"/>
            <a:ext cx="26939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>
                <a:latin typeface="+mn-lt"/>
              </a:rPr>
              <a:t>Results averaged over 3 runs:</a:t>
            </a:r>
          </a:p>
          <a:p>
            <a:endParaRPr lang="en-GB" sz="800" b="1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Mean_Response_Time = 5.48449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Total_Responses = 545.06667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Mean_Election_Time = 5.21581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Total_Elections = 28.33333</a:t>
            </a:r>
            <a:endParaRPr lang="en-GB" sz="1100" dirty="0">
              <a:latin typeface="+mn-lt"/>
            </a:endParaRP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01707A3B-DC2A-47AF-839B-38C75AF3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1" y="434143"/>
            <a:ext cx="8520057" cy="826674"/>
          </a:xfrm>
        </p:spPr>
        <p:txBody>
          <a:bodyPr>
            <a:normAutofit fontScale="90000"/>
          </a:bodyPr>
          <a:lstStyle/>
          <a:p>
            <a:r>
              <a:rPr lang="ro" dirty="0"/>
              <a:t>5. </a:t>
            </a:r>
            <a:r>
              <a:rPr lang="en-GB" dirty="0"/>
              <a:t>Results &amp; Statistics: </a:t>
            </a:r>
            <a:br>
              <a:rPr lang="en-GB" dirty="0"/>
            </a:br>
            <a:r>
              <a:rPr lang="en-GB" sz="2300" dirty="0"/>
              <a:t>fixed failure probability, increasing number of servers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3547A3E-532C-43BC-9CBE-2C2CAA78525D}"/>
              </a:ext>
            </a:extLst>
          </p:cNvPr>
          <p:cNvSpPr txBox="1"/>
          <p:nvPr/>
        </p:nvSpPr>
        <p:spPr>
          <a:xfrm>
            <a:off x="3098199" y="3671667"/>
            <a:ext cx="26939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>
                <a:latin typeface="+mn-lt"/>
              </a:rPr>
              <a:t>Results averaged over 3 runs:</a:t>
            </a:r>
          </a:p>
          <a:p>
            <a:endParaRPr lang="en-GB" sz="800" b="1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Mean_Response_Time = 5.22675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Total_Responses = 571.73333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Mean_Election_Time = 1.85236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Total_Elections = 27</a:t>
            </a:r>
            <a:endParaRPr lang="en-GB" sz="1100" dirty="0">
              <a:latin typeface="+mn-lt"/>
            </a:endParaRPr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6225CFFF-C19F-473F-B666-AF1313EE6134}"/>
              </a:ext>
            </a:extLst>
          </p:cNvPr>
          <p:cNvSpPr txBox="1">
            <a:spLocks/>
          </p:cNvSpPr>
          <p:nvPr/>
        </p:nvSpPr>
        <p:spPr>
          <a:xfrm>
            <a:off x="5926907" y="1244989"/>
            <a:ext cx="2963454" cy="2637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GB" sz="1500" b="1" dirty="0">
                <a:solidFill>
                  <a:schemeClr val="bg2"/>
                </a:solidFill>
                <a:latin typeface="+mn-lt"/>
              </a:rPr>
              <a:t>Configuration:</a:t>
            </a:r>
          </a:p>
          <a:p>
            <a:pPr marL="146050" indent="0">
              <a:buFont typeface="Lato"/>
              <a:buNone/>
            </a:pPr>
            <a:endParaRPr lang="en-GB" sz="900" b="1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FF0000"/>
                </a:solidFill>
                <a:latin typeface="+mn-lt"/>
              </a:rPr>
              <a:t>clients_number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 = 5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FF0000"/>
                </a:solidFill>
                <a:latin typeface="+mn-lt"/>
              </a:rPr>
              <a:t>client.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requestMsgTimeout = normal(7.0s, 1.5s)</a:t>
            </a:r>
          </a:p>
          <a:p>
            <a:pPr marL="146050" indent="0">
              <a:buFont typeface="Lato"/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70C0"/>
                </a:solidFill>
                <a:latin typeface="+mn-lt"/>
              </a:rPr>
              <a:t>cloud.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propDelay = uniform(0.1s, 0.3s)</a:t>
            </a:r>
          </a:p>
          <a:p>
            <a:pPr marL="146050" indent="0">
              <a:buFont typeface="Lato"/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servers_number 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= 9</a:t>
            </a: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electionTimeout = normal(5.0s, 1s)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heartbeatTimeout = 2s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appendEntriesTimeout = 4.5s</a:t>
            </a: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checkFailureTimeout = 5s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checkRecoveryTimeout = 1s</a:t>
            </a: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 failureProbability = 5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 recoveryProbability = 7</a:t>
            </a: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 messageLossProbability = 2</a:t>
            </a: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F058E1B-B75E-41DE-8D37-5F096333F72D}"/>
              </a:ext>
            </a:extLst>
          </p:cNvPr>
          <p:cNvSpPr txBox="1"/>
          <p:nvPr/>
        </p:nvSpPr>
        <p:spPr>
          <a:xfrm>
            <a:off x="6061651" y="3671667"/>
            <a:ext cx="26939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>
                <a:latin typeface="+mn-lt"/>
              </a:rPr>
              <a:t>Results averaged over 3 runs:</a:t>
            </a:r>
          </a:p>
          <a:p>
            <a:endParaRPr lang="en-GB" sz="800" b="1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Mean_Response_Time = 5.0305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Total_Responses = 594.86667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Mean_Election_Time = 0.74552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+mn-lt"/>
              </a:rPr>
              <a:t>Total_Elections = 30.33333</a:t>
            </a:r>
            <a:endParaRPr lang="en-GB" sz="1100" dirty="0">
              <a:latin typeface="+mn-lt"/>
            </a:endParaRPr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01DFA2DE-A5E2-4446-B9BD-DE83779853A4}"/>
              </a:ext>
            </a:extLst>
          </p:cNvPr>
          <p:cNvSpPr txBox="1">
            <a:spLocks/>
          </p:cNvSpPr>
          <p:nvPr/>
        </p:nvSpPr>
        <p:spPr>
          <a:xfrm>
            <a:off x="2963454" y="1260817"/>
            <a:ext cx="2963454" cy="2637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GB" sz="1500" b="1" dirty="0">
                <a:solidFill>
                  <a:schemeClr val="bg2"/>
                </a:solidFill>
                <a:latin typeface="+mn-lt"/>
              </a:rPr>
              <a:t>Configuration:</a:t>
            </a:r>
          </a:p>
          <a:p>
            <a:pPr marL="146050" indent="0">
              <a:buFont typeface="Lato"/>
              <a:buNone/>
            </a:pPr>
            <a:endParaRPr lang="en-GB" sz="900" b="1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FF0000"/>
                </a:solidFill>
                <a:latin typeface="+mn-lt"/>
              </a:rPr>
              <a:t>clients_number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 = 5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FF0000"/>
                </a:solidFill>
                <a:latin typeface="+mn-lt"/>
              </a:rPr>
              <a:t>client.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requestMsgTimeout = normal(7.0s, 1.5s)</a:t>
            </a:r>
          </a:p>
          <a:p>
            <a:pPr marL="146050" indent="0">
              <a:buFont typeface="Lato"/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70C0"/>
                </a:solidFill>
                <a:latin typeface="+mn-lt"/>
              </a:rPr>
              <a:t>cloud.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propDelay = uniform(0.1s, 0.3s)</a:t>
            </a:r>
          </a:p>
          <a:p>
            <a:pPr marL="146050" indent="0">
              <a:buFont typeface="Lato"/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servers_number 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= 5</a:t>
            </a: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electionTimeout = normal(5.0s, 1s)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heartbeatTimeout = 2s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appendEntriesTimeout = 4.5s</a:t>
            </a: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checkFailureTimeout = 5s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checkRecoveryTimeout = 1s</a:t>
            </a: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 failureProbability = 5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 recoveryProbability = 7</a:t>
            </a: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 messageLossProbability = 2</a:t>
            </a: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</p:txBody>
      </p:sp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65B25732-1710-4381-BC18-D4B0D330715B}"/>
              </a:ext>
            </a:extLst>
          </p:cNvPr>
          <p:cNvSpPr txBox="1">
            <a:spLocks/>
          </p:cNvSpPr>
          <p:nvPr/>
        </p:nvSpPr>
        <p:spPr>
          <a:xfrm>
            <a:off x="-1" y="1260817"/>
            <a:ext cx="2963454" cy="2637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GB" sz="1500" b="1" dirty="0">
                <a:solidFill>
                  <a:schemeClr val="bg2"/>
                </a:solidFill>
                <a:latin typeface="+mn-lt"/>
              </a:rPr>
              <a:t>Configuration:</a:t>
            </a:r>
          </a:p>
          <a:p>
            <a:pPr marL="146050" indent="0">
              <a:buFont typeface="Lato"/>
              <a:buNone/>
            </a:pPr>
            <a:endParaRPr lang="en-GB" sz="900" b="1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FF0000"/>
                </a:solidFill>
                <a:latin typeface="+mn-lt"/>
              </a:rPr>
              <a:t>clients_number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 = 5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FF0000"/>
                </a:solidFill>
                <a:latin typeface="+mn-lt"/>
              </a:rPr>
              <a:t>client.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requestMsgTimeout = normal(7.0s, 1.5s)</a:t>
            </a:r>
          </a:p>
          <a:p>
            <a:pPr marL="146050" indent="0">
              <a:buFont typeface="Lato"/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70C0"/>
                </a:solidFill>
                <a:latin typeface="+mn-lt"/>
              </a:rPr>
              <a:t>cloud.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propDelay = uniform(0.1s, 0.3s)</a:t>
            </a:r>
          </a:p>
          <a:p>
            <a:pPr marL="146050" indent="0">
              <a:buFont typeface="Lato"/>
              <a:buNone/>
            </a:pPr>
            <a:endParaRPr lang="en-GB" sz="900" dirty="0">
              <a:solidFill>
                <a:schemeClr val="bg2"/>
              </a:solidFill>
              <a:latin typeface="+mn-lt"/>
            </a:endParaRP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servers_number 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= 3</a:t>
            </a: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electionTimeout = normal(5.0s, 1s)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heartbeatTimeout = 2s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appendEntriesTimeout = 4.5s</a:t>
            </a: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checkFailureTimeout = 5s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checkRecoveryTimeout = 1s</a:t>
            </a: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 failureProbability = 5</a:t>
            </a:r>
          </a:p>
          <a:p>
            <a:pPr marL="146050" indent="0">
              <a:buFont typeface="Lato"/>
              <a:buNone/>
            </a:pPr>
            <a:r>
              <a:rPr lang="en-GB" sz="1200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dirty="0">
                <a:solidFill>
                  <a:schemeClr val="bg2"/>
                </a:solidFill>
                <a:latin typeface="+mn-lt"/>
              </a:rPr>
              <a:t> recoveryProbability = 7</a:t>
            </a:r>
          </a:p>
          <a:p>
            <a:pPr marL="146050" indent="0">
              <a:buFont typeface="Lato"/>
              <a:buNone/>
            </a:pPr>
            <a:r>
              <a:rPr lang="en-GB" sz="1200" b="1" dirty="0">
                <a:solidFill>
                  <a:srgbClr val="00B050"/>
                </a:solidFill>
                <a:latin typeface="+mn-lt"/>
              </a:rPr>
              <a:t>server.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 messageLossProbability = 2</a:t>
            </a: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  <a:p>
            <a:pPr marL="146050" indent="0">
              <a:buFont typeface="Lato"/>
              <a:buNone/>
            </a:pPr>
            <a:endParaRPr lang="en-GB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965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634D71-E231-4E18-8C06-3C02BB7A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26671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GB" dirty="0"/>
              <a:t>6. Scenarios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C8B056-B2A1-43E0-BF87-07BE1286D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41199"/>
            <a:ext cx="9144000" cy="3287320"/>
          </a:xfrm>
        </p:spPr>
        <p:txBody>
          <a:bodyPr>
            <a:normAutofit fontScale="92500"/>
          </a:bodyPr>
          <a:lstStyle/>
          <a:p>
            <a:r>
              <a:rPr lang="en-GB" b="1" dirty="0"/>
              <a:t>Two server begin an election phase with the same term</a:t>
            </a:r>
          </a:p>
          <a:p>
            <a:pPr marL="146050" indent="0">
              <a:buNone/>
            </a:pPr>
            <a:r>
              <a:rPr lang="en-GB" dirty="0"/>
              <a:t>        (StaticNetwork-3,5,normal(7.0s,_1.5s),uniform(0.1s,_0.3s),normal(5.0s,_1s),2s,4.5s,5s,1s,5,7,2, repet=0, time = begin)</a:t>
            </a:r>
          </a:p>
          <a:p>
            <a:pPr marL="146050" indent="0">
              <a:buNone/>
            </a:pPr>
            <a:endParaRPr lang="en-GB" dirty="0"/>
          </a:p>
          <a:p>
            <a:r>
              <a:rPr lang="en-GB" b="1" dirty="0"/>
              <a:t>Leader election failing because majority is not reached (3/5 servers failed), 2/3 servers recover, subsequent leader election succeeds because the majority of 3 servers is achieved</a:t>
            </a:r>
          </a:p>
          <a:p>
            <a:pPr marL="146050" indent="0">
              <a:buNone/>
            </a:pPr>
            <a:r>
              <a:rPr lang="en-GB" dirty="0"/>
              <a:t>        (StaticNetwork-5,5,normal(7.0s,_1.5s),uniform(0.1s,_0.3s),normal(5.0s,_1s),2s,4.5s,5s,1s,5,7,0, repet=1, time = 1585 s)</a:t>
            </a:r>
          </a:p>
          <a:p>
            <a:pPr marL="146050" indent="0">
              <a:buNone/>
            </a:pPr>
            <a:endParaRPr lang="en-GB" dirty="0"/>
          </a:p>
          <a:p>
            <a:r>
              <a:rPr lang="en-GB" b="1" dirty="0"/>
              <a:t>Stuck leader election because one server sends requestVote to the other two servers but its log entries is not as updated as the other ones, thus the requestVote fail</a:t>
            </a:r>
          </a:p>
          <a:p>
            <a:pPr marL="146050" indent="0">
              <a:buNone/>
            </a:pPr>
            <a:r>
              <a:rPr lang="en-GB" dirty="0"/>
              <a:t>       (StaticNetwork-3,5,normal(7.0s,_1.5s),uniform(0.1s,_0.3s),normal(5.0s,_1s),2s,4.5s,5s,1s,5,7,0, repet=2, time = 1800 s)</a:t>
            </a:r>
          </a:p>
          <a:p>
            <a:pPr marL="146050" indent="0">
              <a:buNone/>
            </a:pPr>
            <a:endParaRPr lang="en-GB" dirty="0"/>
          </a:p>
          <a:p>
            <a:r>
              <a:rPr lang="en-GB" b="1" dirty="0"/>
              <a:t>RequestVote not granted because candidate currentTerm is less than the one of the replying server</a:t>
            </a:r>
          </a:p>
          <a:p>
            <a:pPr marL="146050" indent="0">
              <a:buNone/>
            </a:pPr>
            <a:r>
              <a:rPr lang="en-GB" dirty="0"/>
              <a:t>        (StaticNetwork-5,5,normal(7.0s,_1.5s),uniform(0.1s,_0.3s),normal(5.0s,_1s),2s,4.5s,5s,1s,5,7,0, repet=1, time = 2615 s, server_0</a:t>
            </a:r>
          </a:p>
          <a:p>
            <a:pPr marL="146050" indent="0">
              <a:buNone/>
            </a:pPr>
            <a:r>
              <a:rPr lang="en-GB" dirty="0"/>
              <a:t>        is candidate)</a:t>
            </a:r>
          </a:p>
        </p:txBody>
      </p:sp>
    </p:spTree>
    <p:extLst>
      <p:ext uri="{BB962C8B-B14F-4D97-AF65-F5344CB8AC3E}">
        <p14:creationId xmlns:p14="http://schemas.microsoft.com/office/powerpoint/2010/main" val="1774733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09C49A-8EE4-405C-94E1-01152905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636" y="2044826"/>
            <a:ext cx="3926728" cy="1053848"/>
          </a:xfrm>
        </p:spPr>
        <p:txBody>
          <a:bodyPr>
            <a:normAutofit/>
          </a:bodyPr>
          <a:lstStyle/>
          <a:p>
            <a:r>
              <a:rPr lang="en-GB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2214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6494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7719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o"/>
              <a:t>Brief description of Raft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7650" y="13089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2"/>
                </a:solidFill>
              </a:rPr>
              <a:t>Raft is a </a:t>
            </a:r>
            <a:r>
              <a:rPr lang="ro" b="1">
                <a:solidFill>
                  <a:schemeClr val="dk2"/>
                </a:solidFill>
              </a:rPr>
              <a:t>consensus algorithm for managing a replicated log</a:t>
            </a:r>
            <a:r>
              <a:rPr lang="ro">
                <a:solidFill>
                  <a:schemeClr val="dk2"/>
                </a:solidFill>
              </a:rPr>
              <a:t>. Its two main strong points are:</a:t>
            </a:r>
            <a:endParaRPr>
              <a:solidFill>
                <a:schemeClr val="dk2"/>
              </a:solidFill>
            </a:endParaRPr>
          </a:p>
          <a:p>
            <a:pPr marL="457200" lvl="0" indent="-311150" algn="just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ro" b="1">
                <a:solidFill>
                  <a:schemeClr val="dk2"/>
                </a:solidFill>
              </a:rPr>
              <a:t>Strong leader: </a:t>
            </a:r>
            <a:r>
              <a:rPr lang="ro" b="1">
                <a:solidFill>
                  <a:schemeClr val="accent3"/>
                </a:solidFill>
              </a:rPr>
              <a:t>log entries only flow from the leader to other servers</a:t>
            </a:r>
            <a:r>
              <a:rPr lang="ro">
                <a:solidFill>
                  <a:schemeClr val="dk2"/>
                </a:solidFill>
              </a:rPr>
              <a:t>;</a:t>
            </a:r>
            <a:endParaRPr>
              <a:solidFill>
                <a:schemeClr val="dk2"/>
              </a:solidFill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ro" b="1">
                <a:solidFill>
                  <a:schemeClr val="dk2"/>
                </a:solidFill>
              </a:rPr>
              <a:t>Leader election: </a:t>
            </a:r>
            <a:r>
              <a:rPr lang="ro">
                <a:solidFill>
                  <a:schemeClr val="dk2"/>
                </a:solidFill>
              </a:rPr>
              <a:t>using </a:t>
            </a:r>
            <a:r>
              <a:rPr lang="ro" b="1">
                <a:solidFill>
                  <a:schemeClr val="accent3"/>
                </a:solidFill>
              </a:rPr>
              <a:t>randomized timers to elect leaders</a:t>
            </a:r>
            <a:r>
              <a:rPr lang="ro">
                <a:solidFill>
                  <a:schemeClr val="dk2"/>
                </a:solidFill>
              </a:rPr>
              <a:t> for resolving conflicts simply and rapidly;</a:t>
            </a:r>
            <a:endParaRPr>
              <a:solidFill>
                <a:schemeClr val="dk2"/>
              </a:solidFill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ro" b="1">
                <a:solidFill>
                  <a:schemeClr val="dk2"/>
                </a:solidFill>
              </a:rPr>
              <a:t>Membership changes: </a:t>
            </a:r>
            <a:r>
              <a:rPr lang="ro">
                <a:solidFill>
                  <a:schemeClr val="dk2"/>
                </a:solidFill>
              </a:rPr>
              <a:t>for changing the set of servers uses a new </a:t>
            </a:r>
            <a:r>
              <a:rPr lang="ro" b="1">
                <a:solidFill>
                  <a:schemeClr val="accent3"/>
                </a:solidFill>
              </a:rPr>
              <a:t>joint consensus</a:t>
            </a:r>
            <a:r>
              <a:rPr lang="ro">
                <a:solidFill>
                  <a:schemeClr val="dk2"/>
                </a:solidFill>
              </a:rPr>
              <a:t> approach where the majorities of two different configurations overlap during transitions. This allows the cluster to continue operating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l="4952" t="6638"/>
          <a:stretch/>
        </p:blipFill>
        <p:spPr>
          <a:xfrm>
            <a:off x="3112719" y="3217333"/>
            <a:ext cx="2918562" cy="167650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3059325" y="4789500"/>
            <a:ext cx="550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latin typeface="Lato"/>
                <a:ea typeface="Lato"/>
                <a:cs typeface="Lato"/>
                <a:sym typeface="Lato"/>
              </a:rPr>
              <a:t>Figure 1: Replicated state machine architecture.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29450" y="6111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2. Network Elements - </a:t>
            </a:r>
            <a:r>
              <a:rPr lang="ro" dirty="0">
                <a:solidFill>
                  <a:schemeClr val="accent3"/>
                </a:solidFill>
              </a:rPr>
              <a:t>Client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18" name="Google Shape;118;p17"/>
          <p:cNvGrpSpPr/>
          <p:nvPr/>
        </p:nvGrpSpPr>
        <p:grpSpPr>
          <a:xfrm>
            <a:off x="7567050" y="270997"/>
            <a:ext cx="847500" cy="1005688"/>
            <a:chOff x="4230900" y="947088"/>
            <a:chExt cx="847500" cy="1005688"/>
          </a:xfrm>
        </p:grpSpPr>
        <p:pic>
          <p:nvPicPr>
            <p:cNvPr id="119" name="Google Shape;11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30900" y="947088"/>
              <a:ext cx="685801" cy="6858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7"/>
            <p:cNvSpPr txBox="1"/>
            <p:nvPr/>
          </p:nvSpPr>
          <p:spPr>
            <a:xfrm>
              <a:off x="4273200" y="1552575"/>
              <a:ext cx="805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>
                  <a:latin typeface="Lato"/>
                  <a:ea typeface="Lato"/>
                  <a:cs typeface="Lato"/>
                  <a:sym typeface="Lato"/>
                </a:rPr>
                <a:t>Client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aphicFrame>
        <p:nvGraphicFramePr>
          <p:cNvPr id="121" name="Google Shape;121;p17"/>
          <p:cNvGraphicFramePr/>
          <p:nvPr>
            <p:extLst>
              <p:ext uri="{D42A27DB-BD31-4B8C-83A1-F6EECF244321}">
                <p14:modId xmlns:p14="http://schemas.microsoft.com/office/powerpoint/2010/main" val="4092857899"/>
              </p:ext>
            </p:extLst>
          </p:nvPr>
        </p:nvGraphicFramePr>
        <p:xfrm>
          <a:off x="772939" y="1556109"/>
          <a:ext cx="7820728" cy="323968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7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3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Client Data Structure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1238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200" dirty="0">
                          <a:solidFill>
                            <a:schemeClr val="dk2"/>
                          </a:solidFill>
                          <a:sym typeface="Lato"/>
                        </a:rPr>
                        <a:t>int </a:t>
                      </a:r>
                      <a:r>
                        <a:rPr lang="ro" sz="1200" b="1" dirty="0">
                          <a:solidFill>
                            <a:schemeClr val="accent3">
                              <a:lumMod val="50000"/>
                            </a:schemeClr>
                          </a:solidFill>
                          <a:sym typeface="Lato"/>
                        </a:rPr>
                        <a:t>addr</a:t>
                      </a:r>
                      <a:endParaRPr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 dirty="0">
                          <a:solidFill>
                            <a:schemeClr val="dk2"/>
                          </a:solidFill>
                          <a:latin typeface="+mn-lt"/>
                          <a:cs typeface="Arial Hebrew" pitchFamily="2" charset="-79"/>
                          <a:sym typeface="Lato"/>
                        </a:rPr>
                        <a:t>client source address</a:t>
                      </a:r>
                      <a:endParaRPr sz="1200" dirty="0">
                        <a:latin typeface="+mn-lt"/>
                        <a:cs typeface="Arial Hebrew" pitchFamily="2" charset="-79"/>
                      </a:endParaRPr>
                    </a:p>
                  </a:txBody>
                  <a:tcPr marL="91425" marR="91425" marT="91425" marB="91425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200" dirty="0">
                          <a:solidFill>
                            <a:schemeClr val="dk2"/>
                          </a:solidFill>
                          <a:sym typeface="Lato"/>
                        </a:rPr>
                        <a:t>int </a:t>
                      </a:r>
                      <a:r>
                        <a:rPr lang="ro" sz="1200" b="1" dirty="0">
                          <a:solidFill>
                            <a:schemeClr val="accent3">
                              <a:lumMod val="50000"/>
                            </a:schemeClr>
                          </a:solidFill>
                          <a:sym typeface="Lato"/>
                        </a:rPr>
                        <a:t>serialNumber</a:t>
                      </a:r>
                      <a:endParaRPr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 dirty="0">
                          <a:solidFill>
                            <a:schemeClr val="dk2"/>
                          </a:solidFill>
                          <a:latin typeface="+mn-lt"/>
                          <a:cs typeface="Arial Hebrew" pitchFamily="2" charset="-79"/>
                          <a:sym typeface="Lato"/>
                        </a:rPr>
                        <a:t>request message serial number</a:t>
                      </a:r>
                      <a:endParaRPr sz="1200" dirty="0">
                        <a:latin typeface="+mn-lt"/>
                        <a:cs typeface="Arial Hebrew" pitchFamily="2" charset="-79"/>
                      </a:endParaRPr>
                    </a:p>
                  </a:txBody>
                  <a:tcPr marL="91425" marR="91425" marT="91425" marB="91425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200" dirty="0">
                          <a:solidFill>
                            <a:schemeClr val="dk2"/>
                          </a:solidFill>
                          <a:sym typeface="Lato"/>
                        </a:rPr>
                        <a:t>int </a:t>
                      </a:r>
                      <a:r>
                        <a:rPr lang="ro" sz="1200" b="1" dirty="0">
                          <a:solidFill>
                            <a:schemeClr val="accent3">
                              <a:lumMod val="50000"/>
                            </a:schemeClr>
                          </a:solidFill>
                          <a:sym typeface="Lato"/>
                        </a:rPr>
                        <a:t>servers_number </a:t>
                      </a:r>
                      <a:endParaRPr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 dirty="0">
                          <a:solidFill>
                            <a:schemeClr val="dk2"/>
                          </a:solidFill>
                          <a:latin typeface="+mn-lt"/>
                          <a:cs typeface="Arial Hebrew" pitchFamily="2" charset="-79"/>
                          <a:sym typeface="Lato"/>
                        </a:rPr>
                        <a:t>total number of servers (</a:t>
                      </a:r>
                      <a:r>
                        <a:rPr lang="ro" sz="1100" b="1" dirty="0">
                          <a:solidFill>
                            <a:schemeClr val="dk2"/>
                          </a:solidFill>
                          <a:latin typeface="+mn-lt"/>
                          <a:cs typeface="Arial Hebrew" pitchFamily="2" charset="-79"/>
                          <a:sym typeface="Lato"/>
                        </a:rPr>
                        <a:t>used to randomly send a request to one of the servers</a:t>
                      </a:r>
                      <a:r>
                        <a:rPr lang="ro" sz="1100" dirty="0">
                          <a:solidFill>
                            <a:schemeClr val="dk2"/>
                          </a:solidFill>
                          <a:latin typeface="+mn-lt"/>
                          <a:cs typeface="Arial Hebrew" pitchFamily="2" charset="-79"/>
                          <a:sym typeface="Lato"/>
                        </a:rPr>
                        <a:t>)</a:t>
                      </a:r>
                      <a:endParaRPr sz="1200" dirty="0">
                        <a:latin typeface="+mn-lt"/>
                        <a:cs typeface="Arial Hebrew" pitchFamily="2" charset="-79"/>
                      </a:endParaRPr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200" dirty="0">
                          <a:solidFill>
                            <a:schemeClr val="dk2"/>
                          </a:solidFill>
                          <a:sym typeface="Lato"/>
                        </a:rPr>
                        <a:t>int </a:t>
                      </a:r>
                      <a:r>
                        <a:rPr lang="ro" sz="1200" b="1" dirty="0">
                          <a:solidFill>
                            <a:schemeClr val="accent3">
                              <a:lumMod val="50000"/>
                            </a:schemeClr>
                          </a:solidFill>
                          <a:sym typeface="Lato"/>
                        </a:rPr>
                        <a:t>serverLeader</a:t>
                      </a:r>
                      <a:endParaRPr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 dirty="0">
                          <a:solidFill>
                            <a:schemeClr val="dk2"/>
                          </a:solidFill>
                          <a:latin typeface="+mn-lt"/>
                          <a:cs typeface="Arial Hebrew" pitchFamily="2" charset="-79"/>
                          <a:sym typeface="Lato"/>
                        </a:rPr>
                        <a:t>address of the </a:t>
                      </a:r>
                      <a:r>
                        <a:rPr lang="ro" sz="1100" b="1" dirty="0">
                          <a:solidFill>
                            <a:schemeClr val="dk2"/>
                          </a:solidFill>
                          <a:latin typeface="+mn-lt"/>
                          <a:cs typeface="Arial Hebrew" pitchFamily="2" charset="-79"/>
                          <a:sym typeface="Lato"/>
                        </a:rPr>
                        <a:t>most recent leader</a:t>
                      </a:r>
                      <a:endParaRPr sz="1100" b="1" dirty="0">
                        <a:solidFill>
                          <a:schemeClr val="dk2"/>
                        </a:solidFill>
                        <a:latin typeface="+mn-lt"/>
                        <a:cs typeface="Arial Hebrew" pitchFamily="2" charset="-79"/>
                        <a:sym typeface="Lato"/>
                      </a:endParaRPr>
                    </a:p>
                  </a:txBody>
                  <a:tcPr marL="91425" marR="91425" marT="91425" marB="91425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200" dirty="0">
                          <a:solidFill>
                            <a:schemeClr val="dk2"/>
                          </a:solidFill>
                          <a:sym typeface="Lato"/>
                        </a:rPr>
                        <a:t>Command </a:t>
                      </a:r>
                      <a:r>
                        <a:rPr lang="ro" sz="1200" b="1" dirty="0">
                          <a:solidFill>
                            <a:schemeClr val="accent3">
                              <a:lumMod val="50000"/>
                            </a:schemeClr>
                          </a:solidFill>
                          <a:sym typeface="Lato"/>
                        </a:rPr>
                        <a:t>currentCommand</a:t>
                      </a:r>
                      <a:endParaRPr sz="12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2"/>
                        </a:solidFill>
                        <a:latin typeface="+mn-lt"/>
                        <a:cs typeface="Arial Hebrew" pitchFamily="2" charset="-79"/>
                        <a:sym typeface="Lato"/>
                      </a:endParaRPr>
                    </a:p>
                  </a:txBody>
                  <a:tcPr marL="91425" marR="91425" marT="91425" marB="91425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200" dirty="0">
                          <a:solidFill>
                            <a:schemeClr val="dk2"/>
                          </a:solidFill>
                          <a:sym typeface="Lato"/>
                        </a:rPr>
                        <a:t>simtime_t </a:t>
                      </a:r>
                      <a:r>
                        <a:rPr lang="ro" sz="1200" b="1" dirty="0">
                          <a:solidFill>
                            <a:schemeClr val="accent3">
                              <a:lumMod val="50000"/>
                            </a:schemeClr>
                          </a:solidFill>
                          <a:sym typeface="Lato"/>
                        </a:rPr>
                        <a:t>requestMsgTimeout</a:t>
                      </a:r>
                      <a:r>
                        <a:rPr lang="ro" sz="1200" dirty="0">
                          <a:solidFill>
                            <a:schemeClr val="dk2"/>
                          </a:solidFill>
                          <a:sym typeface="Lato"/>
                        </a:rPr>
                        <a:t> 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 b="1" dirty="0">
                          <a:solidFill>
                            <a:schemeClr val="dk2"/>
                          </a:solidFill>
                          <a:latin typeface="+mn-lt"/>
                          <a:cs typeface="Arial Hebrew" pitchFamily="2" charset="-79"/>
                          <a:sym typeface="Lato"/>
                        </a:rPr>
                        <a:t>timeout</a:t>
                      </a:r>
                      <a:r>
                        <a:rPr lang="ro" sz="1100" dirty="0">
                          <a:solidFill>
                            <a:schemeClr val="dk2"/>
                          </a:solidFill>
                          <a:latin typeface="+mn-lt"/>
                          <a:cs typeface="Arial Hebrew" pitchFamily="2" charset="-79"/>
                          <a:sym typeface="Lato"/>
                        </a:rPr>
                        <a:t> to make the client </a:t>
                      </a:r>
                      <a:r>
                        <a:rPr lang="ro" sz="1100" b="1" dirty="0">
                          <a:solidFill>
                            <a:schemeClr val="dk2"/>
                          </a:solidFill>
                          <a:latin typeface="+mn-lt"/>
                          <a:cs typeface="Arial Hebrew" pitchFamily="2" charset="-79"/>
                          <a:sym typeface="Lato"/>
                        </a:rPr>
                        <a:t>resend a request</a:t>
                      </a:r>
                      <a:endParaRPr sz="1100" b="1" dirty="0">
                        <a:solidFill>
                          <a:schemeClr val="dk2"/>
                        </a:solidFill>
                        <a:latin typeface="+mn-lt"/>
                        <a:cs typeface="Arial Hebrew" pitchFamily="2" charset="-79"/>
                        <a:sym typeface="Lato"/>
                      </a:endParaRPr>
                    </a:p>
                  </a:txBody>
                  <a:tcPr marL="91425" marR="91425" marT="91425" marB="91425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200" dirty="0">
                          <a:solidFill>
                            <a:schemeClr val="dk2"/>
                          </a:solidFill>
                          <a:sym typeface="Lato"/>
                        </a:rPr>
                        <a:t>cOutVector </a:t>
                      </a:r>
                      <a:r>
                        <a:rPr lang="ro" sz="1200" b="1" dirty="0">
                          <a:solidFill>
                            <a:schemeClr val="accent3">
                              <a:lumMod val="50000"/>
                            </a:schemeClr>
                          </a:solidFill>
                          <a:sym typeface="Lato"/>
                        </a:rPr>
                        <a:t>responseTimeVector</a:t>
                      </a:r>
                      <a:endParaRPr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100" b="1" dirty="0">
                          <a:solidFill>
                            <a:schemeClr val="dk2"/>
                          </a:solidFill>
                          <a:latin typeface="+mn-lt"/>
                          <a:cs typeface="Arial Hebrew" pitchFamily="2" charset="-79"/>
                          <a:sym typeface="Lato"/>
                        </a:rPr>
                        <a:t>statistics</a:t>
                      </a:r>
                      <a:r>
                        <a:rPr lang="ro" sz="1100" dirty="0">
                          <a:solidFill>
                            <a:schemeClr val="dk2"/>
                          </a:solidFill>
                          <a:latin typeface="+mn-lt"/>
                          <a:cs typeface="Arial Hebrew" pitchFamily="2" charset="-79"/>
                          <a:sym typeface="Lato"/>
                        </a:rPr>
                        <a:t> to monitor</a:t>
                      </a:r>
                      <a:endParaRPr sz="1200" dirty="0">
                        <a:latin typeface="+mn-lt"/>
                        <a:cs typeface="Arial Hebrew" pitchFamily="2" charset="-79"/>
                      </a:endParaRPr>
                    </a:p>
                  </a:txBody>
                  <a:tcPr marL="91425" marR="91425" marT="91425" marB="91425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729450" y="6111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2. Network Elements - </a:t>
            </a:r>
            <a:r>
              <a:rPr lang="ro">
                <a:solidFill>
                  <a:schemeClr val="dk1"/>
                </a:solidFill>
              </a:rPr>
              <a:t>Server (1)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27" name="Google Shape;127;p18"/>
          <p:cNvGrpSpPr/>
          <p:nvPr/>
        </p:nvGrpSpPr>
        <p:grpSpPr>
          <a:xfrm>
            <a:off x="7538412" y="174441"/>
            <a:ext cx="936721" cy="1108695"/>
            <a:chOff x="3185750" y="678775"/>
            <a:chExt cx="908250" cy="1222425"/>
          </a:xfrm>
        </p:grpSpPr>
        <p:pic>
          <p:nvPicPr>
            <p:cNvPr id="128" name="Google Shape;12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85750" y="678775"/>
              <a:ext cx="908250" cy="908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18"/>
            <p:cNvSpPr txBox="1"/>
            <p:nvPr/>
          </p:nvSpPr>
          <p:spPr>
            <a:xfrm>
              <a:off x="3237275" y="1501000"/>
              <a:ext cx="805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>
                  <a:latin typeface="Lato"/>
                  <a:ea typeface="Lato"/>
                  <a:cs typeface="Lato"/>
                  <a:sym typeface="Lato"/>
                </a:rPr>
                <a:t> Server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aphicFrame>
        <p:nvGraphicFramePr>
          <p:cNvPr id="10" name="Google Shape;121;p17">
            <a:extLst>
              <a:ext uri="{FF2B5EF4-FFF2-40B4-BE49-F238E27FC236}">
                <a16:creationId xmlns:a16="http://schemas.microsoft.com/office/drawing/2014/main" id="{D2756120-33F1-3141-B638-CE7611ABC0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2995365"/>
              </p:ext>
            </p:extLst>
          </p:nvPr>
        </p:nvGraphicFramePr>
        <p:xfrm>
          <a:off x="823300" y="1357659"/>
          <a:ext cx="7497400" cy="306864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733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3734">
                  <a:extLst>
                    <a:ext uri="{9D8B030D-6E8A-4147-A177-3AD203B41FA5}">
                      <a16:colId xmlns:a16="http://schemas.microsoft.com/office/drawing/2014/main" val="176313126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Server Data Structure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238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General Parameters</a:t>
                      </a:r>
                      <a:endParaRPr sz="1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j-lt"/>
                          <a:cs typeface="Arial Hebrew" pitchFamily="2" charset="-79"/>
                        </a:rPr>
                        <a:t>Persistent State on Each Server</a:t>
                      </a:r>
                      <a:endParaRPr sz="12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+mj-lt"/>
                        <a:cs typeface="Arial Hebrew" pitchFamily="2" charset="-79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int </a:t>
                      </a: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clients_number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7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int </a:t>
                      </a: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currentTerm</a:t>
                      </a:r>
                      <a:r>
                        <a:rPr lang="en-US" sz="1200" dirty="0">
                          <a:solidFill>
                            <a:schemeClr val="dk2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 = 0  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int </a:t>
                      </a: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failureProbability</a:t>
                      </a:r>
                      <a:r>
                        <a:rPr lang="en-US" sz="1200" dirty="0">
                          <a:solidFill>
                            <a:schemeClr val="dk2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   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7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int </a:t>
                      </a: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currentLeader</a:t>
                      </a:r>
                      <a:r>
                        <a:rPr lang="en-US" sz="1200" dirty="0">
                          <a:solidFill>
                            <a:schemeClr val="dk2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 = -1         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int </a:t>
                      </a: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recoveryProbability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7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int </a:t>
                      </a: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votedFor</a:t>
                      </a:r>
                      <a:r>
                        <a:rPr lang="en-US" sz="1200" dirty="0">
                          <a:solidFill>
                            <a:schemeClr val="dk2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 = -1         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int </a:t>
                      </a: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messageLossProbability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7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int </a:t>
                      </a: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votesNumber</a:t>
                      </a:r>
                      <a:r>
                        <a:rPr lang="en-US" sz="1200" dirty="0">
                          <a:solidFill>
                            <a:schemeClr val="dk2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 = 0 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+mn-lt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7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list&lt;LogEntry&gt; </a:t>
                      </a: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logEntries</a:t>
                      </a:r>
                      <a:r>
                        <a:rPr lang="en-US" sz="1200" dirty="0">
                          <a:solidFill>
                            <a:schemeClr val="dk2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    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list&lt;Command&gt; </a:t>
                      </a: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stateMachine</a:t>
                      </a:r>
                      <a:r>
                        <a:rPr lang="en-US" sz="1200" dirty="0">
                          <a:solidFill>
                            <a:schemeClr val="dk2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  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Google Shape;138;p19">
            <a:extLst>
              <a:ext uri="{FF2B5EF4-FFF2-40B4-BE49-F238E27FC236}">
                <a16:creationId xmlns:a16="http://schemas.microsoft.com/office/drawing/2014/main" id="{DF994F33-258A-9A47-B3E4-F3B38E8ECC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9308" y="4593777"/>
            <a:ext cx="8025384" cy="406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solidFill>
                  <a:schemeClr val="dk2"/>
                </a:solidFill>
                <a:latin typeface="+mn-lt"/>
              </a:rPr>
              <a:t>simtime_t </a:t>
            </a:r>
            <a:r>
              <a:rPr lang="ro" sz="1200" b="1" dirty="0">
                <a:solidFill>
                  <a:schemeClr val="dk2"/>
                </a:solidFill>
                <a:latin typeface="+mn-lt"/>
              </a:rPr>
              <a:t>electionTimeout</a:t>
            </a:r>
            <a:r>
              <a:rPr lang="ro" sz="1200" dirty="0">
                <a:solidFill>
                  <a:schemeClr val="dk2"/>
                </a:solidFill>
                <a:latin typeface="+mn-lt"/>
              </a:rPr>
              <a:t>,  </a:t>
            </a:r>
            <a:r>
              <a:rPr lang="ro" sz="1200" b="1" dirty="0">
                <a:solidFill>
                  <a:schemeClr val="dk2"/>
                </a:solidFill>
                <a:latin typeface="+mn-lt"/>
              </a:rPr>
              <a:t>heartbeatTimeout</a:t>
            </a:r>
            <a:r>
              <a:rPr lang="ro" sz="1200" dirty="0">
                <a:solidFill>
                  <a:schemeClr val="dk2"/>
                </a:solidFill>
                <a:latin typeface="+mn-lt"/>
              </a:rPr>
              <a:t>,  </a:t>
            </a:r>
            <a:r>
              <a:rPr lang="ro" sz="1200" b="1" dirty="0">
                <a:solidFill>
                  <a:schemeClr val="dk2"/>
                </a:solidFill>
                <a:latin typeface="+mn-lt"/>
              </a:rPr>
              <a:t>appendEntriesTimeout</a:t>
            </a:r>
            <a:r>
              <a:rPr lang="ro" sz="1200" dirty="0">
                <a:solidFill>
                  <a:schemeClr val="dk2"/>
                </a:solidFill>
                <a:latin typeface="+mn-lt"/>
              </a:rPr>
              <a:t>,  </a:t>
            </a:r>
            <a:r>
              <a:rPr lang="ro" sz="1200" b="1" dirty="0">
                <a:solidFill>
                  <a:schemeClr val="dk2"/>
                </a:solidFill>
                <a:latin typeface="+mn-lt"/>
              </a:rPr>
              <a:t>checkFailureTimeout</a:t>
            </a:r>
            <a:r>
              <a:rPr lang="ro" sz="1200" dirty="0">
                <a:solidFill>
                  <a:schemeClr val="dk2"/>
                </a:solidFill>
                <a:latin typeface="+mn-lt"/>
              </a:rPr>
              <a:t>,  </a:t>
            </a:r>
            <a:r>
              <a:rPr lang="ro" sz="1200" b="1" dirty="0">
                <a:solidFill>
                  <a:schemeClr val="dk2"/>
                </a:solidFill>
                <a:latin typeface="+mn-lt"/>
              </a:rPr>
              <a:t>checkRecoveryTimeout</a:t>
            </a:r>
            <a:r>
              <a:rPr lang="ro" sz="1200" dirty="0">
                <a:solidFill>
                  <a:schemeClr val="dk2"/>
                </a:solidFill>
                <a:latin typeface="+mn-lt"/>
              </a:rPr>
              <a:t> </a:t>
            </a:r>
            <a:endParaRPr dirty="0">
              <a:solidFill>
                <a:schemeClr val="dk2"/>
              </a:solidFill>
              <a:latin typeface="+mn-lt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7D477BCB-E522-1443-80BB-AE1AF59FD76D}"/>
              </a:ext>
            </a:extLst>
          </p:cNvPr>
          <p:cNvSpPr/>
          <p:nvPr/>
        </p:nvSpPr>
        <p:spPr>
          <a:xfrm>
            <a:off x="6290733" y="2209800"/>
            <a:ext cx="313267" cy="13208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34002-A750-0548-AFBA-B98E4573D8B9}"/>
              </a:ext>
            </a:extLst>
          </p:cNvPr>
          <p:cNvSpPr txBox="1"/>
          <p:nvPr/>
        </p:nvSpPr>
        <p:spPr>
          <a:xfrm>
            <a:off x="6589760" y="2716187"/>
            <a:ext cx="10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</a:t>
            </a:r>
            <a:r>
              <a:rPr lang="en-RO" sz="1200" dirty="0"/>
              <a:t>nitial values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A524C788-4C49-CB48-99F0-A199F89643C0}"/>
              </a:ext>
            </a:extLst>
          </p:cNvPr>
          <p:cNvCxnSpPr>
            <a:cxnSpLocks/>
            <a:stCxn id="20" idx="2"/>
            <a:endCxn id="11" idx="1"/>
          </p:cNvCxnSpPr>
          <p:nvPr/>
        </p:nvCxnSpPr>
        <p:spPr>
          <a:xfrm rot="16200000" flipH="1">
            <a:off x="243406" y="4481075"/>
            <a:ext cx="491069" cy="1407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0826A8-7AB5-3C4D-972D-11966BB8014D}"/>
              </a:ext>
            </a:extLst>
          </p:cNvPr>
          <p:cNvSpPr txBox="1"/>
          <p:nvPr/>
        </p:nvSpPr>
        <p:spPr>
          <a:xfrm>
            <a:off x="-86534" y="4028910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 </a:t>
            </a:r>
            <a:r>
              <a:rPr lang="en-US" sz="1200" b="1" dirty="0">
                <a:solidFill>
                  <a:schemeClr val="accent4">
                    <a:lumMod val="10000"/>
                  </a:schemeClr>
                </a:solidFill>
              </a:rPr>
              <a:t>timeouts!</a:t>
            </a:r>
            <a:endParaRPr lang="en-RO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42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729450" y="6111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2. Network Elements - </a:t>
            </a:r>
            <a:r>
              <a:rPr lang="ro" dirty="0">
                <a:solidFill>
                  <a:schemeClr val="dk1"/>
                </a:solidFill>
              </a:rPr>
              <a:t>Server (2)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8" name="Google Shape;121;p17">
            <a:extLst>
              <a:ext uri="{FF2B5EF4-FFF2-40B4-BE49-F238E27FC236}">
                <a16:creationId xmlns:a16="http://schemas.microsoft.com/office/drawing/2014/main" id="{08512956-AA5B-514A-A60D-D578401481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8051177"/>
              </p:ext>
            </p:extLst>
          </p:nvPr>
        </p:nvGraphicFramePr>
        <p:xfrm>
          <a:off x="535461" y="1263511"/>
          <a:ext cx="8080447" cy="185758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88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9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Volatile state on each </a:t>
                      </a:r>
                      <a:r>
                        <a:rPr lang="en-US" b="1" u="sng" dirty="0">
                          <a:solidFill>
                            <a:schemeClr val="bg1"/>
                          </a:solidFill>
                        </a:rPr>
                        <a:t>server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1238302"/>
                  </a:ext>
                </a:extLst>
              </a:tr>
              <a:tr h="34459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latin typeface="+mn-lt"/>
                          <a:sym typeface="Lato"/>
                        </a:rPr>
                        <a:t>int </a:t>
                      </a: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sym typeface="Lato"/>
                        </a:rPr>
                        <a:t>commitIndex</a:t>
                      </a:r>
                      <a:r>
                        <a:rPr lang="en-US" sz="1200" dirty="0">
                          <a:solidFill>
                            <a:schemeClr val="dk2"/>
                          </a:solidFill>
                          <a:latin typeface="+mn-lt"/>
                          <a:sym typeface="Lato"/>
                        </a:rPr>
                        <a:t> = 0</a:t>
                      </a:r>
                      <a:endParaRPr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2"/>
                          </a:solidFill>
                          <a:latin typeface="+mn-lt"/>
                          <a:cs typeface="Arial Hebrew" pitchFamily="2" charset="-79"/>
                          <a:sym typeface="Lato"/>
                        </a:rPr>
                        <a:t>index of </a:t>
                      </a:r>
                      <a:r>
                        <a:rPr lang="en-US" sz="1100" b="1" dirty="0">
                          <a:solidFill>
                            <a:schemeClr val="dk2"/>
                          </a:solidFill>
                          <a:latin typeface="+mn-lt"/>
                          <a:cs typeface="Arial Hebrew" pitchFamily="2" charset="-79"/>
                          <a:sym typeface="Lato"/>
                        </a:rPr>
                        <a:t>highest log entry known to be committed </a:t>
                      </a:r>
                      <a:r>
                        <a:rPr lang="en-US" sz="1100" dirty="0">
                          <a:solidFill>
                            <a:schemeClr val="dk2"/>
                          </a:solidFill>
                          <a:latin typeface="+mn-lt"/>
                          <a:cs typeface="Arial Hebrew" pitchFamily="2" charset="-79"/>
                          <a:sym typeface="Lato"/>
                        </a:rPr>
                        <a:t>(increases monotonically)</a:t>
                      </a:r>
                    </a:p>
                  </a:txBody>
                  <a:tcPr marL="91425" marR="91425" marT="91425" marB="91425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1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latin typeface="+mn-lt"/>
                          <a:sym typeface="Lato"/>
                        </a:rPr>
                        <a:t>int </a:t>
                      </a: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sym typeface="Lato"/>
                        </a:rPr>
                        <a:t>lastApplied</a:t>
                      </a:r>
                      <a:r>
                        <a:rPr lang="en-US" sz="1200" dirty="0">
                          <a:solidFill>
                            <a:schemeClr val="dk2"/>
                          </a:solidFill>
                          <a:latin typeface="+mn-lt"/>
                          <a:sym typeface="Lato"/>
                        </a:rPr>
                        <a:t> = 0</a:t>
                      </a:r>
                      <a:endParaRPr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2"/>
                          </a:solidFill>
                          <a:latin typeface="+mn-lt"/>
                          <a:cs typeface="Arial Hebrew" pitchFamily="2" charset="-79"/>
                          <a:sym typeface="Lato"/>
                        </a:rPr>
                        <a:t>index of </a:t>
                      </a:r>
                      <a:r>
                        <a:rPr lang="en-US" sz="1100" b="1" dirty="0">
                          <a:solidFill>
                            <a:schemeClr val="dk2"/>
                          </a:solidFill>
                          <a:latin typeface="+mn-lt"/>
                          <a:cs typeface="Arial Hebrew" pitchFamily="2" charset="-79"/>
                          <a:sym typeface="Lato"/>
                        </a:rPr>
                        <a:t>highest log entry applied to state machine </a:t>
                      </a:r>
                      <a:r>
                        <a:rPr lang="en-US" sz="1100" dirty="0">
                          <a:solidFill>
                            <a:schemeClr val="dk2"/>
                          </a:solidFill>
                          <a:latin typeface="+mn-lt"/>
                          <a:cs typeface="Arial Hebrew" pitchFamily="2" charset="-79"/>
                          <a:sym typeface="Lato"/>
                        </a:rPr>
                        <a:t>(increases monotonically)</a:t>
                      </a:r>
                    </a:p>
                  </a:txBody>
                  <a:tcPr marL="91425" marR="91425" marT="91425" marB="91425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62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latin typeface="+mn-lt"/>
                          <a:sym typeface="Lato"/>
                        </a:rPr>
                        <a:t>vector&lt;ServerClientRequestInfo&gt; </a:t>
                      </a: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sym typeface="Lato"/>
                        </a:rPr>
                        <a:t>clientRequestInfoVect</a:t>
                      </a:r>
                      <a:endParaRPr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2"/>
                          </a:solidFill>
                          <a:latin typeface="+mn-lt"/>
                          <a:cs typeface="Arial Hebrew" pitchFamily="2" charset="-79"/>
                          <a:sym typeface="Lato"/>
                        </a:rPr>
                        <a:t>for each server, info about the most recent executed client </a:t>
                      </a:r>
                      <a:endParaRPr sz="1100" dirty="0">
                        <a:solidFill>
                          <a:schemeClr val="dk2"/>
                        </a:solidFill>
                        <a:latin typeface="+mn-lt"/>
                        <a:cs typeface="Arial Hebrew" pitchFamily="2" charset="-79"/>
                        <a:sym typeface="Lato"/>
                      </a:endParaRPr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oogle Shape;121;p17">
            <a:extLst>
              <a:ext uri="{FF2B5EF4-FFF2-40B4-BE49-F238E27FC236}">
                <a16:creationId xmlns:a16="http://schemas.microsoft.com/office/drawing/2014/main" id="{4B3A2ABC-17C8-E046-B172-19F4959716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5124196"/>
              </p:ext>
            </p:extLst>
          </p:nvPr>
        </p:nvGraphicFramePr>
        <p:xfrm>
          <a:off x="531777" y="3081085"/>
          <a:ext cx="8080446" cy="184990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88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46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Volatile state on </a:t>
                      </a:r>
                      <a:r>
                        <a:rPr lang="en-US" b="1" u="sng" dirty="0">
                          <a:solidFill>
                            <a:schemeClr val="bg1"/>
                          </a:solidFill>
                          <a:latin typeface="+mn-lt"/>
                        </a:rPr>
                        <a:t>leader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 (reinitialized after election)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1238302"/>
                  </a:ext>
                </a:extLst>
              </a:tr>
              <a:tr h="35241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sym typeface="Lato"/>
                        </a:rPr>
                        <a:t>vector&lt;int&gt; </a:t>
                      </a: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sym typeface="Lato"/>
                        </a:rPr>
                        <a:t>nextIndex</a:t>
                      </a:r>
                      <a:endParaRPr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dk2"/>
                          </a:solidFill>
                          <a:latin typeface="+mn-lt"/>
                          <a:cs typeface="Arial Hebrew" pitchFamily="2" charset="-79"/>
                          <a:sym typeface="Lato"/>
                        </a:rPr>
                        <a:t>for each server, </a:t>
                      </a:r>
                      <a:r>
                        <a:rPr lang="en-US" sz="1100" b="1" dirty="0">
                          <a:solidFill>
                            <a:schemeClr val="dk2"/>
                          </a:solidFill>
                          <a:latin typeface="+mn-lt"/>
                          <a:cs typeface="Arial Hebrew" pitchFamily="2" charset="-79"/>
                          <a:sym typeface="Lato"/>
                        </a:rPr>
                        <a:t>index of the next log entry to send to that server</a:t>
                      </a:r>
                    </a:p>
                  </a:txBody>
                  <a:tcPr marL="91425" marR="91425" marT="91425" marB="91425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1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sym typeface="Lato"/>
                        </a:rPr>
                        <a:t>vector&lt;int&gt; </a:t>
                      </a: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sym typeface="Lato"/>
                        </a:rPr>
                        <a:t>matchIndex</a:t>
                      </a:r>
                      <a:endParaRPr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2"/>
                          </a:solidFill>
                          <a:latin typeface="+mn-lt"/>
                          <a:cs typeface="Arial Hebrew" pitchFamily="2" charset="-79"/>
                          <a:sym typeface="Lato"/>
                        </a:rPr>
                        <a:t>for each server, </a:t>
                      </a:r>
                      <a:r>
                        <a:rPr lang="en-US" sz="1100" b="1" dirty="0">
                          <a:solidFill>
                            <a:schemeClr val="dk2"/>
                          </a:solidFill>
                          <a:latin typeface="+mn-lt"/>
                          <a:cs typeface="Arial Hebrew" pitchFamily="2" charset="-79"/>
                          <a:sym typeface="Lato"/>
                        </a:rPr>
                        <a:t>index of highest log entry known to be replicated on server</a:t>
                      </a:r>
                    </a:p>
                  </a:txBody>
                  <a:tcPr marL="91425" marR="91425" marT="91425" marB="91425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latin typeface="+mn-lt"/>
                          <a:sym typeface="Lato"/>
                        </a:rPr>
                        <a:t>vector&lt;ServerAppendEntriesMsg *&gt; </a:t>
                      </a:r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sym typeface="Lato"/>
                        </a:rPr>
                        <a:t>appendEntriesVect</a:t>
                      </a:r>
                      <a:endParaRPr 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dk2"/>
                          </a:solidFill>
                          <a:latin typeface="+mn-lt"/>
                          <a:cs typeface="Arial Hebrew" pitchFamily="2" charset="-79"/>
                          <a:sym typeface="Lato"/>
                        </a:rPr>
                        <a:t>for each server, </a:t>
                      </a:r>
                      <a:r>
                        <a:rPr lang="en-GB" sz="1100" dirty="0">
                          <a:solidFill>
                            <a:schemeClr val="dk2"/>
                          </a:solidFill>
                          <a:latin typeface="+mn-lt"/>
                          <a:cs typeface="Arial Hebrew" pitchFamily="2" charset="-79"/>
                          <a:sym typeface="Lato"/>
                        </a:rPr>
                        <a:t>current appendEntries message sent by the Leader</a:t>
                      </a:r>
                      <a:endParaRPr lang="en-US" sz="1100" dirty="0">
                        <a:solidFill>
                          <a:schemeClr val="dk2"/>
                        </a:solidFill>
                        <a:latin typeface="+mn-lt"/>
                        <a:cs typeface="Arial Hebrew" pitchFamily="2" charset="-79"/>
                        <a:sym typeface="Lato"/>
                      </a:endParaRPr>
                    </a:p>
                  </a:txBody>
                  <a:tcPr marL="91425" marR="91425" marT="91425" marB="91425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7514648"/>
                  </a:ext>
                </a:extLst>
              </a:tr>
            </a:tbl>
          </a:graphicData>
        </a:graphic>
      </p:graphicFrame>
      <p:grpSp>
        <p:nvGrpSpPr>
          <p:cNvPr id="10" name="Google Shape;127;p18">
            <a:extLst>
              <a:ext uri="{FF2B5EF4-FFF2-40B4-BE49-F238E27FC236}">
                <a16:creationId xmlns:a16="http://schemas.microsoft.com/office/drawing/2014/main" id="{713F386E-25A7-8546-8B56-36BF38427028}"/>
              </a:ext>
            </a:extLst>
          </p:cNvPr>
          <p:cNvGrpSpPr/>
          <p:nvPr/>
        </p:nvGrpSpPr>
        <p:grpSpPr>
          <a:xfrm>
            <a:off x="7477829" y="154816"/>
            <a:ext cx="936721" cy="1108695"/>
            <a:chOff x="3185750" y="678775"/>
            <a:chExt cx="908250" cy="1222425"/>
          </a:xfrm>
        </p:grpSpPr>
        <p:pic>
          <p:nvPicPr>
            <p:cNvPr id="11" name="Google Shape;128;p18">
              <a:extLst>
                <a:ext uri="{FF2B5EF4-FFF2-40B4-BE49-F238E27FC236}">
                  <a16:creationId xmlns:a16="http://schemas.microsoft.com/office/drawing/2014/main" id="{D209AA91-1858-7444-86EE-08681902384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85750" y="678775"/>
              <a:ext cx="908250" cy="908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29;p18">
              <a:extLst>
                <a:ext uri="{FF2B5EF4-FFF2-40B4-BE49-F238E27FC236}">
                  <a16:creationId xmlns:a16="http://schemas.microsoft.com/office/drawing/2014/main" id="{5FCCBD27-4DFC-284B-BAB3-8584A4B6690C}"/>
                </a:ext>
              </a:extLst>
            </p:cNvPr>
            <p:cNvSpPr txBox="1"/>
            <p:nvPr/>
          </p:nvSpPr>
          <p:spPr>
            <a:xfrm>
              <a:off x="3237275" y="1501000"/>
              <a:ext cx="805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>
                  <a:latin typeface="Lato"/>
                  <a:ea typeface="Lato"/>
                  <a:cs typeface="Lato"/>
                  <a:sym typeface="Lato"/>
                </a:rPr>
                <a:t> Server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55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729450" y="601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3. Implementation Details - Messages</a:t>
            </a:r>
            <a:endParaRPr dirty="0"/>
          </a:p>
        </p:txBody>
      </p:sp>
      <p:graphicFrame>
        <p:nvGraphicFramePr>
          <p:cNvPr id="8" name="Google Shape;121;p17">
            <a:extLst>
              <a:ext uri="{FF2B5EF4-FFF2-40B4-BE49-F238E27FC236}">
                <a16:creationId xmlns:a16="http://schemas.microsoft.com/office/drawing/2014/main" id="{9E25C3B4-2EC3-334F-8469-C888DC8084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1072180"/>
              </p:ext>
            </p:extLst>
          </p:nvPr>
        </p:nvGraphicFramePr>
        <p:xfrm>
          <a:off x="729450" y="2182303"/>
          <a:ext cx="3846150" cy="192564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8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ServerRequestVoteMsg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238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sym typeface="Lato"/>
                        </a:rPr>
                        <a:t>int </a:t>
                      </a:r>
                      <a:r>
                        <a:rPr lang="en-US" sz="1200" b="1" dirty="0">
                          <a:solidFill>
                            <a:schemeClr val="dk2"/>
                          </a:solidFill>
                          <a:sym typeface="Lato"/>
                        </a:rPr>
                        <a:t>term</a:t>
                      </a:r>
                      <a:endParaRPr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sym typeface="Lato"/>
                        </a:rPr>
                        <a:t>int </a:t>
                      </a:r>
                      <a:r>
                        <a:rPr lang="en-US" sz="1200" b="1" dirty="0">
                          <a:solidFill>
                            <a:schemeClr val="dk2"/>
                          </a:solidFill>
                          <a:sym typeface="Lato"/>
                        </a:rPr>
                        <a:t>candidateId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648226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sym typeface="Lato"/>
                        </a:rPr>
                        <a:t>int </a:t>
                      </a:r>
                      <a:r>
                        <a:rPr lang="en-US" sz="1200" b="1" dirty="0">
                          <a:solidFill>
                            <a:schemeClr val="dk2"/>
                          </a:solidFill>
                          <a:sym typeface="Lato"/>
                        </a:rPr>
                        <a:t>lastLogIndex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055827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sym typeface="Lato"/>
                        </a:rPr>
                        <a:t>int </a:t>
                      </a:r>
                      <a:r>
                        <a:rPr lang="en-US" sz="1200" b="1" dirty="0">
                          <a:solidFill>
                            <a:schemeClr val="dk2"/>
                          </a:solidFill>
                          <a:sym typeface="Lato"/>
                        </a:rPr>
                        <a:t>lastLogTerm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121;p17">
            <a:extLst>
              <a:ext uri="{FF2B5EF4-FFF2-40B4-BE49-F238E27FC236}">
                <a16:creationId xmlns:a16="http://schemas.microsoft.com/office/drawing/2014/main" id="{9D2CEDA7-3A6C-AD4D-A314-657DAD5DE4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4422717"/>
              </p:ext>
            </p:extLst>
          </p:nvPr>
        </p:nvGraphicFramePr>
        <p:xfrm>
          <a:off x="4869650" y="2372803"/>
          <a:ext cx="3846150" cy="154464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8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ServerReplyVoteMsg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238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  <a:sym typeface="Lato"/>
                        </a:rPr>
                        <a:t>int </a:t>
                      </a:r>
                      <a:r>
                        <a:rPr lang="en-US" sz="1200" b="1" dirty="0">
                          <a:solidFill>
                            <a:schemeClr val="bg2"/>
                          </a:solidFill>
                          <a:latin typeface="+mn-lt"/>
                          <a:sym typeface="Lato"/>
                        </a:rPr>
                        <a:t>source</a:t>
                      </a:r>
                      <a:endParaRPr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2"/>
                          </a:solidFill>
                          <a:latin typeface="+mn-lt"/>
                          <a:sym typeface="Lato"/>
                        </a:rPr>
                        <a:t>int </a:t>
                      </a:r>
                      <a:r>
                        <a:rPr lang="en-US" sz="1200" b="1">
                          <a:solidFill>
                            <a:schemeClr val="bg2"/>
                          </a:solidFill>
                          <a:latin typeface="+mn-lt"/>
                          <a:sym typeface="Lato"/>
                        </a:rPr>
                        <a:t>term </a:t>
                      </a:r>
                      <a:r>
                        <a:rPr lang="en-US" sz="800" b="0">
                          <a:solidFill>
                            <a:schemeClr val="bg2"/>
                          </a:solidFill>
                          <a:latin typeface="+mn-lt"/>
                          <a:sym typeface="Lato"/>
                        </a:rPr>
                        <a:t>(current term of the replying server (for candidate to update itself)</a:t>
                      </a:r>
                      <a:endParaRPr lang="en-US" sz="1200" b="0">
                        <a:solidFill>
                          <a:schemeClr val="bg2"/>
                        </a:solidFill>
                        <a:latin typeface="+mn-lt"/>
                        <a:sym typeface="La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bool </a:t>
                      </a: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voteGranted</a:t>
                      </a:r>
                      <a:endParaRPr lang="en-US" sz="1200" b="1" dirty="0">
                        <a:solidFill>
                          <a:schemeClr val="bg2"/>
                        </a:solidFill>
                        <a:latin typeface="+mn-lt"/>
                        <a:sym typeface="La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384364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24779D9-E92D-F143-BB8E-81F9FADBF656}"/>
              </a:ext>
            </a:extLst>
          </p:cNvPr>
          <p:cNvSpPr txBox="1"/>
          <p:nvPr/>
        </p:nvSpPr>
        <p:spPr>
          <a:xfrm>
            <a:off x="2862141" y="4432079"/>
            <a:ext cx="2760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reply from a server during an election</a:t>
            </a:r>
            <a:endParaRPr lang="en-RO" sz="1200" dirty="0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F50D759-FA70-C24B-89EE-EDCE5381F840}"/>
              </a:ext>
            </a:extLst>
          </p:cNvPr>
          <p:cNvCxnSpPr>
            <a:cxnSpLocks/>
            <a:endCxn id="8" idx="2"/>
          </p:cNvCxnSpPr>
          <p:nvPr/>
        </p:nvCxnSpPr>
        <p:spPr>
          <a:xfrm rot="10800000" flipV="1">
            <a:off x="2652526" y="3917381"/>
            <a:ext cx="4319145" cy="190564"/>
          </a:xfrm>
          <a:prstGeom prst="bentConnector4">
            <a:avLst>
              <a:gd name="adj1" fmla="val 27738"/>
              <a:gd name="adj2" fmla="val 2199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54BDF9D-8644-4C4C-A208-8A04A0E2A8BF}"/>
              </a:ext>
            </a:extLst>
          </p:cNvPr>
          <p:cNvSpPr txBox="1"/>
          <p:nvPr/>
        </p:nvSpPr>
        <p:spPr>
          <a:xfrm>
            <a:off x="2747769" y="3005737"/>
            <a:ext cx="10887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25000"/>
                  </a:schemeClr>
                </a:solidFill>
              </a:rPr>
              <a:t>CANDIDATE</a:t>
            </a:r>
            <a:endParaRPr lang="en-RO" sz="12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6901D9-3AEB-8440-9D1D-90CB139AB5DD}"/>
              </a:ext>
            </a:extLst>
          </p:cNvPr>
          <p:cNvSpPr txBox="1"/>
          <p:nvPr/>
        </p:nvSpPr>
        <p:spPr>
          <a:xfrm>
            <a:off x="729450" y="1321673"/>
            <a:ext cx="6594715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3.1. Messages exchanged </a:t>
            </a:r>
            <a:r>
              <a:rPr lang="en-US" sz="1200" b="1" dirty="0"/>
              <a:t>during an election, between a candidate and other servers:</a:t>
            </a:r>
            <a:endParaRPr lang="en-RO" sz="1200" b="1" u="sng" dirty="0"/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8BEB2B3F-0E32-574D-A78D-420D42E3AFDE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16200000" flipH="1">
            <a:off x="4627375" y="207453"/>
            <a:ext cx="190500" cy="4140200"/>
          </a:xfrm>
          <a:prstGeom prst="bentConnector3">
            <a:avLst>
              <a:gd name="adj1" fmla="val -12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729450" y="601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3. Implementation Details - Messages</a:t>
            </a:r>
            <a:endParaRPr dirty="0"/>
          </a:p>
        </p:txBody>
      </p:sp>
      <p:graphicFrame>
        <p:nvGraphicFramePr>
          <p:cNvPr id="8" name="Google Shape;121;p17">
            <a:extLst>
              <a:ext uri="{FF2B5EF4-FFF2-40B4-BE49-F238E27FC236}">
                <a16:creationId xmlns:a16="http://schemas.microsoft.com/office/drawing/2014/main" id="{9E25C3B4-2EC3-334F-8469-C888DC8084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9416520"/>
              </p:ext>
            </p:extLst>
          </p:nvPr>
        </p:nvGraphicFramePr>
        <p:xfrm>
          <a:off x="729450" y="2009305"/>
          <a:ext cx="3544901" cy="209814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544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clientRequestMsg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238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sym typeface="Lato"/>
                        </a:rPr>
                        <a:t>int </a:t>
                      </a:r>
                      <a:r>
                        <a:rPr lang="en-US" sz="1200" b="1" dirty="0">
                          <a:solidFill>
                            <a:schemeClr val="dk2"/>
                          </a:solidFill>
                          <a:sym typeface="Lato"/>
                        </a:rPr>
                        <a:t>sourceAddr</a:t>
                      </a:r>
                      <a:endParaRPr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sym typeface="Lato"/>
                        </a:rPr>
                        <a:t>int </a:t>
                      </a:r>
                      <a:r>
                        <a:rPr lang="en-US" sz="1200" b="1" dirty="0">
                          <a:solidFill>
                            <a:schemeClr val="dk2"/>
                          </a:solidFill>
                          <a:sym typeface="Lato"/>
                        </a:rPr>
                        <a:t>destAddr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648226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sym typeface="Lato"/>
                        </a:rPr>
                        <a:t>int </a:t>
                      </a:r>
                      <a:r>
                        <a:rPr lang="en-US" sz="1200" b="1" dirty="0">
                          <a:solidFill>
                            <a:schemeClr val="dk2"/>
                          </a:solidFill>
                          <a:sym typeface="Lato"/>
                        </a:rPr>
                        <a:t>serialNumber </a:t>
                      </a:r>
                      <a:r>
                        <a:rPr lang="en-US" sz="1200" b="0" dirty="0">
                          <a:solidFill>
                            <a:schemeClr val="tx2">
                              <a:lumMod val="25000"/>
                            </a:schemeClr>
                          </a:solidFill>
                          <a:sym typeface="Lato"/>
                        </a:rPr>
                        <a:t>(</a:t>
                      </a:r>
                      <a:r>
                        <a:rPr lang="en-US" sz="1000" b="0" i="0" u="none" strike="noStrike" cap="none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to uniquely identify a client request between all the ones sent by the same client)</a:t>
                      </a:r>
                      <a:endParaRPr lang="en-US" sz="1200" b="1" dirty="0">
                        <a:solidFill>
                          <a:schemeClr val="tx2">
                            <a:lumMod val="25000"/>
                          </a:schemeClr>
                        </a:solidFill>
                        <a:sym typeface="La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055827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sym typeface="Lato"/>
                        </a:rPr>
                        <a:t>Cmd </a:t>
                      </a:r>
                      <a:r>
                        <a:rPr lang="en-US" sz="1200" b="1" dirty="0">
                          <a:solidFill>
                            <a:schemeClr val="dk2"/>
                          </a:solidFill>
                          <a:sym typeface="Lato"/>
                        </a:rPr>
                        <a:t>command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121;p17">
            <a:extLst>
              <a:ext uri="{FF2B5EF4-FFF2-40B4-BE49-F238E27FC236}">
                <a16:creationId xmlns:a16="http://schemas.microsoft.com/office/drawing/2014/main" id="{9D2CEDA7-3A6C-AD4D-A314-657DAD5DE4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7286766"/>
              </p:ext>
            </p:extLst>
          </p:nvPr>
        </p:nvGraphicFramePr>
        <p:xfrm>
          <a:off x="5061494" y="1801740"/>
          <a:ext cx="3726905" cy="278994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726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8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serverReplyClientRequestMsg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238302"/>
                  </a:ext>
                </a:extLst>
              </a:tr>
              <a:tr h="408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  <a:sym typeface="Lato"/>
                        </a:rPr>
                        <a:t>int </a:t>
                      </a:r>
                      <a:r>
                        <a:rPr lang="en-US" sz="1200" b="1" dirty="0">
                          <a:solidFill>
                            <a:schemeClr val="bg2"/>
                          </a:solidFill>
                          <a:latin typeface="+mn-lt"/>
                          <a:sym typeface="Lato"/>
                        </a:rPr>
                        <a:t>sourceAddr</a:t>
                      </a:r>
                      <a:endParaRPr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  <a:sym typeface="Lato"/>
                        </a:rPr>
                        <a:t>int </a:t>
                      </a:r>
                      <a:r>
                        <a:rPr lang="en-US" sz="1200" b="1" dirty="0">
                          <a:solidFill>
                            <a:schemeClr val="bg2"/>
                          </a:solidFill>
                          <a:latin typeface="+mn-lt"/>
                          <a:sym typeface="Lato"/>
                        </a:rPr>
                        <a:t>destAddr </a:t>
                      </a:r>
                      <a:endParaRPr lang="en-US" sz="1200" b="0" dirty="0">
                        <a:solidFill>
                          <a:schemeClr val="bg2"/>
                        </a:solidFill>
                        <a:latin typeface="+mn-lt"/>
                        <a:sym typeface="La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13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bg2"/>
                          </a:solidFill>
                          <a:latin typeface="+mn-lt"/>
                          <a:sym typeface="Lato"/>
                        </a:rPr>
                        <a:t>int</a:t>
                      </a:r>
                      <a:r>
                        <a:rPr lang="en-US" sz="1200" b="1" dirty="0">
                          <a:solidFill>
                            <a:schemeClr val="bg2"/>
                          </a:solidFill>
                          <a:latin typeface="+mn-lt"/>
                          <a:sym typeface="Lato"/>
                        </a:rPr>
                        <a:t> leaderAddr </a:t>
                      </a:r>
                      <a:r>
                        <a:rPr lang="en-US" sz="1000" b="0" i="0" u="none" strike="noStrike" cap="none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+mn-lt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000" b="0" i="0" u="none" strike="noStrike" cap="none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if the request is sent to a </a:t>
                      </a:r>
                      <a:r>
                        <a:rPr lang="en-US" sz="1000" b="1" i="0" u="none" strike="noStrike" cap="none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FOLLOWER</a:t>
                      </a:r>
                      <a:r>
                        <a:rPr lang="en-US" sz="1000" b="0" i="0" u="none" strike="noStrike" cap="none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, it replies with the address of the most recent leader known)</a:t>
                      </a:r>
                      <a:endParaRPr lang="en-US" sz="1200" b="1" dirty="0">
                        <a:solidFill>
                          <a:schemeClr val="tx2">
                            <a:lumMod val="25000"/>
                          </a:schemeClr>
                        </a:solidFill>
                        <a:latin typeface="+mn-lt"/>
                        <a:sym typeface="La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7052507"/>
                  </a:ext>
                </a:extLst>
              </a:tr>
              <a:tr h="415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int </a:t>
                      </a: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result</a:t>
                      </a:r>
                      <a:endParaRPr lang="en-US" sz="1200" b="1" dirty="0">
                        <a:solidFill>
                          <a:schemeClr val="bg2"/>
                        </a:solidFill>
                        <a:latin typeface="+mn-lt"/>
                        <a:sym typeface="La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3843646"/>
                  </a:ext>
                </a:extLst>
              </a:tr>
              <a:tr h="41513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bg2"/>
                          </a:solidFill>
                          <a:latin typeface="+mn-lt"/>
                          <a:sym typeface="Lato"/>
                        </a:rPr>
                        <a:t>int</a:t>
                      </a:r>
                      <a:r>
                        <a:rPr lang="en-US" sz="1200" b="1" dirty="0">
                          <a:solidFill>
                            <a:schemeClr val="bg2"/>
                          </a:solidFill>
                          <a:latin typeface="+mn-lt"/>
                          <a:sym typeface="Lato"/>
                        </a:rPr>
                        <a:t> serialNumber </a:t>
                      </a:r>
                      <a:r>
                        <a:rPr lang="en-US" sz="1000" b="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+mn-lt"/>
                          <a:sym typeface="Lato"/>
                        </a:rPr>
                        <a:t>(</a:t>
                      </a:r>
                      <a:r>
                        <a:rPr lang="en-US" sz="1000" b="0" i="0" u="none" strike="noStrike" cap="none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serial number of the request message the Leader is responding to</a:t>
                      </a:r>
                      <a:r>
                        <a:rPr lang="en-US" sz="1000" b="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+mn-lt"/>
                          <a:sym typeface="Lato"/>
                        </a:rPr>
                        <a:t>)</a:t>
                      </a:r>
                      <a:endParaRPr lang="en-US" sz="1200" b="0" dirty="0">
                        <a:solidFill>
                          <a:schemeClr val="tx2">
                            <a:lumMod val="25000"/>
                          </a:schemeClr>
                        </a:solidFill>
                        <a:latin typeface="+mn-lt"/>
                        <a:sym typeface="La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432821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24779D9-E92D-F143-BB8E-81F9FADBF656}"/>
              </a:ext>
            </a:extLst>
          </p:cNvPr>
          <p:cNvSpPr txBox="1"/>
          <p:nvPr/>
        </p:nvSpPr>
        <p:spPr>
          <a:xfrm>
            <a:off x="3664980" y="4845547"/>
            <a:ext cx="1814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server reply to a client</a:t>
            </a:r>
            <a:endParaRPr lang="en-RO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6901D9-3AEB-8440-9D1D-90CB139AB5DD}"/>
              </a:ext>
            </a:extLst>
          </p:cNvPr>
          <p:cNvSpPr txBox="1"/>
          <p:nvPr/>
        </p:nvSpPr>
        <p:spPr>
          <a:xfrm>
            <a:off x="729450" y="1330883"/>
            <a:ext cx="6594715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3.2. Messages exchanged between </a:t>
            </a:r>
            <a:r>
              <a:rPr lang="en-US" sz="1200" b="1" dirty="0"/>
              <a:t>a client and the servers</a:t>
            </a:r>
            <a:r>
              <a:rPr lang="en-US" sz="1200" dirty="0"/>
              <a:t>:</a:t>
            </a:r>
            <a:endParaRPr lang="en-RO" sz="1200" u="sng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332A766-3E26-F942-B9E2-162817706776}"/>
              </a:ext>
            </a:extLst>
          </p:cNvPr>
          <p:cNvCxnSpPr>
            <a:cxnSpLocks/>
          </p:cNvCxnSpPr>
          <p:nvPr/>
        </p:nvCxnSpPr>
        <p:spPr>
          <a:xfrm rot="5400000" flipH="1">
            <a:off x="4471271" y="2141167"/>
            <a:ext cx="484303" cy="4423046"/>
          </a:xfrm>
          <a:prstGeom prst="bentConnector3">
            <a:avLst>
              <a:gd name="adj1" fmla="val -47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8F44B058-E0EA-8349-8174-F4A2E07C3041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4609641" y="-306000"/>
            <a:ext cx="207565" cy="4423046"/>
          </a:xfrm>
          <a:prstGeom prst="bentConnector3">
            <a:avLst>
              <a:gd name="adj1" fmla="val 210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064B7E-2AEE-7044-92AC-68B88E20EA8F}"/>
              </a:ext>
            </a:extLst>
          </p:cNvPr>
          <p:cNvSpPr txBox="1"/>
          <p:nvPr/>
        </p:nvSpPr>
        <p:spPr>
          <a:xfrm>
            <a:off x="121921" y="4222354"/>
            <a:ext cx="1798319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9525" lvl="1">
              <a:buSzPct val="100000"/>
            </a:pPr>
            <a:r>
              <a:rPr lang="en-US" sz="1050" dirty="0">
                <a:solidFill>
                  <a:schemeClr val="tx2">
                    <a:lumMod val="25000"/>
                  </a:schemeClr>
                </a:solidFill>
                <a:latin typeface="+mn-lt"/>
              </a:rPr>
              <a:t>typedef struct _command{</a:t>
            </a:r>
          </a:p>
          <a:p>
            <a:pPr marL="9525" lvl="1">
              <a:buSzPct val="100000"/>
            </a:pPr>
            <a:r>
              <a:rPr lang="en-US" sz="1050" dirty="0">
                <a:solidFill>
                  <a:schemeClr val="tx2">
                    <a:lumMod val="25000"/>
                  </a:schemeClr>
                </a:solidFill>
                <a:latin typeface="+mn-lt"/>
              </a:rPr>
              <a:t>            char var;</a:t>
            </a:r>
          </a:p>
          <a:p>
            <a:pPr marL="9525" lvl="1">
              <a:buSzPct val="100000"/>
            </a:pPr>
            <a:r>
              <a:rPr lang="en-US" sz="1050" dirty="0">
                <a:solidFill>
                  <a:schemeClr val="tx2">
                    <a:lumMod val="25000"/>
                  </a:schemeClr>
                </a:solidFill>
                <a:latin typeface="+mn-lt"/>
              </a:rPr>
              <a:t>            int value;</a:t>
            </a:r>
          </a:p>
          <a:p>
            <a:pPr marL="9525" lvl="1">
              <a:buSzPct val="100000"/>
            </a:pPr>
            <a:r>
              <a:rPr lang="en-US" sz="1050" dirty="0">
                <a:solidFill>
                  <a:schemeClr val="tx2">
                    <a:lumMod val="25000"/>
                  </a:schemeClr>
                </a:solidFill>
                <a:latin typeface="+mn-lt"/>
              </a:rPr>
              <a:t>} </a:t>
            </a:r>
            <a:r>
              <a:rPr lang="en-US" sz="1050" b="1" dirty="0">
                <a:solidFill>
                  <a:schemeClr val="tx2">
                    <a:lumMod val="25000"/>
                  </a:schemeClr>
                </a:solidFill>
                <a:latin typeface="+mn-lt"/>
              </a:rPr>
              <a:t>Command</a:t>
            </a:r>
            <a:r>
              <a:rPr lang="en-US" sz="1050" dirty="0">
                <a:solidFill>
                  <a:schemeClr val="tx2">
                    <a:lumMod val="25000"/>
                  </a:schemeClr>
                </a:solidFill>
                <a:latin typeface="+mn-lt"/>
              </a:rPr>
              <a:t>;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FC792D-5AF2-6542-9290-89F80E73F796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1021081" y="4013200"/>
            <a:ext cx="431799" cy="20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30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729450" y="601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3. Implementation Details - Messages</a:t>
            </a:r>
            <a:endParaRPr dirty="0"/>
          </a:p>
        </p:txBody>
      </p:sp>
      <p:graphicFrame>
        <p:nvGraphicFramePr>
          <p:cNvPr id="8" name="Google Shape;121;p17">
            <a:extLst>
              <a:ext uri="{FF2B5EF4-FFF2-40B4-BE49-F238E27FC236}">
                <a16:creationId xmlns:a16="http://schemas.microsoft.com/office/drawing/2014/main" id="{9E25C3B4-2EC3-334F-8469-C888DC8084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4785687"/>
              </p:ext>
            </p:extLst>
          </p:nvPr>
        </p:nvGraphicFramePr>
        <p:xfrm>
          <a:off x="729449" y="1801741"/>
          <a:ext cx="3726905" cy="286014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726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ServerAppendEntriesMsg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238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sym typeface="Lato"/>
                        </a:rPr>
                        <a:t>int </a:t>
                      </a:r>
                      <a:r>
                        <a:rPr lang="en-US" sz="1200" b="1" dirty="0">
                          <a:solidFill>
                            <a:schemeClr val="dk2"/>
                          </a:solidFill>
                          <a:sym typeface="Lato"/>
                        </a:rPr>
                        <a:t>term</a:t>
                      </a:r>
                      <a:endParaRPr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sym typeface="Lato"/>
                        </a:rPr>
                        <a:t>int </a:t>
                      </a:r>
                      <a:r>
                        <a:rPr lang="en-US" sz="1200" b="1" dirty="0">
                          <a:solidFill>
                            <a:schemeClr val="dk2"/>
                          </a:solidFill>
                          <a:sym typeface="Lato"/>
                        </a:rPr>
                        <a:t>leaderId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648226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sym typeface="Lato"/>
                        </a:rPr>
                        <a:t>int </a:t>
                      </a: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prevLogIndex</a:t>
                      </a:r>
                      <a:endParaRPr lang="en-US" sz="1200" b="1" dirty="0">
                        <a:solidFill>
                          <a:schemeClr val="tx2">
                            <a:lumMod val="25000"/>
                          </a:schemeClr>
                        </a:solidFill>
                        <a:sym typeface="La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055827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sym typeface="Lato"/>
                        </a:rPr>
                        <a:t>int </a:t>
                      </a:r>
                      <a:r>
                        <a:rPr lang="en-US" sz="1200" b="1" dirty="0" err="1">
                          <a:solidFill>
                            <a:schemeClr val="dk2"/>
                          </a:solidFill>
                          <a:sym typeface="Lato"/>
                        </a:rPr>
                        <a:t>prevLogTerm</a:t>
                      </a:r>
                      <a:endParaRPr lang="en-US" sz="1200" b="1" dirty="0">
                        <a:solidFill>
                          <a:schemeClr val="dk2"/>
                        </a:solidFill>
                        <a:sym typeface="La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dk2"/>
                          </a:solidFill>
                          <a:sym typeface="Lato"/>
                        </a:rPr>
                        <a:t>logList</a:t>
                      </a:r>
                      <a:r>
                        <a:rPr lang="en-US" sz="1200" b="1" dirty="0">
                          <a:solidFill>
                            <a:schemeClr val="dk2"/>
                          </a:solidFill>
                          <a:sym typeface="Lato"/>
                        </a:rPr>
                        <a:t> entries </a:t>
                      </a:r>
                      <a:r>
                        <a:rPr lang="en-US" sz="1000" b="0" dirty="0">
                          <a:solidFill>
                            <a:schemeClr val="dk2"/>
                          </a:solidFill>
                          <a:sym typeface="Lato"/>
                        </a:rPr>
                        <a:t>(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log entries to store; empty for heartbeat, may send more than one for efficiency)</a:t>
                      </a:r>
                      <a:endParaRPr lang="en-US" sz="1200" b="0" dirty="0">
                        <a:solidFill>
                          <a:schemeClr val="dk2"/>
                        </a:solidFill>
                        <a:sym typeface="La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8545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dk2"/>
                          </a:solidFill>
                          <a:sym typeface="Lato"/>
                        </a:rPr>
                        <a:t>int</a:t>
                      </a:r>
                      <a:r>
                        <a:rPr lang="en-US" sz="1200" b="1" dirty="0">
                          <a:solidFill>
                            <a:schemeClr val="dk2"/>
                          </a:solidFill>
                          <a:sym typeface="Lato"/>
                        </a:rPr>
                        <a:t> leaderCommit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9964664"/>
                  </a:ext>
                </a:extLst>
              </a:tr>
            </a:tbl>
          </a:graphicData>
        </a:graphic>
      </p:graphicFrame>
      <p:graphicFrame>
        <p:nvGraphicFramePr>
          <p:cNvPr id="9" name="Google Shape;121;p17">
            <a:extLst>
              <a:ext uri="{FF2B5EF4-FFF2-40B4-BE49-F238E27FC236}">
                <a16:creationId xmlns:a16="http://schemas.microsoft.com/office/drawing/2014/main" id="{9D2CEDA7-3A6C-AD4D-A314-657DAD5DE4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876465"/>
              </p:ext>
            </p:extLst>
          </p:nvPr>
        </p:nvGraphicFramePr>
        <p:xfrm>
          <a:off x="5061493" y="2113557"/>
          <a:ext cx="3726905" cy="255007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726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8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ServerReplyAppendEntriesMsg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238302"/>
                  </a:ext>
                </a:extLst>
              </a:tr>
              <a:tr h="408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  <a:sym typeface="Lato"/>
                        </a:rPr>
                        <a:t>int </a:t>
                      </a:r>
                      <a:r>
                        <a:rPr lang="en-US" sz="1200" b="1" dirty="0">
                          <a:solidFill>
                            <a:schemeClr val="bg2"/>
                          </a:solidFill>
                          <a:latin typeface="+mn-lt"/>
                          <a:sym typeface="Lato"/>
                        </a:rPr>
                        <a:t>source</a:t>
                      </a:r>
                      <a:endParaRPr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+mn-lt"/>
                          <a:sym typeface="Lato"/>
                        </a:rPr>
                        <a:t>int </a:t>
                      </a:r>
                      <a:r>
                        <a:rPr lang="en-US" sz="1200" b="1" dirty="0">
                          <a:solidFill>
                            <a:schemeClr val="bg2"/>
                          </a:solidFill>
                          <a:latin typeface="+mn-lt"/>
                          <a:sym typeface="Lato"/>
                        </a:rPr>
                        <a:t>term </a:t>
                      </a:r>
                      <a:endParaRPr lang="en-US" sz="1200" b="0" dirty="0">
                        <a:solidFill>
                          <a:schemeClr val="bg2"/>
                        </a:solidFill>
                        <a:latin typeface="+mn-lt"/>
                        <a:sym typeface="La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bg2"/>
                          </a:solidFill>
                          <a:latin typeface="+mn-lt"/>
                          <a:sym typeface="Lato"/>
                        </a:rPr>
                        <a:t>bool</a:t>
                      </a:r>
                      <a:r>
                        <a:rPr lang="en-US" sz="1200" b="1" dirty="0">
                          <a:solidFill>
                            <a:schemeClr val="bg2"/>
                          </a:solidFill>
                          <a:latin typeface="+mn-lt"/>
                          <a:sym typeface="Lato"/>
                        </a:rPr>
                        <a:t> success </a:t>
                      </a: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Lato"/>
                        </a:rPr>
                        <a:t>(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true if follower contained entry matching prevLogIndex and prevLogTerm</a:t>
                      </a: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sz="1200" b="1" dirty="0">
                        <a:solidFill>
                          <a:schemeClr val="tx2">
                            <a:lumMod val="25000"/>
                          </a:schemeClr>
                        </a:solidFill>
                        <a:latin typeface="+mn-lt"/>
                        <a:sym typeface="La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7052507"/>
                  </a:ext>
                </a:extLst>
              </a:tr>
              <a:tr h="415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bool </a:t>
                      </a: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isHeartbeatReply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Lato"/>
                        </a:rPr>
                        <a:t>(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true if the server is replying to a Leader heartbeat message;      false if replying to a Leader AppendEntries message)</a:t>
                      </a:r>
                      <a:endPara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3843646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536901D9-3AEB-8440-9D1D-90CB139AB5DD}"/>
              </a:ext>
            </a:extLst>
          </p:cNvPr>
          <p:cNvSpPr txBox="1"/>
          <p:nvPr/>
        </p:nvSpPr>
        <p:spPr>
          <a:xfrm>
            <a:off x="729450" y="1330883"/>
            <a:ext cx="6594715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3.3. Messages exchanged to replicate log entries: </a:t>
            </a:r>
            <a:endParaRPr lang="en-RO" sz="1200" u="sng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332A766-3E26-F942-B9E2-162817706776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 flipH="1">
            <a:off x="4758048" y="2496736"/>
            <a:ext cx="1749" cy="4332044"/>
          </a:xfrm>
          <a:prstGeom prst="bentConnector3">
            <a:avLst>
              <a:gd name="adj1" fmla="val -130703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8F44B058-E0EA-8349-8174-F4A2E07C3041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16200000" flipH="1">
            <a:off x="4603015" y="-208373"/>
            <a:ext cx="311816" cy="4332044"/>
          </a:xfrm>
          <a:prstGeom prst="bentConnector3">
            <a:avLst>
              <a:gd name="adj1" fmla="val -73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48290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3812</Words>
  <Application>Microsoft Office PowerPoint</Application>
  <PresentationFormat>Presentazione su schermo (16:9)</PresentationFormat>
  <Paragraphs>658</Paragraphs>
  <Slides>27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2" baseType="lpstr">
      <vt:lpstr>Raleway</vt:lpstr>
      <vt:lpstr>Bell MT</vt:lpstr>
      <vt:lpstr>Arial</vt:lpstr>
      <vt:lpstr>Lato</vt:lpstr>
      <vt:lpstr>Streamline</vt:lpstr>
      <vt:lpstr>Distributed Systems - Project Raft Consensus Algorithm</vt:lpstr>
      <vt:lpstr>Contents:</vt:lpstr>
      <vt:lpstr>Brief description of Raft</vt:lpstr>
      <vt:lpstr>2. Network Elements - Client</vt:lpstr>
      <vt:lpstr>2. Network Elements - Server (1)</vt:lpstr>
      <vt:lpstr>2. Network Elements - Server (2)</vt:lpstr>
      <vt:lpstr>3. Implementation Details - Messages</vt:lpstr>
      <vt:lpstr>3. Implementation Details - Messages</vt:lpstr>
      <vt:lpstr>3. Implementation Details - Messages</vt:lpstr>
      <vt:lpstr>3. Implementation Details</vt:lpstr>
      <vt:lpstr>4. Network Configuration</vt:lpstr>
      <vt:lpstr>4. Network Configuration</vt:lpstr>
      <vt:lpstr>5. Results &amp; Statistics: why to use randomized election timeouts</vt:lpstr>
      <vt:lpstr>5. Results &amp; Statistics: why to use randomized election timeouts</vt:lpstr>
      <vt:lpstr>5. Results &amp; Statistics: why to use randomized election timeouts</vt:lpstr>
      <vt:lpstr>5. Results &amp; Statistics: why to use randomized election timeouts</vt:lpstr>
      <vt:lpstr>5. Results &amp; Statistics: why to use randomized election timeouts</vt:lpstr>
      <vt:lpstr>5. Results &amp; Statistics: why to use randomized election timeouts</vt:lpstr>
      <vt:lpstr>5. Results &amp; Statistics: why to use randomized election timeouts (3 servers)</vt:lpstr>
      <vt:lpstr>5. Results &amp; Statistics: why to use randomized timeouts (3 servers, failureProbability = 5%)</vt:lpstr>
      <vt:lpstr>5. Results &amp; Statistics: why to use randomized timeouts (number of servers increased to 5)</vt:lpstr>
      <vt:lpstr>5. Results &amp; Statistics: why to use randomized timeouts (number of server increased to 9)</vt:lpstr>
      <vt:lpstr>5. Results &amp; Statistics:  fixed number of servers, increasing failure probability</vt:lpstr>
      <vt:lpstr>5. Results &amp; Statistics:  fixed number of servers, increasing failure probability</vt:lpstr>
      <vt:lpstr>5. Results &amp; Statistics:  fixed failure probability, increasing number of servers</vt:lpstr>
      <vt:lpstr>6. Scenarios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- Project Raft Consensus Algorithm</dc:title>
  <cp:lastModifiedBy>Giorgio Romeo</cp:lastModifiedBy>
  <cp:revision>19</cp:revision>
  <dcterms:modified xsi:type="dcterms:W3CDTF">2022-04-05T05:21:04Z</dcterms:modified>
</cp:coreProperties>
</file>