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1" r:id="rId2"/>
    <p:sldId id="258" r:id="rId3"/>
    <p:sldId id="276" r:id="rId4"/>
    <p:sldId id="272" r:id="rId5"/>
    <p:sldId id="279" r:id="rId6"/>
    <p:sldId id="287" r:id="rId7"/>
    <p:sldId id="281" r:id="rId8"/>
    <p:sldId id="265" r:id="rId9"/>
    <p:sldId id="291" r:id="rId10"/>
    <p:sldId id="280" r:id="rId11"/>
    <p:sldId id="296" r:id="rId12"/>
    <p:sldId id="262" r:id="rId13"/>
    <p:sldId id="297" r:id="rId14"/>
    <p:sldId id="295" r:id="rId15"/>
    <p:sldId id="294" r:id="rId16"/>
    <p:sldId id="293" r:id="rId17"/>
    <p:sldId id="292" r:id="rId18"/>
    <p:sldId id="289" r:id="rId19"/>
    <p:sldId id="290" r:id="rId20"/>
    <p:sldId id="288" r:id="rId21"/>
    <p:sldId id="283" r:id="rId22"/>
    <p:sldId id="284" r:id="rId23"/>
    <p:sldId id="285" r:id="rId24"/>
    <p:sldId id="286" r:id="rId25"/>
    <p:sldId id="266" r:id="rId26"/>
    <p:sldId id="263" r:id="rId27"/>
    <p:sldId id="264" r:id="rId28"/>
    <p:sldId id="268" r:id="rId29"/>
    <p:sldId id="269" r:id="rId30"/>
    <p:sldId id="273" r:id="rId31"/>
    <p:sldId id="270" r:id="rId32"/>
    <p:sldId id="27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0"/>
    <p:restoredTop sz="94624"/>
  </p:normalViewPr>
  <p:slideViewPr>
    <p:cSldViewPr snapToGrid="0" snapToObjects="1">
      <p:cViewPr varScale="1">
        <p:scale>
          <a:sx n="118" d="100"/>
          <a:sy n="118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C4CA9-7602-E847-9785-B0FC8AD42BC8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6C7F1-8D0A-F747-8B1F-4F1F905A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3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18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6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8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8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5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74CF7-B6AA-1E4F-B053-CF5B99AF88FD}" type="datetimeFigureOut">
              <a:rPr lang="en-US" smtClean="0"/>
              <a:t>7/5/19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57FF-CFD4-2C4C-869A-992F4FE07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296" y="2450592"/>
            <a:ext cx="1962912" cy="1316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512064" y="2572512"/>
            <a:ext cx="518160" cy="481584"/>
            <a:chOff x="963168" y="2572512"/>
            <a:chExt cx="518160" cy="481584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4"/>
              <a:endCxn id="6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152144" y="2572512"/>
            <a:ext cx="518160" cy="481584"/>
            <a:chOff x="1115568" y="2724912"/>
            <a:chExt cx="518160" cy="481584"/>
          </a:xfrm>
          <a:noFill/>
        </p:grpSpPr>
        <p:sp>
          <p:nvSpPr>
            <p:cNvPr id="12" name="Oval 11"/>
            <p:cNvSpPr/>
            <p:nvPr/>
          </p:nvSpPr>
          <p:spPr>
            <a:xfrm>
              <a:off x="111556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1267968" y="30236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45084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>
              <a:stCxn id="15" idx="4"/>
              <a:endCxn id="16" idx="0"/>
            </p:cNvCxnSpPr>
            <p:nvPr/>
          </p:nvCxnSpPr>
          <p:spPr>
            <a:xfrm>
              <a:off x="1207008" y="29077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6" idx="0"/>
            </p:cNvCxnSpPr>
            <p:nvPr/>
          </p:nvCxnSpPr>
          <p:spPr>
            <a:xfrm flipH="1">
              <a:off x="1359408" y="29077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92224" y="2572512"/>
            <a:ext cx="518160" cy="481584"/>
            <a:chOff x="1115568" y="2724912"/>
            <a:chExt cx="518160" cy="481584"/>
          </a:xfrm>
          <a:noFill/>
        </p:grpSpPr>
        <p:sp>
          <p:nvSpPr>
            <p:cNvPr id="19" name="Oval 18"/>
            <p:cNvSpPr/>
            <p:nvPr/>
          </p:nvSpPr>
          <p:spPr>
            <a:xfrm>
              <a:off x="111556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267968" y="30236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145084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207008" y="29077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359408" y="29077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59536" y="3136392"/>
            <a:ext cx="518160" cy="481584"/>
            <a:chOff x="963168" y="2572512"/>
            <a:chExt cx="518160" cy="481584"/>
          </a:xfrm>
          <a:noFill/>
        </p:grpSpPr>
        <p:sp>
          <p:nvSpPr>
            <p:cNvPr id="26" name="Oval 25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>
              <a:stCxn id="28" idx="4"/>
              <a:endCxn id="29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0" idx="4"/>
              <a:endCxn id="29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469136" y="3133344"/>
            <a:ext cx="518160" cy="481584"/>
            <a:chOff x="963168" y="2572512"/>
            <a:chExt cx="518160" cy="481584"/>
          </a:xfrm>
          <a:noFill/>
        </p:grpSpPr>
        <p:sp>
          <p:nvSpPr>
            <p:cNvPr id="32" name="Oval 31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12" idx="4"/>
            <a:endCxn id="26" idx="7"/>
          </p:cNvCxnSpPr>
          <p:nvPr/>
        </p:nvCxnSpPr>
        <p:spPr>
          <a:xfrm flipH="1">
            <a:off x="1015634" y="2755392"/>
            <a:ext cx="227950" cy="40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26" idx="1"/>
          </p:cNvCxnSpPr>
          <p:nvPr/>
        </p:nvCxnSpPr>
        <p:spPr>
          <a:xfrm>
            <a:off x="755904" y="3054096"/>
            <a:ext cx="130414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32" idx="7"/>
          </p:cNvCxnSpPr>
          <p:nvPr/>
        </p:nvCxnSpPr>
        <p:spPr>
          <a:xfrm>
            <a:off x="1578864" y="2755392"/>
            <a:ext cx="46370" cy="40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28" idx="0"/>
          </p:cNvCxnSpPr>
          <p:nvPr/>
        </p:nvCxnSpPr>
        <p:spPr>
          <a:xfrm flipH="1">
            <a:off x="1286256" y="3027314"/>
            <a:ext cx="45070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32" idx="1"/>
          </p:cNvCxnSpPr>
          <p:nvPr/>
        </p:nvCxnSpPr>
        <p:spPr>
          <a:xfrm>
            <a:off x="1460642" y="3027314"/>
            <a:ext cx="35276" cy="13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4"/>
            <a:endCxn id="34" idx="1"/>
          </p:cNvCxnSpPr>
          <p:nvPr/>
        </p:nvCxnSpPr>
        <p:spPr>
          <a:xfrm flipH="1">
            <a:off x="1831198" y="2755392"/>
            <a:ext cx="52466" cy="40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4"/>
            <a:endCxn id="34" idx="7"/>
          </p:cNvCxnSpPr>
          <p:nvPr/>
        </p:nvCxnSpPr>
        <p:spPr>
          <a:xfrm flipH="1">
            <a:off x="1960514" y="3054096"/>
            <a:ext cx="75550" cy="10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1"/>
          </p:cNvCxnSpPr>
          <p:nvPr/>
        </p:nvCxnSpPr>
        <p:spPr>
          <a:xfrm>
            <a:off x="463296" y="2292096"/>
            <a:ext cx="75550" cy="30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" idx="0"/>
          </p:cNvCxnSpPr>
          <p:nvPr/>
        </p:nvCxnSpPr>
        <p:spPr>
          <a:xfrm flipH="1">
            <a:off x="603504" y="226706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0"/>
          </p:cNvCxnSpPr>
          <p:nvPr/>
        </p:nvCxnSpPr>
        <p:spPr>
          <a:xfrm>
            <a:off x="755904" y="227228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22894" y="2246925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75294" y="2252147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258174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10574" y="227163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555679" y="2261190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708079" y="2266412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898254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50654" y="227163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1" idx="7"/>
          </p:cNvCxnSpPr>
          <p:nvPr/>
        </p:nvCxnSpPr>
        <p:spPr>
          <a:xfrm flipH="1">
            <a:off x="2283602" y="2261190"/>
            <a:ext cx="26782" cy="33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4"/>
          </p:cNvCxnSpPr>
          <p:nvPr/>
        </p:nvCxnSpPr>
        <p:spPr>
          <a:xfrm>
            <a:off x="755904" y="3054096"/>
            <a:ext cx="0" cy="84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036064" y="3054096"/>
            <a:ext cx="0" cy="84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4"/>
          </p:cNvCxnSpPr>
          <p:nvPr/>
        </p:nvCxnSpPr>
        <p:spPr>
          <a:xfrm>
            <a:off x="1103376" y="361797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720271" y="362559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17555" y="2235798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Rectangle 85"/>
          <p:cNvSpPr/>
          <p:nvPr/>
        </p:nvSpPr>
        <p:spPr>
          <a:xfrm>
            <a:off x="3117555" y="1837938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7" name="Straight Arrow Connector 86"/>
          <p:cNvCxnSpPr>
            <a:stCxn id="88" idx="2"/>
            <a:endCxn id="87" idx="0"/>
          </p:cNvCxnSpPr>
          <p:nvPr/>
        </p:nvCxnSpPr>
        <p:spPr>
          <a:xfrm>
            <a:off x="3367774" y="2013949"/>
            <a:ext cx="0" cy="221849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 flipH="1">
            <a:off x="3259201" y="2418552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117555" y="2887861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 flipH="1">
            <a:off x="3259201" y="3070613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1" idx="0"/>
          </p:cNvCxnSpPr>
          <p:nvPr/>
        </p:nvCxnSpPr>
        <p:spPr>
          <a:xfrm>
            <a:off x="3367774" y="2601304"/>
            <a:ext cx="0" cy="286556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117555" y="3437822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3" name="Straight Arrow Connector 92"/>
          <p:cNvCxnSpPr>
            <a:stCxn id="91" idx="2"/>
            <a:endCxn id="94" idx="0"/>
          </p:cNvCxnSpPr>
          <p:nvPr/>
        </p:nvCxnSpPr>
        <p:spPr>
          <a:xfrm>
            <a:off x="3367774" y="3253366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7" idx="0"/>
          </p:cNvCxnSpPr>
          <p:nvPr/>
        </p:nvCxnSpPr>
        <p:spPr>
          <a:xfrm>
            <a:off x="3436896" y="2052723"/>
            <a:ext cx="1024022" cy="221850"/>
          </a:xfrm>
          <a:prstGeom prst="bentConnector2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210699" y="2274573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41949" y="2013944"/>
            <a:ext cx="0" cy="38780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862242" y="2784058"/>
            <a:ext cx="544723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49295" y="2784058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284866" y="2601304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615289" y="2601304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757468" y="3849882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2" name="Elbow Connector 101"/>
          <p:cNvCxnSpPr>
            <a:stCxn id="94" idx="2"/>
            <a:endCxn id="103" idx="0"/>
          </p:cNvCxnSpPr>
          <p:nvPr/>
        </p:nvCxnSpPr>
        <p:spPr>
          <a:xfrm rot="16200000" flipH="1">
            <a:off x="3569706" y="3411900"/>
            <a:ext cx="236049" cy="639913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5556" y="3110789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675979" y="3110789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37672" y="3307737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6" name="Elbow Connector 105"/>
          <p:cNvCxnSpPr/>
          <p:nvPr/>
        </p:nvCxnSpPr>
        <p:spPr>
          <a:xfrm rot="5400000">
            <a:off x="4130205" y="3489343"/>
            <a:ext cx="360820" cy="360258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367059" y="1550685"/>
            <a:ext cx="0" cy="287254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007688" y="4025894"/>
            <a:ext cx="0" cy="26932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16414" y="2450592"/>
            <a:ext cx="701141" cy="4372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441237" y="3253366"/>
            <a:ext cx="689709" cy="5139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739258" y="1470540"/>
            <a:ext cx="2466726" cy="2930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208036" y="1482631"/>
            <a:ext cx="588817" cy="13870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158690" y="2947423"/>
            <a:ext cx="638163" cy="14609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03376" y="438912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57468" y="4389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95872" y="43891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133" name="Oval 132"/>
          <p:cNvSpPr/>
          <p:nvPr/>
        </p:nvSpPr>
        <p:spPr>
          <a:xfrm>
            <a:off x="357542" y="2062712"/>
            <a:ext cx="1399305" cy="175338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2772401" y="2081067"/>
            <a:ext cx="1199402" cy="175338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/>
          <p:cNvSpPr/>
          <p:nvPr/>
        </p:nvSpPr>
        <p:spPr>
          <a:xfrm rot="19177096">
            <a:off x="5808266" y="2198365"/>
            <a:ext cx="1055187" cy="161873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ctangle 147"/>
          <p:cNvSpPr/>
          <p:nvPr/>
        </p:nvSpPr>
        <p:spPr>
          <a:xfrm>
            <a:off x="5638894" y="1817353"/>
            <a:ext cx="2205743" cy="2017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5766812" y="1933631"/>
            <a:ext cx="1949906" cy="1519801"/>
            <a:chOff x="9704414" y="1216406"/>
            <a:chExt cx="1949906" cy="1519801"/>
          </a:xfrm>
        </p:grpSpPr>
        <p:sp>
          <p:nvSpPr>
            <p:cNvPr id="136" name="Oval 135"/>
            <p:cNvSpPr/>
            <p:nvPr/>
          </p:nvSpPr>
          <p:spPr>
            <a:xfrm>
              <a:off x="10195484" y="1734228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/>
            <p:cNvSpPr/>
            <p:nvPr/>
          </p:nvSpPr>
          <p:spPr>
            <a:xfrm>
              <a:off x="9704414" y="2143583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/>
            <p:cNvSpPr/>
            <p:nvPr/>
          </p:nvSpPr>
          <p:spPr>
            <a:xfrm>
              <a:off x="10578694" y="2138410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/>
            <p:cNvSpPr/>
            <p:nvPr/>
          </p:nvSpPr>
          <p:spPr>
            <a:xfrm>
              <a:off x="10114862" y="2167950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6" name="Straight Connector 155"/>
            <p:cNvCxnSpPr/>
            <p:nvPr/>
          </p:nvCxnSpPr>
          <p:spPr>
            <a:xfrm flipH="1">
              <a:off x="9767914" y="1864818"/>
              <a:ext cx="491070" cy="27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10178362" y="1864818"/>
              <a:ext cx="80622" cy="30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0258984" y="1864818"/>
              <a:ext cx="383210" cy="27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Oval 158"/>
            <p:cNvSpPr/>
            <p:nvPr/>
          </p:nvSpPr>
          <p:spPr>
            <a:xfrm>
              <a:off x="10460067" y="2605617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/>
            <p:cNvCxnSpPr/>
            <p:nvPr/>
          </p:nvCxnSpPr>
          <p:spPr>
            <a:xfrm>
              <a:off x="9767914" y="2274173"/>
              <a:ext cx="755653" cy="33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0178362" y="2298540"/>
              <a:ext cx="345205" cy="30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H="1">
              <a:off x="10523567" y="2269000"/>
              <a:ext cx="118627" cy="336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/>
            <p:cNvSpPr/>
            <p:nvPr/>
          </p:nvSpPr>
          <p:spPr>
            <a:xfrm>
              <a:off x="11016752" y="1216406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4" name="Straight Connector 163"/>
            <p:cNvCxnSpPr/>
            <p:nvPr/>
          </p:nvCxnSpPr>
          <p:spPr>
            <a:xfrm flipH="1">
              <a:off x="10258984" y="1327872"/>
              <a:ext cx="866169" cy="406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/>
            <p:cNvSpPr/>
            <p:nvPr/>
          </p:nvSpPr>
          <p:spPr>
            <a:xfrm>
              <a:off x="11527320" y="1724420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/>
            <p:cNvCxnSpPr/>
            <p:nvPr/>
          </p:nvCxnSpPr>
          <p:spPr>
            <a:xfrm>
              <a:off x="11080252" y="1346996"/>
              <a:ext cx="510568" cy="3774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10523567" y="1855010"/>
              <a:ext cx="1067253" cy="7506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/>
            <p:cNvSpPr/>
            <p:nvPr/>
          </p:nvSpPr>
          <p:spPr>
            <a:xfrm>
              <a:off x="11379710" y="2605617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H="1">
              <a:off x="11443210" y="1855010"/>
              <a:ext cx="147610" cy="7506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310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5046" y="2450592"/>
            <a:ext cx="1221161" cy="13167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1517083" y="2572512"/>
            <a:ext cx="518160" cy="481584"/>
            <a:chOff x="963168" y="2572512"/>
            <a:chExt cx="518160" cy="481584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4"/>
              <a:endCxn id="6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2157163" y="2572512"/>
            <a:ext cx="182880" cy="1828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1864555" y="3136392"/>
            <a:ext cx="518160" cy="481584"/>
            <a:chOff x="963168" y="2572512"/>
            <a:chExt cx="518160" cy="481584"/>
          </a:xfrm>
          <a:noFill/>
        </p:grpSpPr>
        <p:sp>
          <p:nvSpPr>
            <p:cNvPr id="26" name="Oval 25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>
              <a:stCxn id="28" idx="4"/>
              <a:endCxn id="29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0" idx="4"/>
              <a:endCxn id="29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12" idx="4"/>
            <a:endCxn id="26" idx="7"/>
          </p:cNvCxnSpPr>
          <p:nvPr/>
        </p:nvCxnSpPr>
        <p:spPr>
          <a:xfrm flipH="1">
            <a:off x="2020653" y="2755392"/>
            <a:ext cx="227950" cy="40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26" idx="1"/>
          </p:cNvCxnSpPr>
          <p:nvPr/>
        </p:nvCxnSpPr>
        <p:spPr>
          <a:xfrm>
            <a:off x="1760923" y="3054096"/>
            <a:ext cx="130414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1"/>
          </p:cNvCxnSpPr>
          <p:nvPr/>
        </p:nvCxnSpPr>
        <p:spPr>
          <a:xfrm>
            <a:off x="1468315" y="2292096"/>
            <a:ext cx="75550" cy="30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" idx="0"/>
          </p:cNvCxnSpPr>
          <p:nvPr/>
        </p:nvCxnSpPr>
        <p:spPr>
          <a:xfrm flipH="1">
            <a:off x="1608523" y="226706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0"/>
          </p:cNvCxnSpPr>
          <p:nvPr/>
        </p:nvCxnSpPr>
        <p:spPr>
          <a:xfrm>
            <a:off x="1760923" y="227228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927913" y="2246925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080313" y="2252147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2263193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4"/>
          </p:cNvCxnSpPr>
          <p:nvPr/>
        </p:nvCxnSpPr>
        <p:spPr>
          <a:xfrm>
            <a:off x="2108395" y="361797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117555" y="1524896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9" name="Rectangle 88"/>
          <p:cNvSpPr/>
          <p:nvPr/>
        </p:nvSpPr>
        <p:spPr>
          <a:xfrm>
            <a:off x="3117555" y="2887861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 flipH="1">
            <a:off x="3259201" y="3070613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91" idx="0"/>
          </p:cNvCxnSpPr>
          <p:nvPr/>
        </p:nvCxnSpPr>
        <p:spPr>
          <a:xfrm>
            <a:off x="3310108" y="2601304"/>
            <a:ext cx="0" cy="286556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91" idx="2"/>
          </p:cNvCxnSpPr>
          <p:nvPr/>
        </p:nvCxnSpPr>
        <p:spPr>
          <a:xfrm>
            <a:off x="3310108" y="3253366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750130" y="1886129"/>
            <a:ext cx="544723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437183" y="1886129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3172754" y="1695137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3177" y="1695137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123152" y="3454461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3233444" y="2212860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563867" y="2212860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3125560" y="2409808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367059" y="1237643"/>
            <a:ext cx="0" cy="287254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373372" y="3638711"/>
            <a:ext cx="0" cy="26932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16414" y="2450592"/>
            <a:ext cx="701141" cy="4372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441237" y="3253366"/>
            <a:ext cx="689709" cy="5139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615688" y="1119182"/>
            <a:ext cx="2466726" cy="29255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082414" y="1119182"/>
            <a:ext cx="714439" cy="175046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082414" y="2947423"/>
            <a:ext cx="714439" cy="108411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572935" y="40513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57468" y="40513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95872" y="405136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135" name="Oval 134"/>
          <p:cNvSpPr/>
          <p:nvPr/>
        </p:nvSpPr>
        <p:spPr>
          <a:xfrm>
            <a:off x="5699382" y="2268076"/>
            <a:ext cx="1462291" cy="149085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5638894" y="1817353"/>
            <a:ext cx="2205743" cy="20170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5731761" y="1983926"/>
            <a:ext cx="1001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candidate</a:t>
            </a:r>
          </a:p>
        </p:txBody>
      </p:sp>
      <p:cxnSp>
        <p:nvCxnSpPr>
          <p:cNvPr id="163" name="Straight Arrow Connector 162"/>
          <p:cNvCxnSpPr>
            <a:endCxn id="28" idx="7"/>
          </p:cNvCxnSpPr>
          <p:nvPr/>
        </p:nvCxnSpPr>
        <p:spPr>
          <a:xfrm>
            <a:off x="2248603" y="2755392"/>
            <a:ext cx="107330" cy="4077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" idx="4"/>
            <a:endCxn id="28" idx="1"/>
          </p:cNvCxnSpPr>
          <p:nvPr/>
        </p:nvCxnSpPr>
        <p:spPr>
          <a:xfrm>
            <a:off x="1943803" y="2755392"/>
            <a:ext cx="282814" cy="4077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959566" y="33739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617709" y="2816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141383" y="30307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832462" y="303487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820103" y="246234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104311" y="24664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465875" y="2511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1391059" y="2677297"/>
            <a:ext cx="552031" cy="881286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 rot="3495044">
            <a:off x="1208615" y="3022830"/>
            <a:ext cx="730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</a:rPr>
              <a:t>cr. path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926650" y="1312180"/>
            <a:ext cx="108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C00000"/>
                </a:solidFill>
              </a:rPr>
              <a:t>cr.path</a:t>
            </a:r>
            <a:r>
              <a:rPr lang="en-US" sz="1400" i="1" dirty="0">
                <a:solidFill>
                  <a:srgbClr val="C00000"/>
                </a:solidFill>
              </a:rPr>
              <a:t>(BB1)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130364" y="1459015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BB1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787664" y="1908212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BB2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451600" y="1911618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BB3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41290" y="2343924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BB4</a:t>
            </a:r>
            <a:endParaRPr lang="en-US" sz="1400" dirty="0"/>
          </a:p>
        </p:txBody>
      </p:sp>
      <p:sp>
        <p:nvSpPr>
          <p:cNvPr id="188" name="TextBox 187"/>
          <p:cNvSpPr txBox="1"/>
          <p:nvPr/>
        </p:nvSpPr>
        <p:spPr>
          <a:xfrm>
            <a:off x="3137321" y="2923186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BB5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132591" y="3388577"/>
            <a:ext cx="47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BB6</a:t>
            </a:r>
          </a:p>
        </p:txBody>
      </p:sp>
      <p:sp>
        <p:nvSpPr>
          <p:cNvPr id="191" name="TextBox 190"/>
          <p:cNvSpPr txBox="1"/>
          <p:nvPr/>
        </p:nvSpPr>
        <p:spPr>
          <a:xfrm rot="5400000">
            <a:off x="3921845" y="2174988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. . . . . . . .</a:t>
            </a:r>
          </a:p>
        </p:txBody>
      </p:sp>
      <p:sp>
        <p:nvSpPr>
          <p:cNvPr id="192" name="TextBox 191"/>
          <p:cNvSpPr txBox="1"/>
          <p:nvPr/>
        </p:nvSpPr>
        <p:spPr>
          <a:xfrm rot="5400000">
            <a:off x="4131853" y="3406460"/>
            <a:ext cx="529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. . . </a:t>
            </a:r>
            <a:r>
              <a:rPr lang="en-US" sz="1600" i="1">
                <a:solidFill>
                  <a:srgbClr val="C00000"/>
                </a:solidFill>
              </a:rPr>
              <a:t>.</a:t>
            </a:r>
            <a:endParaRPr lang="en-US" sz="1600" i="1" dirty="0">
              <a:solidFill>
                <a:srgbClr val="C00000"/>
              </a:solidFill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3617994" y="1459010"/>
            <a:ext cx="352494" cy="112701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H="1" flipV="1">
            <a:off x="3613872" y="1611410"/>
            <a:ext cx="352494" cy="112701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915455" y="1579840"/>
            <a:ext cx="987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i="1">
                <a:solidFill>
                  <a:srgbClr val="C00000"/>
                </a:solidFill>
              </a:rPr>
              <a:t>#exec(BB1)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922275" y="2765363"/>
            <a:ext cx="108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rgbClr val="C00000"/>
                </a:solidFill>
              </a:rPr>
              <a:t>cr.path</a:t>
            </a:r>
            <a:r>
              <a:rPr lang="en-US" sz="1400" i="1" dirty="0">
                <a:solidFill>
                  <a:srgbClr val="C00000"/>
                </a:solidFill>
              </a:rPr>
              <a:t>(BB5)</a:t>
            </a:r>
          </a:p>
        </p:txBody>
      </p:sp>
      <p:cxnSp>
        <p:nvCxnSpPr>
          <p:cNvPr id="200" name="Straight Arrow Connector 199"/>
          <p:cNvCxnSpPr/>
          <p:nvPr/>
        </p:nvCxnSpPr>
        <p:spPr>
          <a:xfrm flipH="1">
            <a:off x="3613619" y="2912193"/>
            <a:ext cx="352494" cy="112701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/>
          <p:nvPr/>
        </p:nvCxnSpPr>
        <p:spPr>
          <a:xfrm flipH="1" flipV="1">
            <a:off x="3609497" y="3064593"/>
            <a:ext cx="352494" cy="112701"/>
          </a:xfrm>
          <a:prstGeom prst="straightConnector1">
            <a:avLst/>
          </a:prstGeom>
          <a:ln w="127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3911080" y="3033023"/>
            <a:ext cx="9868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i="1">
                <a:solidFill>
                  <a:srgbClr val="C00000"/>
                </a:solidFill>
              </a:rPr>
              <a:t>#exec(BB5)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5909501" y="238382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f1()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85835" y="1939155"/>
            <a:ext cx="1949906" cy="1519801"/>
            <a:chOff x="8540341" y="1941659"/>
            <a:chExt cx="1949906" cy="1519801"/>
          </a:xfrm>
        </p:grpSpPr>
        <p:sp>
          <p:nvSpPr>
            <p:cNvPr id="110" name="Oval 109"/>
            <p:cNvSpPr/>
            <p:nvPr/>
          </p:nvSpPr>
          <p:spPr>
            <a:xfrm>
              <a:off x="9031411" y="2459481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Oval 111"/>
            <p:cNvSpPr/>
            <p:nvPr/>
          </p:nvSpPr>
          <p:spPr>
            <a:xfrm>
              <a:off x="8540341" y="2868836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6" name="Oval 115"/>
            <p:cNvSpPr/>
            <p:nvPr/>
          </p:nvSpPr>
          <p:spPr>
            <a:xfrm>
              <a:off x="9414621" y="2863663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/>
            <p:cNvSpPr/>
            <p:nvPr/>
          </p:nvSpPr>
          <p:spPr>
            <a:xfrm>
              <a:off x="8950789" y="2893203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8603841" y="2590071"/>
              <a:ext cx="491070" cy="27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9014289" y="2590071"/>
              <a:ext cx="80622" cy="30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9094911" y="2590071"/>
              <a:ext cx="383210" cy="273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9295994" y="3330870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8603841" y="2999426"/>
              <a:ext cx="755653" cy="3314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9014289" y="3023793"/>
              <a:ext cx="345205" cy="30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1">
              <a:off x="9359494" y="2994253"/>
              <a:ext cx="118627" cy="3366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9852679" y="1941659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9094911" y="2053125"/>
              <a:ext cx="866169" cy="4063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10363247" y="2449673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9916179" y="2072249"/>
              <a:ext cx="510568" cy="3774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9359494" y="2580263"/>
              <a:ext cx="1067253" cy="7506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Oval 156"/>
            <p:cNvSpPr/>
            <p:nvPr/>
          </p:nvSpPr>
          <p:spPr>
            <a:xfrm>
              <a:off x="10215637" y="3330870"/>
              <a:ext cx="127000" cy="1305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8" name="Straight Connector 157"/>
            <p:cNvCxnSpPr/>
            <p:nvPr/>
          </p:nvCxnSpPr>
          <p:spPr>
            <a:xfrm flipH="1">
              <a:off x="10279137" y="2580263"/>
              <a:ext cx="147610" cy="7506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5841977" y="276772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f2()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6258668" y="279087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f3()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6722104" y="27692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rgbClr val="C00000"/>
                </a:solidFill>
              </a:rPr>
              <a:t>f4()</a:t>
            </a:r>
            <a:endParaRPr lang="en-US" sz="1400" i="1" dirty="0">
              <a:solidFill>
                <a:srgbClr val="C00000"/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157920" y="3280700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C00000"/>
                </a:solidFill>
              </a:rPr>
              <a:t>f5()</a:t>
            </a:r>
          </a:p>
        </p:txBody>
      </p:sp>
    </p:spTree>
    <p:extLst>
      <p:ext uri="{BB962C8B-B14F-4D97-AF65-F5344CB8AC3E}">
        <p14:creationId xmlns:p14="http://schemas.microsoft.com/office/powerpoint/2010/main" val="180146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85801" y="1172270"/>
            <a:ext cx="7224132" cy="2446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/>
        </p:nvSpPr>
        <p:spPr>
          <a:xfrm>
            <a:off x="852755" y="1425199"/>
            <a:ext cx="1374140" cy="18681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 flipH="1">
            <a:off x="746958" y="317359"/>
            <a:ext cx="158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</a:t>
            </a:r>
            <a:r>
              <a:rPr lang="en-GB" smtClean="0"/>
              <a:t>pplication</a:t>
            </a:r>
            <a:endParaRPr lang="en-GB" dirty="0"/>
          </a:p>
          <a:p>
            <a:pPr algn="ctr"/>
            <a:r>
              <a:rPr lang="en-GB" dirty="0"/>
              <a:t>source code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08036" y="186381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AccelCand</a:t>
            </a:r>
            <a:endParaRPr lang="en-GB" dirty="0"/>
          </a:p>
          <a:p>
            <a:pPr algn="ctr"/>
            <a:r>
              <a:rPr lang="en-GB" dirty="0"/>
              <a:t>Identification</a:t>
            </a:r>
          </a:p>
          <a:p>
            <a:pPr algn="ctr"/>
            <a:r>
              <a:rPr lang="en-GB" dirty="0"/>
              <a:t>and Compiler</a:t>
            </a:r>
          </a:p>
          <a:p>
            <a:pPr algn="ctr"/>
            <a:r>
              <a:rPr lang="en-GB" dirty="0"/>
              <a:t>Analysis</a:t>
            </a:r>
          </a:p>
        </p:txBody>
      </p:sp>
      <p:sp>
        <p:nvSpPr>
          <p:cNvPr id="37" name="TextBox 36"/>
          <p:cNvSpPr txBox="1"/>
          <p:nvPr/>
        </p:nvSpPr>
        <p:spPr>
          <a:xfrm flipH="1">
            <a:off x="2467021" y="2101391"/>
            <a:ext cx="1585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AccelCand</a:t>
            </a:r>
            <a:r>
              <a:rPr lang="en-GB" dirty="0"/>
              <a:t> list,</a:t>
            </a:r>
          </a:p>
          <a:p>
            <a:r>
              <a:rPr lang="en-GB" dirty="0"/>
              <a:t>Basic blocks frequency,</a:t>
            </a:r>
          </a:p>
          <a:p>
            <a:r>
              <a:rPr lang="en-GB" dirty="0"/>
              <a:t>CFGs, </a:t>
            </a:r>
          </a:p>
          <a:p>
            <a:r>
              <a:rPr lang="en-GB" dirty="0"/>
              <a:t>DFGs, </a:t>
            </a:r>
            <a:r>
              <a:rPr lang="is-IS" sz="1600" dirty="0"/>
              <a:t>[….]</a:t>
            </a:r>
            <a:endParaRPr lang="en-GB" sz="1600" dirty="0"/>
          </a:p>
        </p:txBody>
      </p:sp>
      <p:sp>
        <p:nvSpPr>
          <p:cNvPr id="38" name="Down Arrow 37"/>
          <p:cNvSpPr/>
          <p:nvPr/>
        </p:nvSpPr>
        <p:spPr>
          <a:xfrm flipV="1">
            <a:off x="4617699" y="3415403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3881018" y="3827384"/>
            <a:ext cx="1691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Architectural</a:t>
            </a:r>
          </a:p>
          <a:p>
            <a:pPr algn="ctr"/>
            <a:r>
              <a:rPr lang="en-GB" dirty="0"/>
              <a:t>characterization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570891" y="1417707"/>
            <a:ext cx="1123280" cy="983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TextBox 40"/>
          <p:cNvSpPr txBox="1"/>
          <p:nvPr/>
        </p:nvSpPr>
        <p:spPr>
          <a:xfrm>
            <a:off x="6600410" y="1766648"/>
            <a:ext cx="109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Selection</a:t>
            </a:r>
          </a:p>
          <a:p>
            <a:pPr algn="ctr"/>
            <a:r>
              <a:rPr lang="en-GB" dirty="0"/>
              <a:t>algorithm</a:t>
            </a:r>
          </a:p>
        </p:txBody>
      </p:sp>
      <p:sp>
        <p:nvSpPr>
          <p:cNvPr id="42" name="Down Arrow 41"/>
          <p:cNvSpPr/>
          <p:nvPr/>
        </p:nvSpPr>
        <p:spPr>
          <a:xfrm rot="10800000">
            <a:off x="7262084" y="2420240"/>
            <a:ext cx="209232" cy="14812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6955058" y="3864370"/>
            <a:ext cx="81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C_max</a:t>
            </a:r>
            <a:endParaRPr lang="en-GB" sz="1600" dirty="0"/>
          </a:p>
        </p:txBody>
      </p:sp>
      <p:sp>
        <p:nvSpPr>
          <p:cNvPr id="45" name="TextBox 44"/>
          <p:cNvSpPr txBox="1"/>
          <p:nvPr/>
        </p:nvSpPr>
        <p:spPr>
          <a:xfrm flipH="1">
            <a:off x="3627159" y="1389285"/>
            <a:ext cx="158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AccelCand</a:t>
            </a:r>
            <a:r>
              <a:rPr lang="en-GB" dirty="0"/>
              <a:t> list,</a:t>
            </a:r>
          </a:p>
          <a:p>
            <a:r>
              <a:rPr lang="en-GB" dirty="0"/>
              <a:t>Conflict Graph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80587" y="317358"/>
            <a:ext cx="156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/>
              <a:t>Set of selected</a:t>
            </a:r>
            <a:endParaRPr lang="en-GB" dirty="0"/>
          </a:p>
          <a:p>
            <a:pPr algn="ctr"/>
            <a:r>
              <a:rPr lang="en-GB" dirty="0" err="1"/>
              <a:t>AccelCands</a:t>
            </a:r>
            <a:endParaRPr lang="en-GB" dirty="0"/>
          </a:p>
        </p:txBody>
      </p:sp>
      <p:sp>
        <p:nvSpPr>
          <p:cNvPr id="48" name="Rectangle 47"/>
          <p:cNvSpPr/>
          <p:nvPr/>
        </p:nvSpPr>
        <p:spPr>
          <a:xfrm>
            <a:off x="4092545" y="2355827"/>
            <a:ext cx="1325835" cy="1059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4132683" y="2454416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M() and C()</a:t>
            </a:r>
          </a:p>
          <a:p>
            <a:pPr algn="ctr"/>
            <a:r>
              <a:rPr lang="en-GB" dirty="0"/>
              <a:t>estimation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56734" y="2463045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 and C</a:t>
            </a:r>
          </a:p>
          <a:p>
            <a:r>
              <a:rPr lang="en-GB" dirty="0"/>
              <a:t>of each </a:t>
            </a:r>
          </a:p>
          <a:p>
            <a:r>
              <a:rPr lang="en-GB" dirty="0" err="1"/>
              <a:t>AccelCand</a:t>
            </a:r>
            <a:endParaRPr lang="en-GB" dirty="0"/>
          </a:p>
        </p:txBody>
      </p:sp>
      <p:sp>
        <p:nvSpPr>
          <p:cNvPr id="52" name="Right Arrow 51"/>
          <p:cNvSpPr/>
          <p:nvPr/>
        </p:nvSpPr>
        <p:spPr>
          <a:xfrm>
            <a:off x="5151802" y="1622593"/>
            <a:ext cx="1381347" cy="203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936671" y="1506502"/>
            <a:ext cx="263118" cy="26248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A</a:t>
            </a:r>
          </a:p>
        </p:txBody>
      </p:sp>
      <p:sp>
        <p:nvSpPr>
          <p:cNvPr id="56" name="Oval 55"/>
          <p:cNvSpPr/>
          <p:nvPr/>
        </p:nvSpPr>
        <p:spPr>
          <a:xfrm>
            <a:off x="4188141" y="2450550"/>
            <a:ext cx="263118" cy="26248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B</a:t>
            </a:r>
          </a:p>
        </p:txBody>
      </p:sp>
      <p:sp>
        <p:nvSpPr>
          <p:cNvPr id="58" name="Oval 57"/>
          <p:cNvSpPr/>
          <p:nvPr/>
        </p:nvSpPr>
        <p:spPr>
          <a:xfrm>
            <a:off x="6663609" y="1510927"/>
            <a:ext cx="263118" cy="26248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</a:t>
            </a:r>
            <a:endParaRPr lang="en-GB" b="1" dirty="0">
              <a:solidFill>
                <a:schemeClr val="tx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02644" y="577398"/>
            <a:ext cx="171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AccelSeeker</a:t>
            </a:r>
            <a:endParaRPr lang="en-GB" sz="2400" b="1" dirty="0"/>
          </a:p>
        </p:txBody>
      </p:sp>
      <p:sp>
        <p:nvSpPr>
          <p:cNvPr id="60" name="Right Arrow 59"/>
          <p:cNvSpPr/>
          <p:nvPr/>
        </p:nvSpPr>
        <p:spPr>
          <a:xfrm>
            <a:off x="2254591" y="1622594"/>
            <a:ext cx="1365134" cy="203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723" y="2813186"/>
            <a:ext cx="266700" cy="254000"/>
          </a:xfrm>
          <a:prstGeom prst="rect">
            <a:avLst/>
          </a:prstGeom>
        </p:spPr>
      </p:pic>
      <p:sp>
        <p:nvSpPr>
          <p:cNvPr id="62" name="Bent-Up Arrow 61"/>
          <p:cNvSpPr/>
          <p:nvPr/>
        </p:nvSpPr>
        <p:spPr>
          <a:xfrm>
            <a:off x="6631243" y="2420241"/>
            <a:ext cx="472586" cy="579886"/>
          </a:xfrm>
          <a:prstGeom prst="bentUpArrow">
            <a:avLst>
              <a:gd name="adj1" fmla="val 2390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62" y="2809478"/>
            <a:ext cx="266700" cy="254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84" y="2809478"/>
            <a:ext cx="266700" cy="254000"/>
          </a:xfrm>
          <a:prstGeom prst="rect">
            <a:avLst/>
          </a:prstGeom>
        </p:spPr>
      </p:pic>
      <p:sp>
        <p:nvSpPr>
          <p:cNvPr id="65" name="Down Arrow 64"/>
          <p:cNvSpPr/>
          <p:nvPr/>
        </p:nvSpPr>
        <p:spPr>
          <a:xfrm>
            <a:off x="1443208" y="948291"/>
            <a:ext cx="193233" cy="47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Down Arrow 65"/>
          <p:cNvSpPr/>
          <p:nvPr/>
        </p:nvSpPr>
        <p:spPr>
          <a:xfrm rot="10800000">
            <a:off x="7122317" y="933923"/>
            <a:ext cx="193233" cy="47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84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5504" y="2621280"/>
            <a:ext cx="778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End of figures considered by the gen-figs script (names of figures given in </a:t>
            </a:r>
            <a:r>
              <a:rPr lang="en-GB" dirty="0" err="1"/>
              <a:t>figs.txt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108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 flipH="1">
            <a:off x="758252" y="197607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2" name="Oval 111"/>
          <p:cNvSpPr/>
          <p:nvPr/>
        </p:nvSpPr>
        <p:spPr>
          <a:xfrm>
            <a:off x="1260715" y="212840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893428" y="255130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725877" y="25326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1409665" y="254261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/>
          <p:cNvCxnSpPr>
            <a:stCxn id="112" idx="4"/>
            <a:endCxn id="115" idx="0"/>
          </p:cNvCxnSpPr>
          <p:nvPr/>
        </p:nvCxnSpPr>
        <p:spPr>
          <a:xfrm flipH="1">
            <a:off x="956928" y="2258990"/>
            <a:ext cx="367287" cy="29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4"/>
            <a:endCxn id="117" idx="0"/>
          </p:cNvCxnSpPr>
          <p:nvPr/>
        </p:nvCxnSpPr>
        <p:spPr>
          <a:xfrm>
            <a:off x="1324215" y="2258990"/>
            <a:ext cx="148950" cy="28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4"/>
            <a:endCxn id="116" idx="0"/>
          </p:cNvCxnSpPr>
          <p:nvPr/>
        </p:nvCxnSpPr>
        <p:spPr>
          <a:xfrm>
            <a:off x="1324215" y="2258990"/>
            <a:ext cx="465162" cy="27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861016" y="31277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/>
          <p:cNvCxnSpPr>
            <a:stCxn id="115" idx="4"/>
            <a:endCxn id="122" idx="0"/>
          </p:cNvCxnSpPr>
          <p:nvPr/>
        </p:nvCxnSpPr>
        <p:spPr>
          <a:xfrm>
            <a:off x="956928" y="2681895"/>
            <a:ext cx="967588" cy="4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4"/>
            <a:endCxn id="122" idx="0"/>
          </p:cNvCxnSpPr>
          <p:nvPr/>
        </p:nvCxnSpPr>
        <p:spPr>
          <a:xfrm>
            <a:off x="1473165" y="2673205"/>
            <a:ext cx="451351" cy="45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4"/>
            <a:endCxn id="122" idx="0"/>
          </p:cNvCxnSpPr>
          <p:nvPr/>
        </p:nvCxnSpPr>
        <p:spPr>
          <a:xfrm>
            <a:off x="1789377" y="2663228"/>
            <a:ext cx="135139" cy="46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2081983" y="161057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324215" y="1722044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92551" y="2118592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145483" y="1741168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22" idx="0"/>
          </p:cNvCxnSpPr>
          <p:nvPr/>
        </p:nvCxnSpPr>
        <p:spPr>
          <a:xfrm flipH="1">
            <a:off x="1924516" y="2249182"/>
            <a:ext cx="731535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444941" y="31277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1" idx="4"/>
            <a:endCxn id="139" idx="0"/>
          </p:cNvCxnSpPr>
          <p:nvPr/>
        </p:nvCxnSpPr>
        <p:spPr>
          <a:xfrm flipH="1">
            <a:off x="2508441" y="2249182"/>
            <a:ext cx="147610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flipH="1">
            <a:off x="1233123" y="282367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66" name="Freeform 165"/>
          <p:cNvSpPr/>
          <p:nvPr/>
        </p:nvSpPr>
        <p:spPr>
          <a:xfrm rot="15264522" flipH="1">
            <a:off x="812092" y="2364771"/>
            <a:ext cx="1263418" cy="1048090"/>
          </a:xfrm>
          <a:custGeom>
            <a:avLst/>
            <a:gdLst>
              <a:gd name="connsiteX0" fmla="*/ 7289 w 861508"/>
              <a:gd name="connsiteY0" fmla="*/ 149969 h 917296"/>
              <a:gd name="connsiteX1" fmla="*/ 187171 w 861508"/>
              <a:gd name="connsiteY1" fmla="*/ 67 h 917296"/>
              <a:gd name="connsiteX2" fmla="*/ 397033 w 861508"/>
              <a:gd name="connsiteY2" fmla="*/ 134979 h 917296"/>
              <a:gd name="connsiteX3" fmla="*/ 636876 w 861508"/>
              <a:gd name="connsiteY3" fmla="*/ 419792 h 917296"/>
              <a:gd name="connsiteX4" fmla="*/ 824253 w 861508"/>
              <a:gd name="connsiteY4" fmla="*/ 637149 h 917296"/>
              <a:gd name="connsiteX5" fmla="*/ 846738 w 861508"/>
              <a:gd name="connsiteY5" fmla="*/ 862002 h 917296"/>
              <a:gd name="connsiteX6" fmla="*/ 651866 w 861508"/>
              <a:gd name="connsiteY6" fmla="*/ 914467 h 917296"/>
              <a:gd name="connsiteX7" fmla="*/ 494469 w 861508"/>
              <a:gd name="connsiteY7" fmla="*/ 802041 h 917296"/>
              <a:gd name="connsiteX8" fmla="*/ 292102 w 861508"/>
              <a:gd name="connsiteY8" fmla="*/ 427287 h 917296"/>
              <a:gd name="connsiteX9" fmla="*/ 59755 w 861508"/>
              <a:gd name="connsiteY9" fmla="*/ 292375 h 917296"/>
              <a:gd name="connsiteX10" fmla="*/ 7289 w 861508"/>
              <a:gd name="connsiteY10" fmla="*/ 149969 h 9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1508" h="917296">
                <a:moveTo>
                  <a:pt x="7289" y="149969"/>
                </a:moveTo>
                <a:cubicBezTo>
                  <a:pt x="28525" y="101251"/>
                  <a:pt x="122214" y="2565"/>
                  <a:pt x="187171" y="67"/>
                </a:cubicBezTo>
                <a:cubicBezTo>
                  <a:pt x="252128" y="-2431"/>
                  <a:pt x="322082" y="65025"/>
                  <a:pt x="397033" y="134979"/>
                </a:cubicBezTo>
                <a:cubicBezTo>
                  <a:pt x="471984" y="204933"/>
                  <a:pt x="565673" y="336097"/>
                  <a:pt x="636876" y="419792"/>
                </a:cubicBezTo>
                <a:cubicBezTo>
                  <a:pt x="708079" y="503487"/>
                  <a:pt x="789276" y="563447"/>
                  <a:pt x="824253" y="637149"/>
                </a:cubicBezTo>
                <a:cubicBezTo>
                  <a:pt x="859230" y="710851"/>
                  <a:pt x="875469" y="815782"/>
                  <a:pt x="846738" y="862002"/>
                </a:cubicBezTo>
                <a:cubicBezTo>
                  <a:pt x="818007" y="908222"/>
                  <a:pt x="710577" y="924460"/>
                  <a:pt x="651866" y="914467"/>
                </a:cubicBezTo>
                <a:cubicBezTo>
                  <a:pt x="593155" y="904474"/>
                  <a:pt x="554430" y="883238"/>
                  <a:pt x="494469" y="802041"/>
                </a:cubicBezTo>
                <a:cubicBezTo>
                  <a:pt x="434508" y="720844"/>
                  <a:pt x="364554" y="512231"/>
                  <a:pt x="292102" y="427287"/>
                </a:cubicBezTo>
                <a:cubicBezTo>
                  <a:pt x="219650" y="342343"/>
                  <a:pt x="105975" y="341093"/>
                  <a:pt x="59755" y="292375"/>
                </a:cubicBezTo>
                <a:cubicBezTo>
                  <a:pt x="13535" y="243657"/>
                  <a:pt x="-13947" y="198687"/>
                  <a:pt x="7289" y="1499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eform 174"/>
          <p:cNvSpPr/>
          <p:nvPr/>
        </p:nvSpPr>
        <p:spPr>
          <a:xfrm>
            <a:off x="538592" y="2060904"/>
            <a:ext cx="1755309" cy="1532678"/>
          </a:xfrm>
          <a:custGeom>
            <a:avLst/>
            <a:gdLst>
              <a:gd name="connsiteX0" fmla="*/ 610886 w 1755309"/>
              <a:gd name="connsiteY0" fmla="*/ 39559 h 1532678"/>
              <a:gd name="connsiteX1" fmla="*/ 828243 w 1755309"/>
              <a:gd name="connsiteY1" fmla="*/ 2083 h 1532678"/>
              <a:gd name="connsiteX2" fmla="*/ 1015620 w 1755309"/>
              <a:gd name="connsiteY2" fmla="*/ 92024 h 1532678"/>
              <a:gd name="connsiteX3" fmla="*/ 1105561 w 1755309"/>
              <a:gd name="connsiteY3" fmla="*/ 264411 h 1532678"/>
              <a:gd name="connsiteX4" fmla="*/ 1188007 w 1755309"/>
              <a:gd name="connsiteY4" fmla="*/ 391828 h 1532678"/>
              <a:gd name="connsiteX5" fmla="*/ 1390374 w 1755309"/>
              <a:gd name="connsiteY5" fmla="*/ 459283 h 1532678"/>
              <a:gd name="connsiteX6" fmla="*/ 1517791 w 1755309"/>
              <a:gd name="connsiteY6" fmla="*/ 631670 h 1532678"/>
              <a:gd name="connsiteX7" fmla="*/ 1727653 w 1755309"/>
              <a:gd name="connsiteY7" fmla="*/ 1028910 h 1532678"/>
              <a:gd name="connsiteX8" fmla="*/ 1727653 w 1755309"/>
              <a:gd name="connsiteY8" fmla="*/ 1373683 h 1532678"/>
              <a:gd name="connsiteX9" fmla="*/ 1495305 w 1755309"/>
              <a:gd name="connsiteY9" fmla="*/ 1531080 h 1532678"/>
              <a:gd name="connsiteX10" fmla="*/ 1173017 w 1755309"/>
              <a:gd name="connsiteY10" fmla="*/ 1441139 h 1532678"/>
              <a:gd name="connsiteX11" fmla="*/ 948164 w 1755309"/>
              <a:gd name="connsiteY11" fmla="*/ 1223782 h 1532678"/>
              <a:gd name="connsiteX12" fmla="*/ 475974 w 1755309"/>
              <a:gd name="connsiteY12" fmla="*/ 931473 h 1532678"/>
              <a:gd name="connsiteX13" fmla="*/ 41259 w 1755309"/>
              <a:gd name="connsiteY13" fmla="*/ 706621 h 1532678"/>
              <a:gd name="connsiteX14" fmla="*/ 63745 w 1755309"/>
              <a:gd name="connsiteY14" fmla="*/ 459283 h 1532678"/>
              <a:gd name="connsiteX15" fmla="*/ 445994 w 1755309"/>
              <a:gd name="connsiteY15" fmla="*/ 159480 h 1532678"/>
              <a:gd name="connsiteX16" fmla="*/ 610886 w 1755309"/>
              <a:gd name="connsiteY16" fmla="*/ 39559 h 15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5309" h="1532678">
                <a:moveTo>
                  <a:pt x="610886" y="39559"/>
                </a:moveTo>
                <a:cubicBezTo>
                  <a:pt x="674594" y="13326"/>
                  <a:pt x="760787" y="-6661"/>
                  <a:pt x="828243" y="2083"/>
                </a:cubicBezTo>
                <a:cubicBezTo>
                  <a:pt x="895699" y="10827"/>
                  <a:pt x="969400" y="48303"/>
                  <a:pt x="1015620" y="92024"/>
                </a:cubicBezTo>
                <a:cubicBezTo>
                  <a:pt x="1061840" y="135745"/>
                  <a:pt x="1076830" y="214444"/>
                  <a:pt x="1105561" y="264411"/>
                </a:cubicBezTo>
                <a:cubicBezTo>
                  <a:pt x="1134292" y="314378"/>
                  <a:pt x="1140538" y="359349"/>
                  <a:pt x="1188007" y="391828"/>
                </a:cubicBezTo>
                <a:cubicBezTo>
                  <a:pt x="1235476" y="424307"/>
                  <a:pt x="1335410" y="419309"/>
                  <a:pt x="1390374" y="459283"/>
                </a:cubicBezTo>
                <a:cubicBezTo>
                  <a:pt x="1445338" y="499257"/>
                  <a:pt x="1461578" y="536732"/>
                  <a:pt x="1517791" y="631670"/>
                </a:cubicBezTo>
                <a:cubicBezTo>
                  <a:pt x="1574004" y="726608"/>
                  <a:pt x="1692676" y="905241"/>
                  <a:pt x="1727653" y="1028910"/>
                </a:cubicBezTo>
                <a:cubicBezTo>
                  <a:pt x="1762630" y="1152579"/>
                  <a:pt x="1766378" y="1289988"/>
                  <a:pt x="1727653" y="1373683"/>
                </a:cubicBezTo>
                <a:cubicBezTo>
                  <a:pt x="1688928" y="1457378"/>
                  <a:pt x="1587744" y="1519837"/>
                  <a:pt x="1495305" y="1531080"/>
                </a:cubicBezTo>
                <a:cubicBezTo>
                  <a:pt x="1402866" y="1542323"/>
                  <a:pt x="1264207" y="1492355"/>
                  <a:pt x="1173017" y="1441139"/>
                </a:cubicBezTo>
                <a:cubicBezTo>
                  <a:pt x="1081827" y="1389923"/>
                  <a:pt x="1064338" y="1308726"/>
                  <a:pt x="948164" y="1223782"/>
                </a:cubicBezTo>
                <a:cubicBezTo>
                  <a:pt x="831990" y="1138838"/>
                  <a:pt x="627125" y="1017666"/>
                  <a:pt x="475974" y="931473"/>
                </a:cubicBezTo>
                <a:cubicBezTo>
                  <a:pt x="324823" y="845280"/>
                  <a:pt x="109964" y="785319"/>
                  <a:pt x="41259" y="706621"/>
                </a:cubicBezTo>
                <a:cubicBezTo>
                  <a:pt x="-27446" y="627923"/>
                  <a:pt x="-3711" y="550473"/>
                  <a:pt x="63745" y="459283"/>
                </a:cubicBezTo>
                <a:cubicBezTo>
                  <a:pt x="131201" y="368093"/>
                  <a:pt x="352305" y="228185"/>
                  <a:pt x="445994" y="159480"/>
                </a:cubicBezTo>
                <a:cubicBezTo>
                  <a:pt x="539682" y="90775"/>
                  <a:pt x="547178" y="65792"/>
                  <a:pt x="610886" y="3955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reeform 175"/>
          <p:cNvSpPr/>
          <p:nvPr/>
        </p:nvSpPr>
        <p:spPr>
          <a:xfrm>
            <a:off x="1714623" y="1969918"/>
            <a:ext cx="1172108" cy="1496822"/>
          </a:xfrm>
          <a:custGeom>
            <a:avLst/>
            <a:gdLst>
              <a:gd name="connsiteX0" fmla="*/ 1751 w 1172108"/>
              <a:gd name="connsiteY0" fmla="*/ 1169356 h 1496822"/>
              <a:gd name="connsiteX1" fmla="*/ 234099 w 1172108"/>
              <a:gd name="connsiteY1" fmla="*/ 832077 h 1496822"/>
              <a:gd name="connsiteX2" fmla="*/ 571377 w 1172108"/>
              <a:gd name="connsiteY2" fmla="*/ 577244 h 1496822"/>
              <a:gd name="connsiteX3" fmla="*/ 773745 w 1172108"/>
              <a:gd name="connsiteY3" fmla="*/ 382372 h 1496822"/>
              <a:gd name="connsiteX4" fmla="*/ 811220 w 1172108"/>
              <a:gd name="connsiteY4" fmla="*/ 142529 h 1496822"/>
              <a:gd name="connsiteX5" fmla="*/ 976112 w 1172108"/>
              <a:gd name="connsiteY5" fmla="*/ 123 h 1496822"/>
              <a:gd name="connsiteX6" fmla="*/ 1170984 w 1172108"/>
              <a:gd name="connsiteY6" fmla="*/ 165015 h 1496822"/>
              <a:gd name="connsiteX7" fmla="*/ 1051063 w 1172108"/>
              <a:gd name="connsiteY7" fmla="*/ 577244 h 1496822"/>
              <a:gd name="connsiteX8" fmla="*/ 946132 w 1172108"/>
              <a:gd name="connsiteY8" fmla="*/ 1161861 h 1496822"/>
              <a:gd name="connsiteX9" fmla="*/ 848695 w 1172108"/>
              <a:gd name="connsiteY9" fmla="*/ 1454169 h 1496822"/>
              <a:gd name="connsiteX10" fmla="*/ 578873 w 1172108"/>
              <a:gd name="connsiteY10" fmla="*/ 1484149 h 1496822"/>
              <a:gd name="connsiteX11" fmla="*/ 151653 w 1172108"/>
              <a:gd name="connsiteY11" fmla="*/ 1469159 h 1496822"/>
              <a:gd name="connsiteX12" fmla="*/ 1751 w 1172108"/>
              <a:gd name="connsiteY12" fmla="*/ 1169356 h 149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108" h="1496822">
                <a:moveTo>
                  <a:pt x="1751" y="1169356"/>
                </a:moveTo>
                <a:cubicBezTo>
                  <a:pt x="15492" y="1063176"/>
                  <a:pt x="139161" y="930762"/>
                  <a:pt x="234099" y="832077"/>
                </a:cubicBezTo>
                <a:cubicBezTo>
                  <a:pt x="329037" y="733392"/>
                  <a:pt x="481436" y="652195"/>
                  <a:pt x="571377" y="577244"/>
                </a:cubicBezTo>
                <a:cubicBezTo>
                  <a:pt x="661318" y="502293"/>
                  <a:pt x="733771" y="454824"/>
                  <a:pt x="773745" y="382372"/>
                </a:cubicBezTo>
                <a:cubicBezTo>
                  <a:pt x="813719" y="309919"/>
                  <a:pt x="777492" y="206237"/>
                  <a:pt x="811220" y="142529"/>
                </a:cubicBezTo>
                <a:cubicBezTo>
                  <a:pt x="844948" y="78821"/>
                  <a:pt x="916151" y="-3625"/>
                  <a:pt x="976112" y="123"/>
                </a:cubicBezTo>
                <a:cubicBezTo>
                  <a:pt x="1036073" y="3871"/>
                  <a:pt x="1158492" y="68828"/>
                  <a:pt x="1170984" y="165015"/>
                </a:cubicBezTo>
                <a:cubicBezTo>
                  <a:pt x="1183476" y="261202"/>
                  <a:pt x="1088538" y="411103"/>
                  <a:pt x="1051063" y="577244"/>
                </a:cubicBezTo>
                <a:cubicBezTo>
                  <a:pt x="1013588" y="743385"/>
                  <a:pt x="979860" y="1015707"/>
                  <a:pt x="946132" y="1161861"/>
                </a:cubicBezTo>
                <a:cubicBezTo>
                  <a:pt x="912404" y="1308015"/>
                  <a:pt x="909905" y="1400454"/>
                  <a:pt x="848695" y="1454169"/>
                </a:cubicBezTo>
                <a:cubicBezTo>
                  <a:pt x="787485" y="1507884"/>
                  <a:pt x="695047" y="1481651"/>
                  <a:pt x="578873" y="1484149"/>
                </a:cubicBezTo>
                <a:cubicBezTo>
                  <a:pt x="462699" y="1486647"/>
                  <a:pt x="246591" y="1519126"/>
                  <a:pt x="151653" y="1469159"/>
                </a:cubicBezTo>
                <a:cubicBezTo>
                  <a:pt x="56715" y="1419192"/>
                  <a:pt x="-11990" y="1275536"/>
                  <a:pt x="1751" y="116935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 flipH="1">
            <a:off x="2703766" y="235778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4715" y="1335848"/>
            <a:ext cx="2567543" cy="24653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5" name="Group 314"/>
          <p:cNvGrpSpPr/>
          <p:nvPr/>
        </p:nvGrpSpPr>
        <p:grpSpPr>
          <a:xfrm>
            <a:off x="3311651" y="2900646"/>
            <a:ext cx="1573224" cy="906413"/>
            <a:chOff x="3298580" y="1516482"/>
            <a:chExt cx="1573224" cy="906413"/>
          </a:xfrm>
        </p:grpSpPr>
        <p:sp>
          <p:nvSpPr>
            <p:cNvPr id="178" name="Oval 177"/>
            <p:cNvSpPr/>
            <p:nvPr/>
          </p:nvSpPr>
          <p:spPr>
            <a:xfrm>
              <a:off x="3830835" y="158224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Straight Connector 182"/>
            <p:cNvCxnSpPr>
              <a:stCxn id="178" idx="5"/>
              <a:endCxn id="216" idx="1"/>
            </p:cNvCxnSpPr>
            <p:nvPr/>
          </p:nvCxnSpPr>
          <p:spPr>
            <a:xfrm>
              <a:off x="4018176" y="1767335"/>
              <a:ext cx="289708" cy="126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 flipH="1">
              <a:off x="3540626" y="1516482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 flipH="1">
              <a:off x="3547719" y="2053563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 flipH="1">
              <a:off x="4475381" y="1785814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187" name="Straight Connector 186"/>
            <p:cNvCxnSpPr>
              <a:stCxn id="178" idx="4"/>
              <a:endCxn id="219" idx="0"/>
            </p:cNvCxnSpPr>
            <p:nvPr/>
          </p:nvCxnSpPr>
          <p:spPr>
            <a:xfrm flipH="1">
              <a:off x="3937031" y="1799092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219" idx="7"/>
              <a:endCxn id="216" idx="3"/>
            </p:cNvCxnSpPr>
            <p:nvPr/>
          </p:nvCxnSpPr>
          <p:spPr>
            <a:xfrm flipV="1">
              <a:off x="4014630" y="2047147"/>
              <a:ext cx="293254" cy="1493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4275741" y="18620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27289" y="2164719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298580" y="1529298"/>
              <a:ext cx="1573224" cy="887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5" name="Oval 224"/>
          <p:cNvSpPr/>
          <p:nvPr/>
        </p:nvSpPr>
        <p:spPr>
          <a:xfrm>
            <a:off x="3862005" y="1625209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TextBox 226"/>
          <p:cNvSpPr txBox="1"/>
          <p:nvPr/>
        </p:nvSpPr>
        <p:spPr>
          <a:xfrm flipH="1">
            <a:off x="3571796" y="1559447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8" name="TextBox 227"/>
          <p:cNvSpPr txBox="1"/>
          <p:nvPr/>
        </p:nvSpPr>
        <p:spPr>
          <a:xfrm flipH="1">
            <a:off x="3578889" y="209652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9" name="TextBox 228"/>
          <p:cNvSpPr txBox="1"/>
          <p:nvPr/>
        </p:nvSpPr>
        <p:spPr>
          <a:xfrm flipH="1">
            <a:off x="4487522" y="182534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968201" y="1842057"/>
            <a:ext cx="3546" cy="365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4321539" y="1916446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>
            <a:off x="3858459" y="2207684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317591" y="1581238"/>
            <a:ext cx="1573224" cy="884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TextBox 289"/>
          <p:cNvSpPr txBox="1"/>
          <p:nvPr/>
        </p:nvSpPr>
        <p:spPr>
          <a:xfrm>
            <a:off x="1606474" y="375364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862261" y="371394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815525" y="2403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53247" y="1224088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conflict graph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417265" y="1729874"/>
            <a:ext cx="2072586" cy="2086083"/>
            <a:chOff x="5130660" y="2037312"/>
            <a:chExt cx="2072586" cy="2086083"/>
          </a:xfrm>
        </p:grpSpPr>
        <p:sp>
          <p:nvSpPr>
            <p:cNvPr id="85" name="Oval 84"/>
            <p:cNvSpPr/>
            <p:nvPr/>
          </p:nvSpPr>
          <p:spPr>
            <a:xfrm>
              <a:off x="5822258" y="259248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 flipH="1">
              <a:off x="5948741" y="2386327"/>
              <a:ext cx="519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A1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 flipH="1">
              <a:off x="5922140" y="3263310"/>
              <a:ext cx="51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B1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 flipH="1">
              <a:off x="6447774" y="2792616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C1</a:t>
              </a:r>
              <a:endParaRPr lang="en-GB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5928454" y="2809329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281792" y="2883718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5818712" y="31749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30660" y="2037312"/>
              <a:ext cx="2072586" cy="20496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5419397" y="233454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 flipH="1">
              <a:off x="5261705" y="2053563"/>
              <a:ext cx="46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529139" y="2551389"/>
              <a:ext cx="325262" cy="72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6603685" y="255875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H="1">
              <a:off x="6469133" y="2743845"/>
              <a:ext cx="166695" cy="171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flipH="1">
              <a:off x="6743713" y="2435550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412678" y="362438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600019" y="3360047"/>
              <a:ext cx="250836" cy="29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flipH="1">
              <a:off x="5246198" y="3754063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GB"/>
                <a:t>2</a:t>
              </a:r>
              <a:endParaRPr lang="en-GB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5522420" y="2551389"/>
              <a:ext cx="6719" cy="107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522420" y="2777572"/>
              <a:ext cx="331981" cy="846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529139" y="2551389"/>
              <a:ext cx="321716" cy="65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361306" y="369622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d)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884875" y="1593420"/>
            <a:ext cx="531554" cy="13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84875" y="2465860"/>
            <a:ext cx="531554" cy="131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92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294608" y="1198337"/>
            <a:ext cx="7808677" cy="21063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14605" y="1573692"/>
            <a:ext cx="1230842" cy="8449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03074" y="1473246"/>
            <a:ext cx="158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</a:t>
            </a:r>
          </a:p>
          <a:p>
            <a:r>
              <a:rPr lang="en-GB" dirty="0"/>
              <a:t>source</a:t>
            </a:r>
          </a:p>
          <a:p>
            <a:r>
              <a:rPr lang="en-GB" dirty="0"/>
              <a:t>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922165" y="1849069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09284" y="1534503"/>
            <a:ext cx="134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Accelseeker</a:t>
            </a:r>
            <a:r>
              <a:rPr lang="en-GB" dirty="0"/>
              <a:t> </a:t>
            </a:r>
          </a:p>
          <a:p>
            <a:r>
              <a:rPr lang="en-GB" dirty="0"/>
              <a:t>Compiler</a:t>
            </a:r>
          </a:p>
          <a:p>
            <a:r>
              <a:rPr lang="en-GB" dirty="0"/>
              <a:t>Analysis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2940550" y="1395877"/>
            <a:ext cx="1322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AccelCands</a:t>
            </a:r>
            <a:r>
              <a:rPr lang="en-GB" sz="1400" dirty="0"/>
              <a:t> list,</a:t>
            </a:r>
          </a:p>
          <a:p>
            <a:r>
              <a:rPr lang="en-GB" sz="1400" dirty="0"/>
              <a:t>bb frequency,</a:t>
            </a:r>
          </a:p>
          <a:p>
            <a:r>
              <a:rPr lang="en-GB" sz="1400" dirty="0"/>
              <a:t>CDFGs</a:t>
            </a:r>
          </a:p>
          <a:p>
            <a:r>
              <a:rPr lang="is-IS" sz="1400" dirty="0"/>
              <a:t>[….]</a:t>
            </a:r>
            <a:endParaRPr lang="en-GB" sz="1400" dirty="0"/>
          </a:p>
        </p:txBody>
      </p:sp>
      <p:sp>
        <p:nvSpPr>
          <p:cNvPr id="9" name="Down Arrow 8"/>
          <p:cNvSpPr/>
          <p:nvPr/>
        </p:nvSpPr>
        <p:spPr>
          <a:xfrm>
            <a:off x="4962723" y="1042044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2672861" y="1880885"/>
            <a:ext cx="344122" cy="24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528867" y="448334"/>
            <a:ext cx="135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Architectural</a:t>
            </a:r>
          </a:p>
          <a:p>
            <a:r>
              <a:rPr lang="en-GB" sz="1400" dirty="0"/>
              <a:t>characterization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6106126" y="4303005"/>
            <a:ext cx="2248063" cy="17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7208761" y="1476938"/>
            <a:ext cx="1489812" cy="8449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248899" y="1475207"/>
            <a:ext cx="129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Accelseeker</a:t>
            </a:r>
            <a:endParaRPr lang="en-GB" dirty="0"/>
          </a:p>
          <a:p>
            <a:r>
              <a:rPr lang="en-GB" dirty="0"/>
              <a:t>Selection</a:t>
            </a:r>
          </a:p>
          <a:p>
            <a:r>
              <a:rPr lang="en-GB" dirty="0"/>
              <a:t>algorithm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7591848" y="995662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354883" y="68539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C_max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488494" y="2541871"/>
            <a:ext cx="158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Conflict Graph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707745" y="1866508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246788" y="1331261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Set of</a:t>
            </a:r>
            <a:endParaRPr lang="en-GB" dirty="0"/>
          </a:p>
          <a:p>
            <a:r>
              <a:rPr lang="en-GB" dirty="0"/>
              <a:t>selected</a:t>
            </a:r>
          </a:p>
          <a:p>
            <a:r>
              <a:rPr lang="en-GB" dirty="0" err="1"/>
              <a:t>AccelCands</a:t>
            </a:r>
            <a:endParaRPr lang="en-GB" dirty="0"/>
          </a:p>
        </p:txBody>
      </p:sp>
      <p:sp>
        <p:nvSpPr>
          <p:cNvPr id="28" name="Down Arrow 27"/>
          <p:cNvSpPr/>
          <p:nvPr/>
        </p:nvSpPr>
        <p:spPr>
          <a:xfrm>
            <a:off x="9529175" y="2321890"/>
            <a:ext cx="314826" cy="1615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342614" y="3938636"/>
            <a:ext cx="1756250" cy="9476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LLVM passes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35403" y="3921290"/>
            <a:ext cx="15987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Experimental</a:t>
            </a:r>
          </a:p>
          <a:p>
            <a:r>
              <a:rPr lang="en-GB" sz="2000" b="1" dirty="0"/>
              <a:t>Validation</a:t>
            </a:r>
            <a:endParaRPr lang="en-GB" dirty="0"/>
          </a:p>
          <a:p>
            <a:r>
              <a:rPr lang="en-GB" dirty="0"/>
              <a:t>with SDSOC 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8885029" y="4962995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8130797" y="5401759"/>
            <a:ext cx="1531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Obtained speedup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71608" y="3969787"/>
            <a:ext cx="4100546" cy="767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LLVM passes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71608" y="4016086"/>
            <a:ext cx="386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selection of accelerators</a:t>
            </a:r>
          </a:p>
          <a:p>
            <a:r>
              <a:rPr lang="en-GB" dirty="0"/>
              <a:t>according to profiling information only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298564" y="2791170"/>
            <a:ext cx="171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AccelSeeker</a:t>
            </a:r>
            <a:endParaRPr lang="en-GB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1314445" y="3827884"/>
            <a:ext cx="4771844" cy="14322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396727" y="4860039"/>
            <a:ext cx="3614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Baseline </a:t>
            </a:r>
            <a:r>
              <a:rPr lang="en-GB" sz="2000" dirty="0"/>
              <a:t>strategy for comparison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065677" y="3684921"/>
            <a:ext cx="2080352" cy="1316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>
            <a:off x="5887657" y="1599398"/>
            <a:ext cx="1321104" cy="237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6391659" y="4478134"/>
            <a:ext cx="13154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Set of manually</a:t>
            </a:r>
          </a:p>
          <a:p>
            <a:r>
              <a:rPr lang="en-GB" sz="1400" dirty="0"/>
              <a:t>selected</a:t>
            </a:r>
          </a:p>
          <a:p>
            <a:r>
              <a:rPr lang="en-GB" sz="1400" dirty="0"/>
              <a:t>accelerators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97845" y="1539926"/>
            <a:ext cx="1489812" cy="8449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437983" y="1538195"/>
            <a:ext cx="129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Accelseeker</a:t>
            </a:r>
            <a:endParaRPr lang="en-GB" dirty="0"/>
          </a:p>
          <a:p>
            <a:r>
              <a:rPr lang="en-GB" dirty="0"/>
              <a:t>M() and C()</a:t>
            </a:r>
          </a:p>
          <a:p>
            <a:r>
              <a:rPr lang="en-GB" dirty="0"/>
              <a:t>estimation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3872263" y="1894390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5945969" y="1759941"/>
            <a:ext cx="1008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M() and C()</a:t>
            </a:r>
          </a:p>
          <a:p>
            <a:r>
              <a:rPr lang="en-GB" sz="1400" dirty="0"/>
              <a:t>of each </a:t>
            </a:r>
          </a:p>
          <a:p>
            <a:r>
              <a:rPr lang="en-GB" sz="1400" dirty="0" err="1"/>
              <a:t>AccelCand</a:t>
            </a:r>
            <a:endParaRPr lang="en-GB" sz="1400" dirty="0"/>
          </a:p>
        </p:txBody>
      </p:sp>
      <p:sp>
        <p:nvSpPr>
          <p:cNvPr id="54" name="Right Arrow 53"/>
          <p:cNvSpPr/>
          <p:nvPr/>
        </p:nvSpPr>
        <p:spPr>
          <a:xfrm>
            <a:off x="2485583" y="2590774"/>
            <a:ext cx="2106585" cy="156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ight Arrow 54"/>
          <p:cNvSpPr/>
          <p:nvPr/>
        </p:nvSpPr>
        <p:spPr>
          <a:xfrm rot="5400000">
            <a:off x="2351078" y="2479591"/>
            <a:ext cx="296058" cy="197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>
            <a:off x="5708889" y="2601549"/>
            <a:ext cx="1881804" cy="14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 rot="16200000">
            <a:off x="7446503" y="2471679"/>
            <a:ext cx="386812" cy="153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Bent Arrow 2"/>
          <p:cNvSpPr/>
          <p:nvPr/>
        </p:nvSpPr>
        <p:spPr>
          <a:xfrm flipV="1">
            <a:off x="837440" y="2418644"/>
            <a:ext cx="457167" cy="217319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86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285879" y="1175188"/>
            <a:ext cx="7931710" cy="2181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448235" y="1573691"/>
            <a:ext cx="1421611" cy="11679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03074" y="1473246"/>
            <a:ext cx="158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</a:t>
            </a:r>
          </a:p>
          <a:p>
            <a:r>
              <a:rPr lang="en-GB" dirty="0"/>
              <a:t>source</a:t>
            </a:r>
          </a:p>
          <a:p>
            <a:r>
              <a:rPr lang="en-GB" dirty="0"/>
              <a:t>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46569" y="1849069"/>
            <a:ext cx="594270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420933" y="1534503"/>
            <a:ext cx="1569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AccelCand</a:t>
            </a:r>
            <a:endParaRPr lang="en-GB" dirty="0"/>
          </a:p>
          <a:p>
            <a:r>
              <a:rPr lang="en-GB" dirty="0"/>
              <a:t>Identification</a:t>
            </a:r>
          </a:p>
          <a:p>
            <a:r>
              <a:rPr lang="en-GB" dirty="0"/>
              <a:t>and Compiler</a:t>
            </a:r>
          </a:p>
          <a:p>
            <a:r>
              <a:rPr lang="en-GB" dirty="0"/>
              <a:t>Analysis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3264688" y="1384311"/>
            <a:ext cx="1322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AccelCands</a:t>
            </a:r>
            <a:r>
              <a:rPr lang="en-GB" sz="1400" dirty="0"/>
              <a:t> list,</a:t>
            </a:r>
          </a:p>
          <a:p>
            <a:r>
              <a:rPr lang="en-GB" sz="1400" dirty="0"/>
              <a:t>bb frequency,</a:t>
            </a:r>
          </a:p>
          <a:p>
            <a:r>
              <a:rPr lang="en-GB" sz="1400" dirty="0"/>
              <a:t>CDFGs</a:t>
            </a:r>
          </a:p>
          <a:p>
            <a:r>
              <a:rPr lang="is-IS" sz="1400" dirty="0"/>
              <a:t>[….]</a:t>
            </a:r>
            <a:endParaRPr lang="en-GB" sz="1400" dirty="0"/>
          </a:p>
        </p:txBody>
      </p:sp>
      <p:sp>
        <p:nvSpPr>
          <p:cNvPr id="9" name="Down Arrow 8"/>
          <p:cNvSpPr/>
          <p:nvPr/>
        </p:nvSpPr>
        <p:spPr>
          <a:xfrm>
            <a:off x="5077026" y="1042044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Arrow 12"/>
          <p:cNvSpPr/>
          <p:nvPr/>
        </p:nvSpPr>
        <p:spPr>
          <a:xfrm>
            <a:off x="2902676" y="1890574"/>
            <a:ext cx="344122" cy="241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643170" y="587230"/>
            <a:ext cx="1359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Architectural</a:t>
            </a:r>
          </a:p>
          <a:p>
            <a:r>
              <a:rPr lang="en-GB" sz="1400" dirty="0"/>
              <a:t>characterization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23064" y="1534813"/>
            <a:ext cx="1419962" cy="7324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7363202" y="1533082"/>
            <a:ext cx="1093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Selection</a:t>
            </a:r>
          </a:p>
          <a:p>
            <a:r>
              <a:rPr lang="en-GB" dirty="0"/>
              <a:t>algorithm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7706151" y="995662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469186" y="68539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C_max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637522" y="2541871"/>
            <a:ext cx="1585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Conflict Graph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8822048" y="1866508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9361091" y="1331261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Set of</a:t>
            </a:r>
            <a:endParaRPr lang="en-GB" dirty="0"/>
          </a:p>
          <a:p>
            <a:r>
              <a:rPr lang="en-GB" dirty="0"/>
              <a:t>selected</a:t>
            </a:r>
          </a:p>
          <a:p>
            <a:r>
              <a:rPr lang="en-GB" dirty="0" err="1"/>
              <a:t>AccelCands</a:t>
            </a:r>
            <a:endParaRPr lang="en-GB" dirty="0"/>
          </a:p>
        </p:txBody>
      </p:sp>
      <p:sp>
        <p:nvSpPr>
          <p:cNvPr id="47" name="Right Arrow 46"/>
          <p:cNvSpPr/>
          <p:nvPr/>
        </p:nvSpPr>
        <p:spPr>
          <a:xfrm>
            <a:off x="6001960" y="1599398"/>
            <a:ext cx="1321104" cy="237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512148" y="1539926"/>
            <a:ext cx="1489812" cy="8449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/>
          <p:cNvSpPr txBox="1"/>
          <p:nvPr/>
        </p:nvSpPr>
        <p:spPr>
          <a:xfrm>
            <a:off x="4552286" y="1538195"/>
            <a:ext cx="124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M() and C()</a:t>
            </a:r>
          </a:p>
          <a:p>
            <a:r>
              <a:rPr lang="en-GB" dirty="0"/>
              <a:t>estimation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3986566" y="1894390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6060272" y="1759941"/>
            <a:ext cx="10086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M() and C()</a:t>
            </a:r>
          </a:p>
          <a:p>
            <a:r>
              <a:rPr lang="en-GB" sz="1400" dirty="0"/>
              <a:t>of each </a:t>
            </a:r>
          </a:p>
          <a:p>
            <a:r>
              <a:rPr lang="en-GB" sz="1400" dirty="0" err="1"/>
              <a:t>AccelCand</a:t>
            </a:r>
            <a:endParaRPr lang="en-GB" sz="1400" dirty="0"/>
          </a:p>
        </p:txBody>
      </p:sp>
      <p:sp>
        <p:nvSpPr>
          <p:cNvPr id="54" name="Right Arrow 53"/>
          <p:cNvSpPr/>
          <p:nvPr/>
        </p:nvSpPr>
        <p:spPr>
          <a:xfrm>
            <a:off x="2884692" y="2590774"/>
            <a:ext cx="1821779" cy="174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ight Arrow 55"/>
          <p:cNvSpPr/>
          <p:nvPr/>
        </p:nvSpPr>
        <p:spPr>
          <a:xfrm>
            <a:off x="5823192" y="2601549"/>
            <a:ext cx="1881804" cy="140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ight Arrow 56"/>
          <p:cNvSpPr/>
          <p:nvPr/>
        </p:nvSpPr>
        <p:spPr>
          <a:xfrm rot="16200000">
            <a:off x="7560806" y="2471679"/>
            <a:ext cx="386812" cy="153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2576136" y="1619004"/>
            <a:ext cx="263118" cy="26248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1</a:t>
            </a:r>
          </a:p>
        </p:txBody>
      </p:sp>
      <p:sp>
        <p:nvSpPr>
          <p:cNvPr id="72" name="Oval 71"/>
          <p:cNvSpPr/>
          <p:nvPr/>
        </p:nvSpPr>
        <p:spPr>
          <a:xfrm>
            <a:off x="5675918" y="2063299"/>
            <a:ext cx="263118" cy="26248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2</a:t>
            </a:r>
          </a:p>
        </p:txBody>
      </p:sp>
      <p:sp>
        <p:nvSpPr>
          <p:cNvPr id="75" name="Oval 74"/>
          <p:cNvSpPr/>
          <p:nvPr/>
        </p:nvSpPr>
        <p:spPr>
          <a:xfrm>
            <a:off x="8340810" y="1605978"/>
            <a:ext cx="263118" cy="262482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408911" y="2947498"/>
            <a:ext cx="1718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/>
              <a:t>AccelSeeker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83268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817225" y="1203767"/>
            <a:ext cx="6435524" cy="15510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2141316" y="1551007"/>
            <a:ext cx="1489812" cy="84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428262" y="1511818"/>
            <a:ext cx="1585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Application</a:t>
            </a:r>
          </a:p>
          <a:p>
            <a:r>
              <a:rPr lang="en-GB" dirty="0"/>
              <a:t>Source</a:t>
            </a:r>
          </a:p>
          <a:p>
            <a:r>
              <a:rPr lang="en-GB" dirty="0"/>
              <a:t>code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666754" y="1886673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61976" y="1652046"/>
            <a:ext cx="1362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Accelseeker</a:t>
            </a:r>
            <a:endParaRPr lang="en-GB" dirty="0"/>
          </a:p>
          <a:p>
            <a:r>
              <a:rPr lang="en-GB" dirty="0"/>
              <a:t>LLVM passes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105689" y="1354237"/>
            <a:ext cx="16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AccelCands</a:t>
            </a:r>
            <a:r>
              <a:rPr lang="en-GB" dirty="0"/>
              <a:t> list,</a:t>
            </a:r>
          </a:p>
        </p:txBody>
      </p:sp>
      <p:sp>
        <p:nvSpPr>
          <p:cNvPr id="9" name="Down Arrow 8"/>
          <p:cNvSpPr/>
          <p:nvPr/>
        </p:nvSpPr>
        <p:spPr>
          <a:xfrm>
            <a:off x="2379427" y="1064870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 flipH="1">
            <a:off x="4105690" y="1673069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M() of each,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33593" y="1985058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 flipH="1">
            <a:off x="4108155" y="1904564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C() of each,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3892" y="436827"/>
            <a:ext cx="174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Architectural</a:t>
            </a:r>
          </a:p>
          <a:p>
            <a:r>
              <a:rPr lang="en-GB" dirty="0"/>
              <a:t>characterization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948316" y="3452795"/>
            <a:ext cx="2430411" cy="227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6454522" y="1539432"/>
            <a:ext cx="1489812" cy="84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6494660" y="1537701"/>
            <a:ext cx="1294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Accelseeker</a:t>
            </a:r>
            <a:endParaRPr lang="en-GB" dirty="0"/>
          </a:p>
          <a:p>
            <a:r>
              <a:rPr lang="en-GB" dirty="0"/>
              <a:t>Selection</a:t>
            </a:r>
          </a:p>
          <a:p>
            <a:r>
              <a:rPr lang="en-GB" dirty="0"/>
              <a:t>algorithm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6837609" y="1046582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6547350" y="585446"/>
            <a:ext cx="81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C_max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flipH="1">
            <a:off x="4105690" y="2142902"/>
            <a:ext cx="158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Conflict </a:t>
            </a:r>
            <a:r>
              <a:rPr lang="en-GB" dirty="0" err="1"/>
              <a:t>Grapn</a:t>
            </a:r>
            <a:endParaRPr lang="en-GB" dirty="0"/>
          </a:p>
        </p:txBody>
      </p:sp>
      <p:sp>
        <p:nvSpPr>
          <p:cNvPr id="26" name="Right Arrow 25"/>
          <p:cNvSpPr/>
          <p:nvPr/>
        </p:nvSpPr>
        <p:spPr>
          <a:xfrm>
            <a:off x="7960840" y="1846690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8451908" y="1735805"/>
            <a:ext cx="156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 of selected</a:t>
            </a:r>
          </a:p>
          <a:p>
            <a:r>
              <a:rPr lang="en-GB" dirty="0" err="1"/>
              <a:t>AccelCands</a:t>
            </a:r>
            <a:endParaRPr lang="en-GB" dirty="0"/>
          </a:p>
        </p:txBody>
      </p:sp>
      <p:sp>
        <p:nvSpPr>
          <p:cNvPr id="28" name="Down Arrow 27"/>
          <p:cNvSpPr/>
          <p:nvPr/>
        </p:nvSpPr>
        <p:spPr>
          <a:xfrm>
            <a:off x="9006332" y="2599519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8451908" y="3091442"/>
            <a:ext cx="1489812" cy="844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LLVM passes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1908" y="3052253"/>
            <a:ext cx="165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Validation, with</a:t>
            </a:r>
          </a:p>
          <a:p>
            <a:r>
              <a:rPr lang="en-GB" dirty="0"/>
              <a:t>SDSOC Costs </a:t>
            </a:r>
          </a:p>
          <a:p>
            <a:r>
              <a:rPr lang="en-GB" dirty="0"/>
              <a:t>and Merits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8982748" y="3942180"/>
            <a:ext cx="218256" cy="4861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>
            <a:off x="8378728" y="4439891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Obtained speedup</a:t>
            </a:r>
          </a:p>
        </p:txBody>
      </p:sp>
      <p:sp>
        <p:nvSpPr>
          <p:cNvPr id="33" name="Bent Arrow 32"/>
          <p:cNvSpPr/>
          <p:nvPr/>
        </p:nvSpPr>
        <p:spPr>
          <a:xfrm flipV="1">
            <a:off x="729205" y="2599519"/>
            <a:ext cx="1088020" cy="988633"/>
          </a:xfrm>
          <a:prstGeom prst="bentArrow">
            <a:avLst>
              <a:gd name="adj1" fmla="val 12755"/>
              <a:gd name="adj2" fmla="val 1581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24073" y="3049002"/>
            <a:ext cx="4100546" cy="1020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LLVM passes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24073" y="3095302"/>
            <a:ext cx="4241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selection of accelerators</a:t>
            </a:r>
          </a:p>
          <a:p>
            <a:r>
              <a:rPr lang="en-GB" dirty="0"/>
              <a:t>according to profiling information only</a:t>
            </a:r>
          </a:p>
          <a:p>
            <a:r>
              <a:rPr lang="en-GB" dirty="0"/>
              <a:t> (baseline strategies gprof1, gprof2, gprof3)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98121" y="512974"/>
            <a:ext cx="13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AccelSeeker</a:t>
            </a:r>
            <a:endParaRPr lang="en-GB" b="1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252749" y="863240"/>
            <a:ext cx="428264" cy="32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66910" y="2907100"/>
            <a:ext cx="4771844" cy="1421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1273215" y="4627563"/>
            <a:ext cx="326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Baseline </a:t>
            </a:r>
            <a:r>
              <a:rPr lang="en-GB" dirty="0"/>
              <a:t>strategy for comparison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467688" y="4328932"/>
            <a:ext cx="89131" cy="331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163396" y="2837726"/>
            <a:ext cx="2096068" cy="14218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10069527" y="1900958"/>
            <a:ext cx="1451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Experimental</a:t>
            </a:r>
          </a:p>
          <a:p>
            <a:r>
              <a:rPr lang="en-GB" b="1" dirty="0"/>
              <a:t>Validation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069527" y="2457122"/>
            <a:ext cx="428264" cy="32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/>
          <p:cNvSpPr/>
          <p:nvPr/>
        </p:nvSpPr>
        <p:spPr>
          <a:xfrm>
            <a:off x="5855760" y="1847088"/>
            <a:ext cx="474562" cy="208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6334984" y="3627925"/>
            <a:ext cx="1321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selected</a:t>
            </a:r>
          </a:p>
          <a:p>
            <a:r>
              <a:rPr lang="en-GB" dirty="0"/>
              <a:t>accelerators</a:t>
            </a:r>
          </a:p>
        </p:txBody>
      </p:sp>
    </p:spTree>
    <p:extLst>
      <p:ext uri="{BB962C8B-B14F-4D97-AF65-F5344CB8AC3E}">
        <p14:creationId xmlns:p14="http://schemas.microsoft.com/office/powerpoint/2010/main" val="72867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Oval 293"/>
          <p:cNvSpPr/>
          <p:nvPr/>
        </p:nvSpPr>
        <p:spPr>
          <a:xfrm>
            <a:off x="2766603" y="1497914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295" name="TextBox 294"/>
          <p:cNvSpPr txBox="1"/>
          <p:nvPr/>
        </p:nvSpPr>
        <p:spPr>
          <a:xfrm flipH="1">
            <a:off x="2766603" y="1128402"/>
            <a:ext cx="1106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  (20,8)</a:t>
            </a:r>
          </a:p>
        </p:txBody>
      </p:sp>
      <p:sp>
        <p:nvSpPr>
          <p:cNvPr id="296" name="TextBox 295"/>
          <p:cNvSpPr txBox="1"/>
          <p:nvPr/>
        </p:nvSpPr>
        <p:spPr>
          <a:xfrm flipH="1">
            <a:off x="3424967" y="2872255"/>
            <a:ext cx="120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  (20,2)</a:t>
            </a:r>
          </a:p>
        </p:txBody>
      </p:sp>
      <p:sp>
        <p:nvSpPr>
          <p:cNvPr id="297" name="TextBox 296"/>
          <p:cNvSpPr txBox="1"/>
          <p:nvPr/>
        </p:nvSpPr>
        <p:spPr>
          <a:xfrm flipH="1">
            <a:off x="3746402" y="2177639"/>
            <a:ext cx="99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  (60,10)</a:t>
            </a:r>
          </a:p>
        </p:txBody>
      </p:sp>
      <p:cxnSp>
        <p:nvCxnSpPr>
          <p:cNvPr id="298" name="Straight Connector 297"/>
          <p:cNvCxnSpPr>
            <a:stCxn id="294" idx="4"/>
            <a:endCxn id="300" idx="0"/>
          </p:cNvCxnSpPr>
          <p:nvPr/>
        </p:nvCxnSpPr>
        <p:spPr>
          <a:xfrm>
            <a:off x="2876345" y="1714762"/>
            <a:ext cx="315576" cy="1233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 298"/>
          <p:cNvSpPr/>
          <p:nvPr/>
        </p:nvSpPr>
        <p:spPr>
          <a:xfrm>
            <a:off x="3403640" y="2231757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0" name="Oval 299"/>
          <p:cNvSpPr/>
          <p:nvPr/>
        </p:nvSpPr>
        <p:spPr>
          <a:xfrm>
            <a:off x="3082179" y="2948497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2" name="Oval 301"/>
          <p:cNvSpPr/>
          <p:nvPr/>
        </p:nvSpPr>
        <p:spPr>
          <a:xfrm>
            <a:off x="1764204" y="1562699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03" name="TextBox 302"/>
          <p:cNvSpPr txBox="1"/>
          <p:nvPr/>
        </p:nvSpPr>
        <p:spPr>
          <a:xfrm flipH="1">
            <a:off x="1133191" y="1212060"/>
            <a:ext cx="1180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  (10,4)</a:t>
            </a:r>
          </a:p>
        </p:txBody>
      </p:sp>
      <p:cxnSp>
        <p:nvCxnSpPr>
          <p:cNvPr id="304" name="Straight Connector 303"/>
          <p:cNvCxnSpPr>
            <a:stCxn id="302" idx="6"/>
            <a:endCxn id="294" idx="2"/>
          </p:cNvCxnSpPr>
          <p:nvPr/>
        </p:nvCxnSpPr>
        <p:spPr>
          <a:xfrm flipV="1">
            <a:off x="1983688" y="1606338"/>
            <a:ext cx="782915" cy="64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3889814" y="1646278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6" name="Straight Connector 305"/>
          <p:cNvCxnSpPr>
            <a:stCxn id="305" idx="3"/>
            <a:endCxn id="299" idx="7"/>
          </p:cNvCxnSpPr>
          <p:nvPr/>
        </p:nvCxnSpPr>
        <p:spPr>
          <a:xfrm flipH="1">
            <a:off x="3590981" y="1831369"/>
            <a:ext cx="330976" cy="432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flipH="1">
            <a:off x="3931946" y="1372430"/>
            <a:ext cx="109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  (70,30)</a:t>
            </a:r>
          </a:p>
        </p:txBody>
      </p:sp>
      <p:sp>
        <p:nvSpPr>
          <p:cNvPr id="308" name="Oval 307"/>
          <p:cNvSpPr/>
          <p:nvPr/>
        </p:nvSpPr>
        <p:spPr>
          <a:xfrm>
            <a:off x="1638391" y="2955855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309" name="Straight Connector 308"/>
          <p:cNvCxnSpPr>
            <a:stCxn id="300" idx="3"/>
            <a:endCxn id="308" idx="6"/>
          </p:cNvCxnSpPr>
          <p:nvPr/>
        </p:nvCxnSpPr>
        <p:spPr>
          <a:xfrm flipH="1" flipV="1">
            <a:off x="1857875" y="3064279"/>
            <a:ext cx="1256447" cy="69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 flipH="1">
            <a:off x="1263913" y="3159165"/>
            <a:ext cx="1284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  (100,30)</a:t>
            </a:r>
          </a:p>
        </p:txBody>
      </p:sp>
      <p:cxnSp>
        <p:nvCxnSpPr>
          <p:cNvPr id="311" name="Straight Connector 310"/>
          <p:cNvCxnSpPr>
            <a:stCxn id="302" idx="4"/>
            <a:endCxn id="308" idx="0"/>
          </p:cNvCxnSpPr>
          <p:nvPr/>
        </p:nvCxnSpPr>
        <p:spPr>
          <a:xfrm flipH="1">
            <a:off x="1748133" y="1779547"/>
            <a:ext cx="125813" cy="11763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>
            <a:stCxn id="294" idx="3"/>
            <a:endCxn id="308" idx="0"/>
          </p:cNvCxnSpPr>
          <p:nvPr/>
        </p:nvCxnSpPr>
        <p:spPr>
          <a:xfrm flipH="1">
            <a:off x="1748133" y="1683005"/>
            <a:ext cx="1050613" cy="1272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>
            <a:stCxn id="302" idx="5"/>
            <a:endCxn id="300" idx="1"/>
          </p:cNvCxnSpPr>
          <p:nvPr/>
        </p:nvCxnSpPr>
        <p:spPr>
          <a:xfrm>
            <a:off x="1951545" y="1747790"/>
            <a:ext cx="1162777" cy="1232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5775" y="4022354"/>
            <a:ext cx="41803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/>
              <a:t>Max Cost = 4    </a:t>
            </a:r>
            <a:r>
              <a:rPr lang="en-GB" sz="1600" dirty="0">
                <a:sym typeface="Wingdings"/>
              </a:rPr>
              <a:t> Selected: {D}        (Merit: 20) </a:t>
            </a:r>
          </a:p>
          <a:p>
            <a:r>
              <a:rPr lang="en-GB" sz="1600" dirty="0"/>
              <a:t>Max Cost = 20  </a:t>
            </a:r>
            <a:r>
              <a:rPr lang="en-GB" sz="1600" dirty="0">
                <a:sym typeface="Wingdings"/>
              </a:rPr>
              <a:t> Selected: {B, E}    (Merit: 80)</a:t>
            </a:r>
          </a:p>
          <a:p>
            <a:r>
              <a:rPr lang="en-GB" sz="1600" dirty="0">
                <a:sym typeface="Wingdings"/>
              </a:rPr>
              <a:t>Max Cost = 4</a:t>
            </a:r>
            <a:r>
              <a:rPr lang="en-GB" sz="1600" dirty="0"/>
              <a:t>0  </a:t>
            </a:r>
            <a:r>
              <a:rPr lang="en-GB" sz="1600" dirty="0">
                <a:sym typeface="Wingdings"/>
              </a:rPr>
              <a:t> Selected: {C, E}    (Merit: 160)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35717" y="632003"/>
            <a:ext cx="185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Region (Merit, Cost)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51560" y="1006757"/>
            <a:ext cx="3979084" cy="2521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2" name="Freeform 51"/>
          <p:cNvSpPr/>
          <p:nvPr/>
        </p:nvSpPr>
        <p:spPr>
          <a:xfrm>
            <a:off x="1393874" y="2113895"/>
            <a:ext cx="2348512" cy="1142321"/>
          </a:xfrm>
          <a:custGeom>
            <a:avLst/>
            <a:gdLst>
              <a:gd name="connsiteX0" fmla="*/ 78310 w 2348512"/>
              <a:gd name="connsiteY0" fmla="*/ 867966 h 1142321"/>
              <a:gd name="connsiteX1" fmla="*/ 745822 w 2348512"/>
              <a:gd name="connsiteY1" fmla="*/ 520494 h 1142321"/>
              <a:gd name="connsiteX2" fmla="*/ 1760806 w 2348512"/>
              <a:gd name="connsiteY2" fmla="*/ 63294 h 1142321"/>
              <a:gd name="connsiteX3" fmla="*/ 2263726 w 2348512"/>
              <a:gd name="connsiteY3" fmla="*/ 35862 h 1142321"/>
              <a:gd name="connsiteX4" fmla="*/ 2327734 w 2348512"/>
              <a:gd name="connsiteY4" fmla="*/ 365046 h 1142321"/>
              <a:gd name="connsiteX5" fmla="*/ 2044270 w 2348512"/>
              <a:gd name="connsiteY5" fmla="*/ 593646 h 1142321"/>
              <a:gd name="connsiteX6" fmla="*/ 1678510 w 2348512"/>
              <a:gd name="connsiteY6" fmla="*/ 483918 h 1142321"/>
              <a:gd name="connsiteX7" fmla="*/ 974422 w 2348512"/>
              <a:gd name="connsiteY7" fmla="*/ 703374 h 1142321"/>
              <a:gd name="connsiteX8" fmla="*/ 608662 w 2348512"/>
              <a:gd name="connsiteY8" fmla="*/ 1023414 h 1142321"/>
              <a:gd name="connsiteX9" fmla="*/ 178894 w 2348512"/>
              <a:gd name="connsiteY9" fmla="*/ 1142286 h 1142321"/>
              <a:gd name="connsiteX10" fmla="*/ 23446 w 2348512"/>
              <a:gd name="connsiteY10" fmla="*/ 1014270 h 1142321"/>
              <a:gd name="connsiteX11" fmla="*/ 78310 w 2348512"/>
              <a:gd name="connsiteY11" fmla="*/ 867966 h 1142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48512" h="1142321">
                <a:moveTo>
                  <a:pt x="78310" y="867966"/>
                </a:moveTo>
                <a:cubicBezTo>
                  <a:pt x="198706" y="785670"/>
                  <a:pt x="465406" y="654606"/>
                  <a:pt x="745822" y="520494"/>
                </a:cubicBezTo>
                <a:cubicBezTo>
                  <a:pt x="1026238" y="386382"/>
                  <a:pt x="1507822" y="144066"/>
                  <a:pt x="1760806" y="63294"/>
                </a:cubicBezTo>
                <a:cubicBezTo>
                  <a:pt x="2013790" y="-17478"/>
                  <a:pt x="2169238" y="-14430"/>
                  <a:pt x="2263726" y="35862"/>
                </a:cubicBezTo>
                <a:cubicBezTo>
                  <a:pt x="2358214" y="86154"/>
                  <a:pt x="2364310" y="272082"/>
                  <a:pt x="2327734" y="365046"/>
                </a:cubicBezTo>
                <a:cubicBezTo>
                  <a:pt x="2291158" y="458010"/>
                  <a:pt x="2152474" y="573834"/>
                  <a:pt x="2044270" y="593646"/>
                </a:cubicBezTo>
                <a:cubicBezTo>
                  <a:pt x="1936066" y="613458"/>
                  <a:pt x="1856818" y="465630"/>
                  <a:pt x="1678510" y="483918"/>
                </a:cubicBezTo>
                <a:cubicBezTo>
                  <a:pt x="1500202" y="502206"/>
                  <a:pt x="1152730" y="613458"/>
                  <a:pt x="974422" y="703374"/>
                </a:cubicBezTo>
                <a:cubicBezTo>
                  <a:pt x="796114" y="793290"/>
                  <a:pt x="741250" y="950262"/>
                  <a:pt x="608662" y="1023414"/>
                </a:cubicBezTo>
                <a:cubicBezTo>
                  <a:pt x="476074" y="1096566"/>
                  <a:pt x="276430" y="1143810"/>
                  <a:pt x="178894" y="1142286"/>
                </a:cubicBezTo>
                <a:cubicBezTo>
                  <a:pt x="81358" y="1140762"/>
                  <a:pt x="38686" y="1059990"/>
                  <a:pt x="23446" y="1014270"/>
                </a:cubicBezTo>
                <a:cubicBezTo>
                  <a:pt x="8206" y="968550"/>
                  <a:pt x="-42086" y="950262"/>
                  <a:pt x="78310" y="86796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748133" y="3627193"/>
            <a:ext cx="2057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Results </a:t>
            </a:r>
            <a:r>
              <a:rPr lang="en-GB"/>
              <a:t>of selection:</a:t>
            </a:r>
          </a:p>
        </p:txBody>
      </p:sp>
      <p:sp>
        <p:nvSpPr>
          <p:cNvPr id="2" name="Freeform 1"/>
          <p:cNvSpPr/>
          <p:nvPr/>
        </p:nvSpPr>
        <p:spPr>
          <a:xfrm>
            <a:off x="2875161" y="2762049"/>
            <a:ext cx="554043" cy="552554"/>
          </a:xfrm>
          <a:custGeom>
            <a:avLst/>
            <a:gdLst>
              <a:gd name="connsiteX0" fmla="*/ 62044 w 702923"/>
              <a:gd name="connsiteY0" fmla="*/ 539851 h 613019"/>
              <a:gd name="connsiteX1" fmla="*/ 272356 w 702923"/>
              <a:gd name="connsiteY1" fmla="*/ 613003 h 613019"/>
              <a:gd name="connsiteX2" fmla="*/ 647260 w 702923"/>
              <a:gd name="connsiteY2" fmla="*/ 539851 h 613019"/>
              <a:gd name="connsiteX3" fmla="*/ 674692 w 702923"/>
              <a:gd name="connsiteY3" fmla="*/ 192379 h 613019"/>
              <a:gd name="connsiteX4" fmla="*/ 391228 w 702923"/>
              <a:gd name="connsiteY4" fmla="*/ 355 h 613019"/>
              <a:gd name="connsiteX5" fmla="*/ 25468 w 702923"/>
              <a:gd name="connsiteY5" fmla="*/ 155803 h 613019"/>
              <a:gd name="connsiteX6" fmla="*/ 62044 w 702923"/>
              <a:gd name="connsiteY6" fmla="*/ 539851 h 61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2923" h="613019">
                <a:moveTo>
                  <a:pt x="62044" y="539851"/>
                </a:moveTo>
                <a:cubicBezTo>
                  <a:pt x="103192" y="616051"/>
                  <a:pt x="174820" y="613003"/>
                  <a:pt x="272356" y="613003"/>
                </a:cubicBezTo>
                <a:cubicBezTo>
                  <a:pt x="369892" y="613003"/>
                  <a:pt x="580204" y="609955"/>
                  <a:pt x="647260" y="539851"/>
                </a:cubicBezTo>
                <a:cubicBezTo>
                  <a:pt x="714316" y="469747"/>
                  <a:pt x="717364" y="282295"/>
                  <a:pt x="674692" y="192379"/>
                </a:cubicBezTo>
                <a:cubicBezTo>
                  <a:pt x="632020" y="102463"/>
                  <a:pt x="499432" y="6451"/>
                  <a:pt x="391228" y="355"/>
                </a:cubicBezTo>
                <a:cubicBezTo>
                  <a:pt x="283024" y="-5741"/>
                  <a:pt x="83380" y="67411"/>
                  <a:pt x="25468" y="155803"/>
                </a:cubicBezTo>
                <a:cubicBezTo>
                  <a:pt x="-32444" y="244195"/>
                  <a:pt x="20896" y="463651"/>
                  <a:pt x="62044" y="539851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2692254" y="1407150"/>
            <a:ext cx="1028591" cy="1138051"/>
          </a:xfrm>
          <a:custGeom>
            <a:avLst/>
            <a:gdLst>
              <a:gd name="connsiteX0" fmla="*/ 200660 w 1225218"/>
              <a:gd name="connsiteY0" fmla="*/ 578106 h 1180664"/>
              <a:gd name="connsiteX1" fmla="*/ 410972 w 1225218"/>
              <a:gd name="connsiteY1" fmla="*/ 861570 h 1180664"/>
              <a:gd name="connsiteX2" fmla="*/ 758444 w 1225218"/>
              <a:gd name="connsiteY2" fmla="*/ 1135890 h 1180664"/>
              <a:gd name="connsiteX3" fmla="*/ 1060196 w 1225218"/>
              <a:gd name="connsiteY3" fmla="*/ 1163322 h 1180664"/>
              <a:gd name="connsiteX4" fmla="*/ 1224788 w 1225218"/>
              <a:gd name="connsiteY4" fmla="*/ 962154 h 1180664"/>
              <a:gd name="connsiteX5" fmla="*/ 1096772 w 1225218"/>
              <a:gd name="connsiteY5" fmla="*/ 614682 h 1180664"/>
              <a:gd name="connsiteX6" fmla="*/ 776732 w 1225218"/>
              <a:gd name="connsiteY6" fmla="*/ 395226 h 1180664"/>
              <a:gd name="connsiteX7" fmla="*/ 356108 w 1225218"/>
              <a:gd name="connsiteY7" fmla="*/ 38610 h 1180664"/>
              <a:gd name="connsiteX8" fmla="*/ 36068 w 1225218"/>
              <a:gd name="connsiteY8" fmla="*/ 47754 h 1180664"/>
              <a:gd name="connsiteX9" fmla="*/ 26924 w 1225218"/>
              <a:gd name="connsiteY9" fmla="*/ 376938 h 1180664"/>
              <a:gd name="connsiteX10" fmla="*/ 200660 w 1225218"/>
              <a:gd name="connsiteY10" fmla="*/ 578106 h 118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5218" h="1180664">
                <a:moveTo>
                  <a:pt x="200660" y="578106"/>
                </a:moveTo>
                <a:cubicBezTo>
                  <a:pt x="264668" y="658878"/>
                  <a:pt x="318008" y="768606"/>
                  <a:pt x="410972" y="861570"/>
                </a:cubicBezTo>
                <a:cubicBezTo>
                  <a:pt x="503936" y="954534"/>
                  <a:pt x="650240" y="1085598"/>
                  <a:pt x="758444" y="1135890"/>
                </a:cubicBezTo>
                <a:cubicBezTo>
                  <a:pt x="866648" y="1186182"/>
                  <a:pt x="982472" y="1192278"/>
                  <a:pt x="1060196" y="1163322"/>
                </a:cubicBezTo>
                <a:cubicBezTo>
                  <a:pt x="1137920" y="1134366"/>
                  <a:pt x="1218692" y="1053594"/>
                  <a:pt x="1224788" y="962154"/>
                </a:cubicBezTo>
                <a:cubicBezTo>
                  <a:pt x="1230884" y="870714"/>
                  <a:pt x="1171448" y="709170"/>
                  <a:pt x="1096772" y="614682"/>
                </a:cubicBezTo>
                <a:cubicBezTo>
                  <a:pt x="1022096" y="520194"/>
                  <a:pt x="900176" y="491238"/>
                  <a:pt x="776732" y="395226"/>
                </a:cubicBezTo>
                <a:cubicBezTo>
                  <a:pt x="653288" y="299214"/>
                  <a:pt x="479552" y="96522"/>
                  <a:pt x="356108" y="38610"/>
                </a:cubicBezTo>
                <a:cubicBezTo>
                  <a:pt x="232664" y="-19302"/>
                  <a:pt x="90932" y="-8634"/>
                  <a:pt x="36068" y="47754"/>
                </a:cubicBezTo>
                <a:cubicBezTo>
                  <a:pt x="-18796" y="104142"/>
                  <a:pt x="-2032" y="287022"/>
                  <a:pt x="26924" y="376938"/>
                </a:cubicBezTo>
                <a:cubicBezTo>
                  <a:pt x="55880" y="466854"/>
                  <a:pt x="136652" y="497334"/>
                  <a:pt x="200660" y="57810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607252" y="3888101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1" name="Oval 60"/>
          <p:cNvSpPr/>
          <p:nvPr/>
        </p:nvSpPr>
        <p:spPr>
          <a:xfrm>
            <a:off x="6607252" y="4644252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2" name="Oval 61"/>
          <p:cNvSpPr/>
          <p:nvPr/>
        </p:nvSpPr>
        <p:spPr>
          <a:xfrm>
            <a:off x="7594399" y="4257270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3" name="Oval 62"/>
          <p:cNvSpPr/>
          <p:nvPr/>
        </p:nvSpPr>
        <p:spPr>
          <a:xfrm>
            <a:off x="7101396" y="4257270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6" name="Oval 65"/>
          <p:cNvSpPr/>
          <p:nvPr/>
        </p:nvSpPr>
        <p:spPr>
          <a:xfrm>
            <a:off x="7101396" y="5207004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69" name="Oval 68"/>
          <p:cNvSpPr/>
          <p:nvPr/>
        </p:nvSpPr>
        <p:spPr>
          <a:xfrm>
            <a:off x="6607252" y="4266177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Oval 78"/>
          <p:cNvSpPr/>
          <p:nvPr/>
        </p:nvSpPr>
        <p:spPr>
          <a:xfrm>
            <a:off x="8090282" y="4257270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5" name="TextBox 84"/>
          <p:cNvSpPr txBox="1"/>
          <p:nvPr/>
        </p:nvSpPr>
        <p:spPr>
          <a:xfrm flipH="1">
            <a:off x="7072321" y="5143095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/>
              <a:t>7</a:t>
            </a:r>
            <a:endParaRPr lang="en-GB" sz="1600" b="1" dirty="0"/>
          </a:p>
        </p:txBody>
      </p:sp>
      <p:sp>
        <p:nvSpPr>
          <p:cNvPr id="86" name="Oval 85"/>
          <p:cNvSpPr/>
          <p:nvPr/>
        </p:nvSpPr>
        <p:spPr>
          <a:xfrm>
            <a:off x="8581856" y="4257270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4" name="TextBox 3"/>
          <p:cNvSpPr txBox="1"/>
          <p:nvPr/>
        </p:nvSpPr>
        <p:spPr>
          <a:xfrm flipH="1">
            <a:off x="7566583" y="4191188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 flipH="1">
            <a:off x="7075009" y="4191188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 flipH="1">
            <a:off x="6585871" y="3822019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 flipH="1">
            <a:off x="6577578" y="4201348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5</a:t>
            </a:r>
          </a:p>
        </p:txBody>
      </p:sp>
      <p:sp>
        <p:nvSpPr>
          <p:cNvPr id="83" name="TextBox 82"/>
          <p:cNvSpPr txBox="1"/>
          <p:nvPr/>
        </p:nvSpPr>
        <p:spPr>
          <a:xfrm flipH="1">
            <a:off x="6577578" y="4568749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 flipH="1">
            <a:off x="8058157" y="4201348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 flipH="1">
            <a:off x="8549731" y="4201348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8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6428678" y="515288"/>
            <a:ext cx="3250581" cy="2116400"/>
            <a:chOff x="6428678" y="515288"/>
            <a:chExt cx="3250581" cy="2116400"/>
          </a:xfrm>
        </p:grpSpPr>
        <p:sp>
          <p:nvSpPr>
            <p:cNvPr id="129" name="Oval 128"/>
            <p:cNvSpPr/>
            <p:nvPr/>
          </p:nvSpPr>
          <p:spPr>
            <a:xfrm>
              <a:off x="6793047" y="874126"/>
              <a:ext cx="1559215" cy="15428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6845949" y="1023485"/>
              <a:ext cx="1012542" cy="125675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/>
            <p:cNvSpPr/>
            <p:nvPr/>
          </p:nvSpPr>
          <p:spPr>
            <a:xfrm>
              <a:off x="7239894" y="1159778"/>
              <a:ext cx="219484" cy="2168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9" name="Oval 88"/>
            <p:cNvSpPr/>
            <p:nvPr/>
          </p:nvSpPr>
          <p:spPr>
            <a:xfrm>
              <a:off x="7239894" y="1915929"/>
              <a:ext cx="219484" cy="2168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0" name="Oval 89"/>
            <p:cNvSpPr/>
            <p:nvPr/>
          </p:nvSpPr>
          <p:spPr>
            <a:xfrm>
              <a:off x="8227041" y="1547775"/>
              <a:ext cx="219484" cy="2168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1" name="Oval 90"/>
            <p:cNvSpPr/>
            <p:nvPr/>
          </p:nvSpPr>
          <p:spPr>
            <a:xfrm>
              <a:off x="7734038" y="1547775"/>
              <a:ext cx="219484" cy="2168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2" name="Oval 91"/>
            <p:cNvSpPr/>
            <p:nvPr/>
          </p:nvSpPr>
          <p:spPr>
            <a:xfrm>
              <a:off x="6734694" y="1547775"/>
              <a:ext cx="219484" cy="2168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3" name="Oval 92"/>
            <p:cNvSpPr/>
            <p:nvPr/>
          </p:nvSpPr>
          <p:spPr>
            <a:xfrm>
              <a:off x="7234366" y="1547775"/>
              <a:ext cx="219484" cy="2168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4" name="Oval 93"/>
            <p:cNvSpPr/>
            <p:nvPr/>
          </p:nvSpPr>
          <p:spPr>
            <a:xfrm>
              <a:off x="8722924" y="1547775"/>
              <a:ext cx="219484" cy="2168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2" name="Oval 101"/>
            <p:cNvSpPr/>
            <p:nvPr/>
          </p:nvSpPr>
          <p:spPr>
            <a:xfrm>
              <a:off x="9214498" y="1547775"/>
              <a:ext cx="219484" cy="2168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7" name="Straight Connector 6"/>
            <p:cNvCxnSpPr>
              <a:stCxn id="91" idx="6"/>
              <a:endCxn id="90" idx="2"/>
            </p:cNvCxnSpPr>
            <p:nvPr/>
          </p:nvCxnSpPr>
          <p:spPr>
            <a:xfrm>
              <a:off x="7953522" y="1656199"/>
              <a:ext cx="273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90" idx="6"/>
              <a:endCxn id="94" idx="2"/>
            </p:cNvCxnSpPr>
            <p:nvPr/>
          </p:nvCxnSpPr>
          <p:spPr>
            <a:xfrm>
              <a:off x="8446525" y="1656199"/>
              <a:ext cx="2763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4" idx="6"/>
              <a:endCxn id="102" idx="2"/>
            </p:cNvCxnSpPr>
            <p:nvPr/>
          </p:nvCxnSpPr>
          <p:spPr>
            <a:xfrm>
              <a:off x="8942408" y="1656199"/>
              <a:ext cx="2720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3" idx="6"/>
              <a:endCxn id="91" idx="2"/>
            </p:cNvCxnSpPr>
            <p:nvPr/>
          </p:nvCxnSpPr>
          <p:spPr>
            <a:xfrm>
              <a:off x="7453850" y="1656199"/>
              <a:ext cx="280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8" idx="6"/>
              <a:endCxn id="91" idx="1"/>
            </p:cNvCxnSpPr>
            <p:nvPr/>
          </p:nvCxnSpPr>
          <p:spPr>
            <a:xfrm>
              <a:off x="7459378" y="1268202"/>
              <a:ext cx="306803" cy="311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9" idx="6"/>
              <a:endCxn id="91" idx="3"/>
            </p:cNvCxnSpPr>
            <p:nvPr/>
          </p:nvCxnSpPr>
          <p:spPr>
            <a:xfrm flipV="1">
              <a:off x="7459378" y="1732866"/>
              <a:ext cx="306803" cy="2914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3" idx="2"/>
              <a:endCxn id="92" idx="6"/>
            </p:cNvCxnSpPr>
            <p:nvPr/>
          </p:nvCxnSpPr>
          <p:spPr>
            <a:xfrm flipH="1">
              <a:off x="6954178" y="1656199"/>
              <a:ext cx="2801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8" idx="2"/>
              <a:endCxn id="92" idx="7"/>
            </p:cNvCxnSpPr>
            <p:nvPr/>
          </p:nvCxnSpPr>
          <p:spPr>
            <a:xfrm flipH="1">
              <a:off x="6922035" y="1268202"/>
              <a:ext cx="317859" cy="311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89" idx="2"/>
              <a:endCxn id="92" idx="5"/>
            </p:cNvCxnSpPr>
            <p:nvPr/>
          </p:nvCxnSpPr>
          <p:spPr>
            <a:xfrm flipH="1" flipV="1">
              <a:off x="6922035" y="1732866"/>
              <a:ext cx="317859" cy="2914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7209199" y="1102901"/>
              <a:ext cx="2403093" cy="1085284"/>
              <a:chOff x="6577578" y="3822019"/>
              <a:chExt cx="2403093" cy="1085284"/>
            </a:xfrm>
          </p:grpSpPr>
          <p:sp>
            <p:nvSpPr>
              <p:cNvPr id="132" name="TextBox 131"/>
              <p:cNvSpPr txBox="1"/>
              <p:nvPr/>
            </p:nvSpPr>
            <p:spPr>
              <a:xfrm flipH="1">
                <a:off x="7566583" y="4191188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1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 flipH="1">
                <a:off x="7075009" y="4191188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2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 flipH="1">
                <a:off x="6585871" y="3822019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4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 flipH="1">
                <a:off x="6577578" y="4201348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5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 flipH="1">
                <a:off x="6577578" y="4568749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6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 flipH="1">
                <a:off x="8058157" y="4201348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 flipH="1">
                <a:off x="8549731" y="4201348"/>
                <a:ext cx="4309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8</a:t>
                </a:r>
              </a:p>
            </p:txBody>
          </p:sp>
        </p:grpSp>
        <p:cxnSp>
          <p:nvCxnSpPr>
            <p:cNvPr id="139" name="Straight Connector 138"/>
            <p:cNvCxnSpPr>
              <a:stCxn id="88" idx="7"/>
              <a:endCxn id="90" idx="1"/>
            </p:cNvCxnSpPr>
            <p:nvPr/>
          </p:nvCxnSpPr>
          <p:spPr>
            <a:xfrm>
              <a:off x="7427235" y="1191535"/>
              <a:ext cx="831949" cy="387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89" idx="5"/>
              <a:endCxn id="90" idx="3"/>
            </p:cNvCxnSpPr>
            <p:nvPr/>
          </p:nvCxnSpPr>
          <p:spPr>
            <a:xfrm flipV="1">
              <a:off x="7427235" y="1732866"/>
              <a:ext cx="831949" cy="3681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Arc 110"/>
            <p:cNvSpPr/>
            <p:nvPr/>
          </p:nvSpPr>
          <p:spPr>
            <a:xfrm>
              <a:off x="7344108" y="1297508"/>
              <a:ext cx="932447" cy="524635"/>
            </a:xfrm>
            <a:prstGeom prst="arc">
              <a:avLst>
                <a:gd name="adj1" fmla="val 10880717"/>
                <a:gd name="adj2" fmla="val 4264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Arc 145"/>
            <p:cNvSpPr/>
            <p:nvPr/>
          </p:nvSpPr>
          <p:spPr>
            <a:xfrm>
              <a:off x="6760624" y="708102"/>
              <a:ext cx="2181783" cy="1808091"/>
            </a:xfrm>
            <a:prstGeom prst="arc">
              <a:avLst>
                <a:gd name="adj1" fmla="val 10880717"/>
                <a:gd name="adj2" fmla="val 1417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extBox 146"/>
            <p:cNvSpPr txBox="1"/>
            <p:nvPr/>
          </p:nvSpPr>
          <p:spPr>
            <a:xfrm flipH="1">
              <a:off x="6697059" y="1482230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7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428678" y="515288"/>
              <a:ext cx="3250581" cy="2116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183161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315511" y="1576721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Oval 7"/>
          <p:cNvSpPr/>
          <p:nvPr/>
        </p:nvSpPr>
        <p:spPr>
          <a:xfrm>
            <a:off x="4315511" y="2332872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Oval 8"/>
          <p:cNvSpPr/>
          <p:nvPr/>
        </p:nvSpPr>
        <p:spPr>
          <a:xfrm>
            <a:off x="5302658" y="1964718"/>
            <a:ext cx="219484" cy="2168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4809655" y="1964718"/>
            <a:ext cx="219484" cy="2168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Oval 10"/>
          <p:cNvSpPr/>
          <p:nvPr/>
        </p:nvSpPr>
        <p:spPr>
          <a:xfrm>
            <a:off x="3810311" y="1964718"/>
            <a:ext cx="219484" cy="2168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4309983" y="1964718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 12"/>
          <p:cNvSpPr/>
          <p:nvPr/>
        </p:nvSpPr>
        <p:spPr>
          <a:xfrm>
            <a:off x="5798541" y="1964718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Oval 13"/>
          <p:cNvSpPr/>
          <p:nvPr/>
        </p:nvSpPr>
        <p:spPr>
          <a:xfrm>
            <a:off x="6290115" y="1964718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029139" y="2073142"/>
            <a:ext cx="273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22142" y="2073142"/>
            <a:ext cx="276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18025" y="2073142"/>
            <a:ext cx="27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29467" y="2073142"/>
            <a:ext cx="28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534995" y="1685145"/>
            <a:ext cx="306803" cy="31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34995" y="2149809"/>
            <a:ext cx="306803" cy="291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029795" y="2073142"/>
            <a:ext cx="28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997652" y="1685145"/>
            <a:ext cx="317859" cy="31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997652" y="2149809"/>
            <a:ext cx="317859" cy="291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284816" y="1519844"/>
            <a:ext cx="2403093" cy="1085284"/>
            <a:chOff x="6577578" y="3822019"/>
            <a:chExt cx="2403093" cy="1085284"/>
          </a:xfrm>
        </p:grpSpPr>
        <p:sp>
          <p:nvSpPr>
            <p:cNvPr id="31" name="TextBox 30"/>
            <p:cNvSpPr txBox="1"/>
            <p:nvPr/>
          </p:nvSpPr>
          <p:spPr>
            <a:xfrm flipH="1">
              <a:off x="7566583" y="419118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7075009" y="419118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6585871" y="3822019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6577578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6577578" y="4568749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8058157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8549731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8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502852" y="1608478"/>
            <a:ext cx="831949" cy="387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502852" y="2149809"/>
            <a:ext cx="831949" cy="36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419725" y="1714451"/>
            <a:ext cx="932447" cy="524635"/>
          </a:xfrm>
          <a:prstGeom prst="arc">
            <a:avLst>
              <a:gd name="adj1" fmla="val 10880717"/>
              <a:gd name="adj2" fmla="val 426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3836241" y="1125045"/>
            <a:ext cx="2181783" cy="1808091"/>
          </a:xfrm>
          <a:prstGeom prst="arc">
            <a:avLst>
              <a:gd name="adj1" fmla="val 10880717"/>
              <a:gd name="adj2" fmla="val 141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 flipH="1">
            <a:off x="3772676" y="1899173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04295" y="617588"/>
            <a:ext cx="3250581" cy="2431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9" name="Oval 38"/>
          <p:cNvSpPr/>
          <p:nvPr/>
        </p:nvSpPr>
        <p:spPr>
          <a:xfrm>
            <a:off x="1091664" y="1549632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24377" y="1972537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556826" y="195387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1240614" y="1963847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87877" y="1680222"/>
            <a:ext cx="367287" cy="29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55164" y="1680222"/>
            <a:ext cx="148950" cy="28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5164" y="1680222"/>
            <a:ext cx="465162" cy="27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691965" y="2548943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7877" y="2103127"/>
            <a:ext cx="967588" cy="4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04114" y="2094437"/>
            <a:ext cx="451351" cy="45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20326" y="2084460"/>
            <a:ext cx="135139" cy="46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12932" y="103181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55164" y="1143276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423500" y="153982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>
            <a:off x="1976432" y="1162400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755465" y="1670414"/>
            <a:ext cx="731535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275890" y="2548943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339390" y="1670414"/>
            <a:ext cx="147610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5401" y="629491"/>
            <a:ext cx="2567543" cy="24310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 flipH="1">
            <a:off x="1686831" y="89030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854170" y="1425916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2170803" y="142045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013892" y="1833110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1603747" y="185285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 flipH="1">
            <a:off x="499412" y="1844476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 flipH="1">
            <a:off x="1430683" y="242957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 flipH="1">
            <a:off x="2348211" y="241999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87427" y="602087"/>
            <a:ext cx="108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call graph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14383" y="601052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conflict graph</a:t>
            </a:r>
            <a:endParaRPr lang="en-GB" dirty="0"/>
          </a:p>
        </p:txBody>
      </p:sp>
      <p:sp>
        <p:nvSpPr>
          <p:cNvPr id="72" name="Arc 71"/>
          <p:cNvSpPr/>
          <p:nvPr/>
        </p:nvSpPr>
        <p:spPr>
          <a:xfrm>
            <a:off x="3922566" y="1513461"/>
            <a:ext cx="1008210" cy="894457"/>
          </a:xfrm>
          <a:prstGeom prst="arc">
            <a:avLst>
              <a:gd name="adj1" fmla="val 10880717"/>
              <a:gd name="adj2" fmla="val 426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c 72"/>
          <p:cNvSpPr/>
          <p:nvPr/>
        </p:nvSpPr>
        <p:spPr>
          <a:xfrm flipV="1">
            <a:off x="3916584" y="1486489"/>
            <a:ext cx="1533501" cy="1390185"/>
          </a:xfrm>
          <a:prstGeom prst="arc">
            <a:avLst>
              <a:gd name="adj1" fmla="val 10880717"/>
              <a:gd name="adj2" fmla="val 31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/>
          <p:cNvSpPr txBox="1"/>
          <p:nvPr/>
        </p:nvSpPr>
        <p:spPr>
          <a:xfrm flipH="1">
            <a:off x="7672713" y="597377"/>
            <a:ext cx="3885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1    100   110	</a:t>
            </a:r>
          </a:p>
          <a:p>
            <a:r>
              <a:rPr lang="en-GB" dirty="0"/>
              <a:t>2    90      20</a:t>
            </a:r>
          </a:p>
          <a:p>
            <a:pPr marL="342900" indent="-342900">
              <a:buAutoNum type="arabicPlain" startAt="3"/>
            </a:pPr>
            <a:r>
              <a:rPr lang="en-GB" dirty="0"/>
              <a:t>5        80        </a:t>
            </a:r>
          </a:p>
          <a:p>
            <a:pPr marL="342900" indent="-342900">
              <a:buAutoNum type="arabicPlain" startAt="3"/>
            </a:pPr>
            <a:r>
              <a:rPr lang="en-GB" dirty="0"/>
              <a:t>80      30</a:t>
            </a:r>
          </a:p>
          <a:p>
            <a:r>
              <a:rPr lang="en-GB" dirty="0"/>
              <a:t>5    1        20</a:t>
            </a:r>
          </a:p>
          <a:p>
            <a:r>
              <a:rPr lang="en-GB" dirty="0"/>
              <a:t>6    1        20</a:t>
            </a:r>
          </a:p>
          <a:p>
            <a:r>
              <a:rPr lang="en-GB" dirty="0"/>
              <a:t>7    10      10</a:t>
            </a:r>
          </a:p>
          <a:p>
            <a:r>
              <a:rPr lang="en-GB" dirty="0"/>
              <a:t>8    5        15</a:t>
            </a:r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52199"/>
              </p:ext>
            </p:extLst>
          </p:nvPr>
        </p:nvGraphicFramePr>
        <p:xfrm>
          <a:off x="499412" y="3409424"/>
          <a:ext cx="5696919" cy="1106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3299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8888">
                <a:tc>
                  <a:txBody>
                    <a:bodyPr/>
                    <a:lstStyle/>
                    <a:p>
                      <a:r>
                        <a:rPr lang="en-GB" sz="1400" dirty="0" err="1">
                          <a:solidFill>
                            <a:schemeClr val="tx1"/>
                          </a:solidFill>
                        </a:rPr>
                        <a:t>Cands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888">
                <a:tc>
                  <a:txBody>
                    <a:bodyPr/>
                    <a:lstStyle/>
                    <a:p>
                      <a:r>
                        <a:rPr lang="en-GB" sz="1400" dirty="0"/>
                        <a:t>Merit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888">
                <a:tc>
                  <a:txBody>
                    <a:bodyPr/>
                    <a:lstStyle/>
                    <a:p>
                      <a:r>
                        <a:rPr lang="en-GB" sz="1600" dirty="0"/>
                        <a:t>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 flipH="1">
            <a:off x="935940" y="242324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12" name="Oval 111"/>
          <p:cNvSpPr/>
          <p:nvPr/>
        </p:nvSpPr>
        <p:spPr>
          <a:xfrm>
            <a:off x="1260715" y="212840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893428" y="255130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725877" y="25326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1409665" y="254261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/>
          <p:cNvCxnSpPr>
            <a:stCxn id="112" idx="4"/>
            <a:endCxn id="115" idx="0"/>
          </p:cNvCxnSpPr>
          <p:nvPr/>
        </p:nvCxnSpPr>
        <p:spPr>
          <a:xfrm flipH="1">
            <a:off x="956928" y="2258990"/>
            <a:ext cx="367287" cy="29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4"/>
            <a:endCxn id="117" idx="0"/>
          </p:cNvCxnSpPr>
          <p:nvPr/>
        </p:nvCxnSpPr>
        <p:spPr>
          <a:xfrm>
            <a:off x="1324215" y="2258990"/>
            <a:ext cx="148950" cy="28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4"/>
            <a:endCxn id="116" idx="0"/>
          </p:cNvCxnSpPr>
          <p:nvPr/>
        </p:nvCxnSpPr>
        <p:spPr>
          <a:xfrm>
            <a:off x="1324215" y="2258990"/>
            <a:ext cx="465162" cy="27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861016" y="31277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/>
          <p:cNvCxnSpPr>
            <a:stCxn id="115" idx="4"/>
            <a:endCxn id="122" idx="0"/>
          </p:cNvCxnSpPr>
          <p:nvPr/>
        </p:nvCxnSpPr>
        <p:spPr>
          <a:xfrm>
            <a:off x="956928" y="2681895"/>
            <a:ext cx="967588" cy="4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4"/>
            <a:endCxn id="122" idx="0"/>
          </p:cNvCxnSpPr>
          <p:nvPr/>
        </p:nvCxnSpPr>
        <p:spPr>
          <a:xfrm>
            <a:off x="1473165" y="2673205"/>
            <a:ext cx="451351" cy="45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4"/>
            <a:endCxn id="122" idx="0"/>
          </p:cNvCxnSpPr>
          <p:nvPr/>
        </p:nvCxnSpPr>
        <p:spPr>
          <a:xfrm>
            <a:off x="1789377" y="2663228"/>
            <a:ext cx="135139" cy="46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2081983" y="161057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324215" y="1722044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92551" y="2118592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145483" y="1741168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22" idx="0"/>
          </p:cNvCxnSpPr>
          <p:nvPr/>
        </p:nvCxnSpPr>
        <p:spPr>
          <a:xfrm flipH="1">
            <a:off x="1924516" y="2249182"/>
            <a:ext cx="731535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444941" y="31277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1" idx="4"/>
            <a:endCxn id="139" idx="0"/>
          </p:cNvCxnSpPr>
          <p:nvPr/>
        </p:nvCxnSpPr>
        <p:spPr>
          <a:xfrm flipH="1">
            <a:off x="2508441" y="2249182"/>
            <a:ext cx="147610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reeform 165"/>
          <p:cNvSpPr/>
          <p:nvPr/>
        </p:nvSpPr>
        <p:spPr>
          <a:xfrm rot="15264522" flipH="1">
            <a:off x="812092" y="2364771"/>
            <a:ext cx="1263418" cy="1048090"/>
          </a:xfrm>
          <a:custGeom>
            <a:avLst/>
            <a:gdLst>
              <a:gd name="connsiteX0" fmla="*/ 7289 w 861508"/>
              <a:gd name="connsiteY0" fmla="*/ 149969 h 917296"/>
              <a:gd name="connsiteX1" fmla="*/ 187171 w 861508"/>
              <a:gd name="connsiteY1" fmla="*/ 67 h 917296"/>
              <a:gd name="connsiteX2" fmla="*/ 397033 w 861508"/>
              <a:gd name="connsiteY2" fmla="*/ 134979 h 917296"/>
              <a:gd name="connsiteX3" fmla="*/ 636876 w 861508"/>
              <a:gd name="connsiteY3" fmla="*/ 419792 h 917296"/>
              <a:gd name="connsiteX4" fmla="*/ 824253 w 861508"/>
              <a:gd name="connsiteY4" fmla="*/ 637149 h 917296"/>
              <a:gd name="connsiteX5" fmla="*/ 846738 w 861508"/>
              <a:gd name="connsiteY5" fmla="*/ 862002 h 917296"/>
              <a:gd name="connsiteX6" fmla="*/ 651866 w 861508"/>
              <a:gd name="connsiteY6" fmla="*/ 914467 h 917296"/>
              <a:gd name="connsiteX7" fmla="*/ 494469 w 861508"/>
              <a:gd name="connsiteY7" fmla="*/ 802041 h 917296"/>
              <a:gd name="connsiteX8" fmla="*/ 292102 w 861508"/>
              <a:gd name="connsiteY8" fmla="*/ 427287 h 917296"/>
              <a:gd name="connsiteX9" fmla="*/ 59755 w 861508"/>
              <a:gd name="connsiteY9" fmla="*/ 292375 h 917296"/>
              <a:gd name="connsiteX10" fmla="*/ 7289 w 861508"/>
              <a:gd name="connsiteY10" fmla="*/ 149969 h 9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1508" h="917296">
                <a:moveTo>
                  <a:pt x="7289" y="149969"/>
                </a:moveTo>
                <a:cubicBezTo>
                  <a:pt x="28525" y="101251"/>
                  <a:pt x="122214" y="2565"/>
                  <a:pt x="187171" y="67"/>
                </a:cubicBezTo>
                <a:cubicBezTo>
                  <a:pt x="252128" y="-2431"/>
                  <a:pt x="322082" y="65025"/>
                  <a:pt x="397033" y="134979"/>
                </a:cubicBezTo>
                <a:cubicBezTo>
                  <a:pt x="471984" y="204933"/>
                  <a:pt x="565673" y="336097"/>
                  <a:pt x="636876" y="419792"/>
                </a:cubicBezTo>
                <a:cubicBezTo>
                  <a:pt x="708079" y="503487"/>
                  <a:pt x="789276" y="563447"/>
                  <a:pt x="824253" y="637149"/>
                </a:cubicBezTo>
                <a:cubicBezTo>
                  <a:pt x="859230" y="710851"/>
                  <a:pt x="875469" y="815782"/>
                  <a:pt x="846738" y="862002"/>
                </a:cubicBezTo>
                <a:cubicBezTo>
                  <a:pt x="818007" y="908222"/>
                  <a:pt x="710577" y="924460"/>
                  <a:pt x="651866" y="914467"/>
                </a:cubicBezTo>
                <a:cubicBezTo>
                  <a:pt x="593155" y="904474"/>
                  <a:pt x="554430" y="883238"/>
                  <a:pt x="494469" y="802041"/>
                </a:cubicBezTo>
                <a:cubicBezTo>
                  <a:pt x="434508" y="720844"/>
                  <a:pt x="364554" y="512231"/>
                  <a:pt x="292102" y="427287"/>
                </a:cubicBezTo>
                <a:cubicBezTo>
                  <a:pt x="219650" y="342343"/>
                  <a:pt x="105975" y="341093"/>
                  <a:pt x="59755" y="292375"/>
                </a:cubicBezTo>
                <a:cubicBezTo>
                  <a:pt x="13535" y="243657"/>
                  <a:pt x="-13947" y="198687"/>
                  <a:pt x="7289" y="1499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eform 174"/>
          <p:cNvSpPr/>
          <p:nvPr/>
        </p:nvSpPr>
        <p:spPr>
          <a:xfrm>
            <a:off x="538592" y="2060904"/>
            <a:ext cx="1755309" cy="1532678"/>
          </a:xfrm>
          <a:custGeom>
            <a:avLst/>
            <a:gdLst>
              <a:gd name="connsiteX0" fmla="*/ 610886 w 1755309"/>
              <a:gd name="connsiteY0" fmla="*/ 39559 h 1532678"/>
              <a:gd name="connsiteX1" fmla="*/ 828243 w 1755309"/>
              <a:gd name="connsiteY1" fmla="*/ 2083 h 1532678"/>
              <a:gd name="connsiteX2" fmla="*/ 1015620 w 1755309"/>
              <a:gd name="connsiteY2" fmla="*/ 92024 h 1532678"/>
              <a:gd name="connsiteX3" fmla="*/ 1105561 w 1755309"/>
              <a:gd name="connsiteY3" fmla="*/ 264411 h 1532678"/>
              <a:gd name="connsiteX4" fmla="*/ 1188007 w 1755309"/>
              <a:gd name="connsiteY4" fmla="*/ 391828 h 1532678"/>
              <a:gd name="connsiteX5" fmla="*/ 1390374 w 1755309"/>
              <a:gd name="connsiteY5" fmla="*/ 459283 h 1532678"/>
              <a:gd name="connsiteX6" fmla="*/ 1517791 w 1755309"/>
              <a:gd name="connsiteY6" fmla="*/ 631670 h 1532678"/>
              <a:gd name="connsiteX7" fmla="*/ 1727653 w 1755309"/>
              <a:gd name="connsiteY7" fmla="*/ 1028910 h 1532678"/>
              <a:gd name="connsiteX8" fmla="*/ 1727653 w 1755309"/>
              <a:gd name="connsiteY8" fmla="*/ 1373683 h 1532678"/>
              <a:gd name="connsiteX9" fmla="*/ 1495305 w 1755309"/>
              <a:gd name="connsiteY9" fmla="*/ 1531080 h 1532678"/>
              <a:gd name="connsiteX10" fmla="*/ 1173017 w 1755309"/>
              <a:gd name="connsiteY10" fmla="*/ 1441139 h 1532678"/>
              <a:gd name="connsiteX11" fmla="*/ 948164 w 1755309"/>
              <a:gd name="connsiteY11" fmla="*/ 1223782 h 1532678"/>
              <a:gd name="connsiteX12" fmla="*/ 475974 w 1755309"/>
              <a:gd name="connsiteY12" fmla="*/ 931473 h 1532678"/>
              <a:gd name="connsiteX13" fmla="*/ 41259 w 1755309"/>
              <a:gd name="connsiteY13" fmla="*/ 706621 h 1532678"/>
              <a:gd name="connsiteX14" fmla="*/ 63745 w 1755309"/>
              <a:gd name="connsiteY14" fmla="*/ 459283 h 1532678"/>
              <a:gd name="connsiteX15" fmla="*/ 445994 w 1755309"/>
              <a:gd name="connsiteY15" fmla="*/ 159480 h 1532678"/>
              <a:gd name="connsiteX16" fmla="*/ 610886 w 1755309"/>
              <a:gd name="connsiteY16" fmla="*/ 39559 h 15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5309" h="1532678">
                <a:moveTo>
                  <a:pt x="610886" y="39559"/>
                </a:moveTo>
                <a:cubicBezTo>
                  <a:pt x="674594" y="13326"/>
                  <a:pt x="760787" y="-6661"/>
                  <a:pt x="828243" y="2083"/>
                </a:cubicBezTo>
                <a:cubicBezTo>
                  <a:pt x="895699" y="10827"/>
                  <a:pt x="969400" y="48303"/>
                  <a:pt x="1015620" y="92024"/>
                </a:cubicBezTo>
                <a:cubicBezTo>
                  <a:pt x="1061840" y="135745"/>
                  <a:pt x="1076830" y="214444"/>
                  <a:pt x="1105561" y="264411"/>
                </a:cubicBezTo>
                <a:cubicBezTo>
                  <a:pt x="1134292" y="314378"/>
                  <a:pt x="1140538" y="359349"/>
                  <a:pt x="1188007" y="391828"/>
                </a:cubicBezTo>
                <a:cubicBezTo>
                  <a:pt x="1235476" y="424307"/>
                  <a:pt x="1335410" y="419309"/>
                  <a:pt x="1390374" y="459283"/>
                </a:cubicBezTo>
                <a:cubicBezTo>
                  <a:pt x="1445338" y="499257"/>
                  <a:pt x="1461578" y="536732"/>
                  <a:pt x="1517791" y="631670"/>
                </a:cubicBezTo>
                <a:cubicBezTo>
                  <a:pt x="1574004" y="726608"/>
                  <a:pt x="1692676" y="905241"/>
                  <a:pt x="1727653" y="1028910"/>
                </a:cubicBezTo>
                <a:cubicBezTo>
                  <a:pt x="1762630" y="1152579"/>
                  <a:pt x="1766378" y="1289988"/>
                  <a:pt x="1727653" y="1373683"/>
                </a:cubicBezTo>
                <a:cubicBezTo>
                  <a:pt x="1688928" y="1457378"/>
                  <a:pt x="1587744" y="1519837"/>
                  <a:pt x="1495305" y="1531080"/>
                </a:cubicBezTo>
                <a:cubicBezTo>
                  <a:pt x="1402866" y="1542323"/>
                  <a:pt x="1264207" y="1492355"/>
                  <a:pt x="1173017" y="1441139"/>
                </a:cubicBezTo>
                <a:cubicBezTo>
                  <a:pt x="1081827" y="1389923"/>
                  <a:pt x="1064338" y="1308726"/>
                  <a:pt x="948164" y="1223782"/>
                </a:cubicBezTo>
                <a:cubicBezTo>
                  <a:pt x="831990" y="1138838"/>
                  <a:pt x="627125" y="1017666"/>
                  <a:pt x="475974" y="931473"/>
                </a:cubicBezTo>
                <a:cubicBezTo>
                  <a:pt x="324823" y="845280"/>
                  <a:pt x="109964" y="785319"/>
                  <a:pt x="41259" y="706621"/>
                </a:cubicBezTo>
                <a:cubicBezTo>
                  <a:pt x="-27446" y="627923"/>
                  <a:pt x="-3711" y="550473"/>
                  <a:pt x="63745" y="459283"/>
                </a:cubicBezTo>
                <a:cubicBezTo>
                  <a:pt x="131201" y="368093"/>
                  <a:pt x="352305" y="228185"/>
                  <a:pt x="445994" y="159480"/>
                </a:cubicBezTo>
                <a:cubicBezTo>
                  <a:pt x="539682" y="90775"/>
                  <a:pt x="547178" y="65792"/>
                  <a:pt x="610886" y="3955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reeform 175"/>
          <p:cNvSpPr/>
          <p:nvPr/>
        </p:nvSpPr>
        <p:spPr>
          <a:xfrm>
            <a:off x="1714623" y="1969918"/>
            <a:ext cx="1172108" cy="1496822"/>
          </a:xfrm>
          <a:custGeom>
            <a:avLst/>
            <a:gdLst>
              <a:gd name="connsiteX0" fmla="*/ 1751 w 1172108"/>
              <a:gd name="connsiteY0" fmla="*/ 1169356 h 1496822"/>
              <a:gd name="connsiteX1" fmla="*/ 234099 w 1172108"/>
              <a:gd name="connsiteY1" fmla="*/ 832077 h 1496822"/>
              <a:gd name="connsiteX2" fmla="*/ 571377 w 1172108"/>
              <a:gd name="connsiteY2" fmla="*/ 577244 h 1496822"/>
              <a:gd name="connsiteX3" fmla="*/ 773745 w 1172108"/>
              <a:gd name="connsiteY3" fmla="*/ 382372 h 1496822"/>
              <a:gd name="connsiteX4" fmla="*/ 811220 w 1172108"/>
              <a:gd name="connsiteY4" fmla="*/ 142529 h 1496822"/>
              <a:gd name="connsiteX5" fmla="*/ 976112 w 1172108"/>
              <a:gd name="connsiteY5" fmla="*/ 123 h 1496822"/>
              <a:gd name="connsiteX6" fmla="*/ 1170984 w 1172108"/>
              <a:gd name="connsiteY6" fmla="*/ 165015 h 1496822"/>
              <a:gd name="connsiteX7" fmla="*/ 1051063 w 1172108"/>
              <a:gd name="connsiteY7" fmla="*/ 577244 h 1496822"/>
              <a:gd name="connsiteX8" fmla="*/ 946132 w 1172108"/>
              <a:gd name="connsiteY8" fmla="*/ 1161861 h 1496822"/>
              <a:gd name="connsiteX9" fmla="*/ 848695 w 1172108"/>
              <a:gd name="connsiteY9" fmla="*/ 1454169 h 1496822"/>
              <a:gd name="connsiteX10" fmla="*/ 578873 w 1172108"/>
              <a:gd name="connsiteY10" fmla="*/ 1484149 h 1496822"/>
              <a:gd name="connsiteX11" fmla="*/ 151653 w 1172108"/>
              <a:gd name="connsiteY11" fmla="*/ 1469159 h 1496822"/>
              <a:gd name="connsiteX12" fmla="*/ 1751 w 1172108"/>
              <a:gd name="connsiteY12" fmla="*/ 1169356 h 149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108" h="1496822">
                <a:moveTo>
                  <a:pt x="1751" y="1169356"/>
                </a:moveTo>
                <a:cubicBezTo>
                  <a:pt x="15492" y="1063176"/>
                  <a:pt x="139161" y="930762"/>
                  <a:pt x="234099" y="832077"/>
                </a:cubicBezTo>
                <a:cubicBezTo>
                  <a:pt x="329037" y="733392"/>
                  <a:pt x="481436" y="652195"/>
                  <a:pt x="571377" y="577244"/>
                </a:cubicBezTo>
                <a:cubicBezTo>
                  <a:pt x="661318" y="502293"/>
                  <a:pt x="733771" y="454824"/>
                  <a:pt x="773745" y="382372"/>
                </a:cubicBezTo>
                <a:cubicBezTo>
                  <a:pt x="813719" y="309919"/>
                  <a:pt x="777492" y="206237"/>
                  <a:pt x="811220" y="142529"/>
                </a:cubicBezTo>
                <a:cubicBezTo>
                  <a:pt x="844948" y="78821"/>
                  <a:pt x="916151" y="-3625"/>
                  <a:pt x="976112" y="123"/>
                </a:cubicBezTo>
                <a:cubicBezTo>
                  <a:pt x="1036073" y="3871"/>
                  <a:pt x="1158492" y="68828"/>
                  <a:pt x="1170984" y="165015"/>
                </a:cubicBezTo>
                <a:cubicBezTo>
                  <a:pt x="1183476" y="261202"/>
                  <a:pt x="1088538" y="411103"/>
                  <a:pt x="1051063" y="577244"/>
                </a:cubicBezTo>
                <a:cubicBezTo>
                  <a:pt x="1013588" y="743385"/>
                  <a:pt x="979860" y="1015707"/>
                  <a:pt x="946132" y="1161861"/>
                </a:cubicBezTo>
                <a:cubicBezTo>
                  <a:pt x="912404" y="1308015"/>
                  <a:pt x="909905" y="1400454"/>
                  <a:pt x="848695" y="1454169"/>
                </a:cubicBezTo>
                <a:cubicBezTo>
                  <a:pt x="787485" y="1507884"/>
                  <a:pt x="695047" y="1481651"/>
                  <a:pt x="578873" y="1484149"/>
                </a:cubicBezTo>
                <a:cubicBezTo>
                  <a:pt x="462699" y="1486647"/>
                  <a:pt x="246591" y="1519126"/>
                  <a:pt x="151653" y="1469159"/>
                </a:cubicBezTo>
                <a:cubicBezTo>
                  <a:pt x="56715" y="1419192"/>
                  <a:pt x="-11990" y="1275536"/>
                  <a:pt x="1751" y="116935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Rectangle 234"/>
          <p:cNvSpPr/>
          <p:nvPr/>
        </p:nvSpPr>
        <p:spPr>
          <a:xfrm>
            <a:off x="434715" y="1335848"/>
            <a:ext cx="2567543" cy="24653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5" name="Group 314"/>
          <p:cNvGrpSpPr/>
          <p:nvPr/>
        </p:nvGrpSpPr>
        <p:grpSpPr>
          <a:xfrm>
            <a:off x="3311651" y="2900646"/>
            <a:ext cx="1573224" cy="906413"/>
            <a:chOff x="3298580" y="1516482"/>
            <a:chExt cx="1573224" cy="906413"/>
          </a:xfrm>
        </p:grpSpPr>
        <p:sp>
          <p:nvSpPr>
            <p:cNvPr id="178" name="Oval 177"/>
            <p:cNvSpPr/>
            <p:nvPr/>
          </p:nvSpPr>
          <p:spPr>
            <a:xfrm>
              <a:off x="3830835" y="158224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Straight Connector 182"/>
            <p:cNvCxnSpPr>
              <a:stCxn id="178" idx="5"/>
              <a:endCxn id="216" idx="1"/>
            </p:cNvCxnSpPr>
            <p:nvPr/>
          </p:nvCxnSpPr>
          <p:spPr>
            <a:xfrm>
              <a:off x="4018176" y="1767335"/>
              <a:ext cx="289708" cy="126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 flipH="1">
              <a:off x="3540626" y="1516482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 flipH="1">
              <a:off x="3547719" y="2053563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 flipH="1">
              <a:off x="4475381" y="1785814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187" name="Straight Connector 186"/>
            <p:cNvCxnSpPr>
              <a:stCxn id="178" idx="4"/>
              <a:endCxn id="219" idx="0"/>
            </p:cNvCxnSpPr>
            <p:nvPr/>
          </p:nvCxnSpPr>
          <p:spPr>
            <a:xfrm flipH="1">
              <a:off x="3937031" y="1799092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219" idx="7"/>
              <a:endCxn id="216" idx="3"/>
            </p:cNvCxnSpPr>
            <p:nvPr/>
          </p:nvCxnSpPr>
          <p:spPr>
            <a:xfrm flipV="1">
              <a:off x="4014630" y="2047147"/>
              <a:ext cx="293254" cy="1493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4275741" y="18620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27289" y="2164719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298580" y="1529298"/>
              <a:ext cx="1573224" cy="887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5" name="Oval 224"/>
          <p:cNvSpPr/>
          <p:nvPr/>
        </p:nvSpPr>
        <p:spPr>
          <a:xfrm>
            <a:off x="3862005" y="1625209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TextBox 226"/>
          <p:cNvSpPr txBox="1"/>
          <p:nvPr/>
        </p:nvSpPr>
        <p:spPr>
          <a:xfrm flipH="1">
            <a:off x="3571796" y="1559447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8" name="TextBox 227"/>
          <p:cNvSpPr txBox="1"/>
          <p:nvPr/>
        </p:nvSpPr>
        <p:spPr>
          <a:xfrm flipH="1">
            <a:off x="3578889" y="209652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9" name="TextBox 228"/>
          <p:cNvSpPr txBox="1"/>
          <p:nvPr/>
        </p:nvSpPr>
        <p:spPr>
          <a:xfrm flipH="1">
            <a:off x="4487522" y="182534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968201" y="1842057"/>
            <a:ext cx="3546" cy="365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4321539" y="1916446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>
            <a:off x="3858459" y="2207684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317591" y="1581238"/>
            <a:ext cx="1573224" cy="884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TextBox 289"/>
          <p:cNvSpPr txBox="1"/>
          <p:nvPr/>
        </p:nvSpPr>
        <p:spPr>
          <a:xfrm>
            <a:off x="1606474" y="375364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862261" y="371394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815525" y="2403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53247" y="1224088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conflict graph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5417265" y="1729874"/>
            <a:ext cx="2072586" cy="2086083"/>
            <a:chOff x="5130660" y="2037312"/>
            <a:chExt cx="2072586" cy="2086083"/>
          </a:xfrm>
        </p:grpSpPr>
        <p:sp>
          <p:nvSpPr>
            <p:cNvPr id="85" name="Oval 84"/>
            <p:cNvSpPr/>
            <p:nvPr/>
          </p:nvSpPr>
          <p:spPr>
            <a:xfrm>
              <a:off x="5822258" y="259248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TextBox 85"/>
            <p:cNvSpPr txBox="1"/>
            <p:nvPr/>
          </p:nvSpPr>
          <p:spPr>
            <a:xfrm flipH="1">
              <a:off x="5948741" y="2386327"/>
              <a:ext cx="519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A1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 flipH="1">
              <a:off x="5922140" y="3263310"/>
              <a:ext cx="51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B1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 flipH="1">
              <a:off x="6447774" y="2792616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C1</a:t>
              </a:r>
              <a:endParaRPr lang="en-GB" dirty="0"/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5928454" y="2809329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6281792" y="2883718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/>
            <p:cNvSpPr/>
            <p:nvPr/>
          </p:nvSpPr>
          <p:spPr>
            <a:xfrm>
              <a:off x="5818712" y="31749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30660" y="2037312"/>
              <a:ext cx="2072586" cy="20496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/>
            <p:cNvSpPr/>
            <p:nvPr/>
          </p:nvSpPr>
          <p:spPr>
            <a:xfrm>
              <a:off x="5419397" y="233454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TextBox 93"/>
            <p:cNvSpPr txBox="1"/>
            <p:nvPr/>
          </p:nvSpPr>
          <p:spPr>
            <a:xfrm flipH="1">
              <a:off x="5261705" y="2053563"/>
              <a:ext cx="46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A2</a:t>
              </a: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5529139" y="2551389"/>
              <a:ext cx="325262" cy="72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6603685" y="255875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Connector 96"/>
            <p:cNvCxnSpPr/>
            <p:nvPr/>
          </p:nvCxnSpPr>
          <p:spPr>
            <a:xfrm flipH="1">
              <a:off x="6469133" y="2743845"/>
              <a:ext cx="166695" cy="171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flipH="1">
              <a:off x="6743713" y="2435550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412678" y="362438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H="1">
              <a:off x="5600019" y="3360047"/>
              <a:ext cx="250836" cy="29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 flipH="1">
              <a:off x="5246198" y="3754063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GB"/>
                <a:t>2</a:t>
              </a:r>
              <a:endParaRPr lang="en-GB" dirty="0"/>
            </a:p>
          </p:txBody>
        </p:sp>
        <p:cxnSp>
          <p:nvCxnSpPr>
            <p:cNvPr id="102" name="Straight Connector 101"/>
            <p:cNvCxnSpPr/>
            <p:nvPr/>
          </p:nvCxnSpPr>
          <p:spPr>
            <a:xfrm flipH="1">
              <a:off x="5522420" y="2551389"/>
              <a:ext cx="6719" cy="107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5522420" y="2777572"/>
              <a:ext cx="331981" cy="846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5529139" y="2551389"/>
              <a:ext cx="321716" cy="65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6361306" y="3696228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d)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884875" y="1593420"/>
            <a:ext cx="531554" cy="136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84875" y="2465860"/>
            <a:ext cx="531554" cy="1313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flipH="1">
            <a:off x="1870315" y="134080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 flipH="1">
            <a:off x="1164974" y="170683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 flipH="1">
            <a:off x="2638625" y="1666697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79" name="TextBox 78"/>
          <p:cNvSpPr txBox="1"/>
          <p:nvPr/>
        </p:nvSpPr>
        <p:spPr>
          <a:xfrm flipH="1">
            <a:off x="1465662" y="2426445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80" name="TextBox 79"/>
          <p:cNvSpPr txBox="1"/>
          <p:nvPr/>
        </p:nvSpPr>
        <p:spPr>
          <a:xfrm flipH="1">
            <a:off x="1772798" y="2431621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6224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870" y="1608567"/>
            <a:ext cx="12437243" cy="413816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5747" y="1701480"/>
            <a:ext cx="11806177" cy="4045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703191" y="1662709"/>
            <a:ext cx="289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Function Call graph for H264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8538" y="2124954"/>
            <a:ext cx="2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ProcessSlice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92368" y="2397332"/>
            <a:ext cx="401634" cy="5810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66260" y="2030020"/>
            <a:ext cx="2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decode_main</a:t>
            </a:r>
            <a:endParaRPr lang="en-GB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16227" y="2360581"/>
            <a:ext cx="565865" cy="1316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86458" y="2548428"/>
            <a:ext cx="2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process_croma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990288" y="2820806"/>
            <a:ext cx="401634" cy="5810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5951" y="2456727"/>
            <a:ext cx="215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process_luma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86012" y="2687849"/>
            <a:ext cx="109139" cy="713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93079" y="5210816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showbits</a:t>
            </a:r>
            <a:endParaRPr lang="en-GB" dirty="0"/>
          </a:p>
        </p:txBody>
      </p:sp>
      <p:cxnSp>
        <p:nvCxnSpPr>
          <p:cNvPr id="19" name="Straight Arrow Connector 18"/>
          <p:cNvCxnSpPr>
            <a:stCxn id="18" idx="0"/>
          </p:cNvCxnSpPr>
          <p:nvPr/>
        </p:nvCxnSpPr>
        <p:spPr>
          <a:xfrm flipH="1" flipV="1">
            <a:off x="3726671" y="4827306"/>
            <a:ext cx="1678376" cy="3835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84832" y="2177306"/>
            <a:ext cx="241808" cy="170381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5220" y="1847375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scale_residual4x4_and_trans_inverse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15220" y="518678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Clip3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995681" y="4827307"/>
            <a:ext cx="145910" cy="3594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14792" y="5417209"/>
            <a:ext cx="24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residual_block_cavlc_16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221357" y="3881121"/>
            <a:ext cx="1343562" cy="78084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205736" y="4636367"/>
            <a:ext cx="15621" cy="85438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1741" y="5121415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TrailingOnes_TotalCoeff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3943754" y="4403832"/>
            <a:ext cx="2850585" cy="76717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64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 flipH="1">
            <a:off x="758252" y="189479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2" name="Oval 111"/>
          <p:cNvSpPr/>
          <p:nvPr/>
        </p:nvSpPr>
        <p:spPr>
          <a:xfrm>
            <a:off x="1260715" y="204712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893428" y="247002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725877" y="245135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1409665" y="246133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/>
          <p:cNvCxnSpPr>
            <a:stCxn id="112" idx="4"/>
            <a:endCxn id="115" idx="0"/>
          </p:cNvCxnSpPr>
          <p:nvPr/>
        </p:nvCxnSpPr>
        <p:spPr>
          <a:xfrm flipH="1">
            <a:off x="956928" y="2177710"/>
            <a:ext cx="367287" cy="29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4"/>
            <a:endCxn id="117" idx="0"/>
          </p:cNvCxnSpPr>
          <p:nvPr/>
        </p:nvCxnSpPr>
        <p:spPr>
          <a:xfrm>
            <a:off x="1324215" y="2177710"/>
            <a:ext cx="148950" cy="28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4"/>
            <a:endCxn id="116" idx="0"/>
          </p:cNvCxnSpPr>
          <p:nvPr/>
        </p:nvCxnSpPr>
        <p:spPr>
          <a:xfrm>
            <a:off x="1324215" y="2177710"/>
            <a:ext cx="465162" cy="27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861016" y="304643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/>
          <p:cNvCxnSpPr>
            <a:stCxn id="115" idx="4"/>
            <a:endCxn id="122" idx="0"/>
          </p:cNvCxnSpPr>
          <p:nvPr/>
        </p:nvCxnSpPr>
        <p:spPr>
          <a:xfrm>
            <a:off x="956928" y="2600615"/>
            <a:ext cx="967588" cy="4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4"/>
            <a:endCxn id="122" idx="0"/>
          </p:cNvCxnSpPr>
          <p:nvPr/>
        </p:nvCxnSpPr>
        <p:spPr>
          <a:xfrm>
            <a:off x="1473165" y="2591925"/>
            <a:ext cx="451351" cy="45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4"/>
            <a:endCxn id="122" idx="0"/>
          </p:cNvCxnSpPr>
          <p:nvPr/>
        </p:nvCxnSpPr>
        <p:spPr>
          <a:xfrm>
            <a:off x="1789377" y="2581948"/>
            <a:ext cx="135139" cy="46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2081983" y="152929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324215" y="1640764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92551" y="2037312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145483" y="1659888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22" idx="0"/>
          </p:cNvCxnSpPr>
          <p:nvPr/>
        </p:nvCxnSpPr>
        <p:spPr>
          <a:xfrm flipH="1">
            <a:off x="1924516" y="2167902"/>
            <a:ext cx="731535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444941" y="304643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1" idx="4"/>
            <a:endCxn id="139" idx="0"/>
          </p:cNvCxnSpPr>
          <p:nvPr/>
        </p:nvCxnSpPr>
        <p:spPr>
          <a:xfrm flipH="1">
            <a:off x="2508441" y="2167902"/>
            <a:ext cx="147610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flipH="1">
            <a:off x="1233123" y="274239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66" name="Freeform 165"/>
          <p:cNvSpPr/>
          <p:nvPr/>
        </p:nvSpPr>
        <p:spPr>
          <a:xfrm rot="15264522" flipH="1">
            <a:off x="812092" y="2283491"/>
            <a:ext cx="1263418" cy="1048090"/>
          </a:xfrm>
          <a:custGeom>
            <a:avLst/>
            <a:gdLst>
              <a:gd name="connsiteX0" fmla="*/ 7289 w 861508"/>
              <a:gd name="connsiteY0" fmla="*/ 149969 h 917296"/>
              <a:gd name="connsiteX1" fmla="*/ 187171 w 861508"/>
              <a:gd name="connsiteY1" fmla="*/ 67 h 917296"/>
              <a:gd name="connsiteX2" fmla="*/ 397033 w 861508"/>
              <a:gd name="connsiteY2" fmla="*/ 134979 h 917296"/>
              <a:gd name="connsiteX3" fmla="*/ 636876 w 861508"/>
              <a:gd name="connsiteY3" fmla="*/ 419792 h 917296"/>
              <a:gd name="connsiteX4" fmla="*/ 824253 w 861508"/>
              <a:gd name="connsiteY4" fmla="*/ 637149 h 917296"/>
              <a:gd name="connsiteX5" fmla="*/ 846738 w 861508"/>
              <a:gd name="connsiteY5" fmla="*/ 862002 h 917296"/>
              <a:gd name="connsiteX6" fmla="*/ 651866 w 861508"/>
              <a:gd name="connsiteY6" fmla="*/ 914467 h 917296"/>
              <a:gd name="connsiteX7" fmla="*/ 494469 w 861508"/>
              <a:gd name="connsiteY7" fmla="*/ 802041 h 917296"/>
              <a:gd name="connsiteX8" fmla="*/ 292102 w 861508"/>
              <a:gd name="connsiteY8" fmla="*/ 427287 h 917296"/>
              <a:gd name="connsiteX9" fmla="*/ 59755 w 861508"/>
              <a:gd name="connsiteY9" fmla="*/ 292375 h 917296"/>
              <a:gd name="connsiteX10" fmla="*/ 7289 w 861508"/>
              <a:gd name="connsiteY10" fmla="*/ 149969 h 9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1508" h="917296">
                <a:moveTo>
                  <a:pt x="7289" y="149969"/>
                </a:moveTo>
                <a:cubicBezTo>
                  <a:pt x="28525" y="101251"/>
                  <a:pt x="122214" y="2565"/>
                  <a:pt x="187171" y="67"/>
                </a:cubicBezTo>
                <a:cubicBezTo>
                  <a:pt x="252128" y="-2431"/>
                  <a:pt x="322082" y="65025"/>
                  <a:pt x="397033" y="134979"/>
                </a:cubicBezTo>
                <a:cubicBezTo>
                  <a:pt x="471984" y="204933"/>
                  <a:pt x="565673" y="336097"/>
                  <a:pt x="636876" y="419792"/>
                </a:cubicBezTo>
                <a:cubicBezTo>
                  <a:pt x="708079" y="503487"/>
                  <a:pt x="789276" y="563447"/>
                  <a:pt x="824253" y="637149"/>
                </a:cubicBezTo>
                <a:cubicBezTo>
                  <a:pt x="859230" y="710851"/>
                  <a:pt x="875469" y="815782"/>
                  <a:pt x="846738" y="862002"/>
                </a:cubicBezTo>
                <a:cubicBezTo>
                  <a:pt x="818007" y="908222"/>
                  <a:pt x="710577" y="924460"/>
                  <a:pt x="651866" y="914467"/>
                </a:cubicBezTo>
                <a:cubicBezTo>
                  <a:pt x="593155" y="904474"/>
                  <a:pt x="554430" y="883238"/>
                  <a:pt x="494469" y="802041"/>
                </a:cubicBezTo>
                <a:cubicBezTo>
                  <a:pt x="434508" y="720844"/>
                  <a:pt x="364554" y="512231"/>
                  <a:pt x="292102" y="427287"/>
                </a:cubicBezTo>
                <a:cubicBezTo>
                  <a:pt x="219650" y="342343"/>
                  <a:pt x="105975" y="341093"/>
                  <a:pt x="59755" y="292375"/>
                </a:cubicBezTo>
                <a:cubicBezTo>
                  <a:pt x="13535" y="243657"/>
                  <a:pt x="-13947" y="198687"/>
                  <a:pt x="7289" y="1499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eform 174"/>
          <p:cNvSpPr/>
          <p:nvPr/>
        </p:nvSpPr>
        <p:spPr>
          <a:xfrm>
            <a:off x="538592" y="1979624"/>
            <a:ext cx="1755309" cy="1532678"/>
          </a:xfrm>
          <a:custGeom>
            <a:avLst/>
            <a:gdLst>
              <a:gd name="connsiteX0" fmla="*/ 610886 w 1755309"/>
              <a:gd name="connsiteY0" fmla="*/ 39559 h 1532678"/>
              <a:gd name="connsiteX1" fmla="*/ 828243 w 1755309"/>
              <a:gd name="connsiteY1" fmla="*/ 2083 h 1532678"/>
              <a:gd name="connsiteX2" fmla="*/ 1015620 w 1755309"/>
              <a:gd name="connsiteY2" fmla="*/ 92024 h 1532678"/>
              <a:gd name="connsiteX3" fmla="*/ 1105561 w 1755309"/>
              <a:gd name="connsiteY3" fmla="*/ 264411 h 1532678"/>
              <a:gd name="connsiteX4" fmla="*/ 1188007 w 1755309"/>
              <a:gd name="connsiteY4" fmla="*/ 391828 h 1532678"/>
              <a:gd name="connsiteX5" fmla="*/ 1390374 w 1755309"/>
              <a:gd name="connsiteY5" fmla="*/ 459283 h 1532678"/>
              <a:gd name="connsiteX6" fmla="*/ 1517791 w 1755309"/>
              <a:gd name="connsiteY6" fmla="*/ 631670 h 1532678"/>
              <a:gd name="connsiteX7" fmla="*/ 1727653 w 1755309"/>
              <a:gd name="connsiteY7" fmla="*/ 1028910 h 1532678"/>
              <a:gd name="connsiteX8" fmla="*/ 1727653 w 1755309"/>
              <a:gd name="connsiteY8" fmla="*/ 1373683 h 1532678"/>
              <a:gd name="connsiteX9" fmla="*/ 1495305 w 1755309"/>
              <a:gd name="connsiteY9" fmla="*/ 1531080 h 1532678"/>
              <a:gd name="connsiteX10" fmla="*/ 1173017 w 1755309"/>
              <a:gd name="connsiteY10" fmla="*/ 1441139 h 1532678"/>
              <a:gd name="connsiteX11" fmla="*/ 948164 w 1755309"/>
              <a:gd name="connsiteY11" fmla="*/ 1223782 h 1532678"/>
              <a:gd name="connsiteX12" fmla="*/ 475974 w 1755309"/>
              <a:gd name="connsiteY12" fmla="*/ 931473 h 1532678"/>
              <a:gd name="connsiteX13" fmla="*/ 41259 w 1755309"/>
              <a:gd name="connsiteY13" fmla="*/ 706621 h 1532678"/>
              <a:gd name="connsiteX14" fmla="*/ 63745 w 1755309"/>
              <a:gd name="connsiteY14" fmla="*/ 459283 h 1532678"/>
              <a:gd name="connsiteX15" fmla="*/ 445994 w 1755309"/>
              <a:gd name="connsiteY15" fmla="*/ 159480 h 1532678"/>
              <a:gd name="connsiteX16" fmla="*/ 610886 w 1755309"/>
              <a:gd name="connsiteY16" fmla="*/ 39559 h 15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5309" h="1532678">
                <a:moveTo>
                  <a:pt x="610886" y="39559"/>
                </a:moveTo>
                <a:cubicBezTo>
                  <a:pt x="674594" y="13326"/>
                  <a:pt x="760787" y="-6661"/>
                  <a:pt x="828243" y="2083"/>
                </a:cubicBezTo>
                <a:cubicBezTo>
                  <a:pt x="895699" y="10827"/>
                  <a:pt x="969400" y="48303"/>
                  <a:pt x="1015620" y="92024"/>
                </a:cubicBezTo>
                <a:cubicBezTo>
                  <a:pt x="1061840" y="135745"/>
                  <a:pt x="1076830" y="214444"/>
                  <a:pt x="1105561" y="264411"/>
                </a:cubicBezTo>
                <a:cubicBezTo>
                  <a:pt x="1134292" y="314378"/>
                  <a:pt x="1140538" y="359349"/>
                  <a:pt x="1188007" y="391828"/>
                </a:cubicBezTo>
                <a:cubicBezTo>
                  <a:pt x="1235476" y="424307"/>
                  <a:pt x="1335410" y="419309"/>
                  <a:pt x="1390374" y="459283"/>
                </a:cubicBezTo>
                <a:cubicBezTo>
                  <a:pt x="1445338" y="499257"/>
                  <a:pt x="1461578" y="536732"/>
                  <a:pt x="1517791" y="631670"/>
                </a:cubicBezTo>
                <a:cubicBezTo>
                  <a:pt x="1574004" y="726608"/>
                  <a:pt x="1692676" y="905241"/>
                  <a:pt x="1727653" y="1028910"/>
                </a:cubicBezTo>
                <a:cubicBezTo>
                  <a:pt x="1762630" y="1152579"/>
                  <a:pt x="1766378" y="1289988"/>
                  <a:pt x="1727653" y="1373683"/>
                </a:cubicBezTo>
                <a:cubicBezTo>
                  <a:pt x="1688928" y="1457378"/>
                  <a:pt x="1587744" y="1519837"/>
                  <a:pt x="1495305" y="1531080"/>
                </a:cubicBezTo>
                <a:cubicBezTo>
                  <a:pt x="1402866" y="1542323"/>
                  <a:pt x="1264207" y="1492355"/>
                  <a:pt x="1173017" y="1441139"/>
                </a:cubicBezTo>
                <a:cubicBezTo>
                  <a:pt x="1081827" y="1389923"/>
                  <a:pt x="1064338" y="1308726"/>
                  <a:pt x="948164" y="1223782"/>
                </a:cubicBezTo>
                <a:cubicBezTo>
                  <a:pt x="831990" y="1138838"/>
                  <a:pt x="627125" y="1017666"/>
                  <a:pt x="475974" y="931473"/>
                </a:cubicBezTo>
                <a:cubicBezTo>
                  <a:pt x="324823" y="845280"/>
                  <a:pt x="109964" y="785319"/>
                  <a:pt x="41259" y="706621"/>
                </a:cubicBezTo>
                <a:cubicBezTo>
                  <a:pt x="-27446" y="627923"/>
                  <a:pt x="-3711" y="550473"/>
                  <a:pt x="63745" y="459283"/>
                </a:cubicBezTo>
                <a:cubicBezTo>
                  <a:pt x="131201" y="368093"/>
                  <a:pt x="352305" y="228185"/>
                  <a:pt x="445994" y="159480"/>
                </a:cubicBezTo>
                <a:cubicBezTo>
                  <a:pt x="539682" y="90775"/>
                  <a:pt x="547178" y="65792"/>
                  <a:pt x="610886" y="3955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reeform 175"/>
          <p:cNvSpPr/>
          <p:nvPr/>
        </p:nvSpPr>
        <p:spPr>
          <a:xfrm>
            <a:off x="1714623" y="1888638"/>
            <a:ext cx="1172108" cy="1496822"/>
          </a:xfrm>
          <a:custGeom>
            <a:avLst/>
            <a:gdLst>
              <a:gd name="connsiteX0" fmla="*/ 1751 w 1172108"/>
              <a:gd name="connsiteY0" fmla="*/ 1169356 h 1496822"/>
              <a:gd name="connsiteX1" fmla="*/ 234099 w 1172108"/>
              <a:gd name="connsiteY1" fmla="*/ 832077 h 1496822"/>
              <a:gd name="connsiteX2" fmla="*/ 571377 w 1172108"/>
              <a:gd name="connsiteY2" fmla="*/ 577244 h 1496822"/>
              <a:gd name="connsiteX3" fmla="*/ 773745 w 1172108"/>
              <a:gd name="connsiteY3" fmla="*/ 382372 h 1496822"/>
              <a:gd name="connsiteX4" fmla="*/ 811220 w 1172108"/>
              <a:gd name="connsiteY4" fmla="*/ 142529 h 1496822"/>
              <a:gd name="connsiteX5" fmla="*/ 976112 w 1172108"/>
              <a:gd name="connsiteY5" fmla="*/ 123 h 1496822"/>
              <a:gd name="connsiteX6" fmla="*/ 1170984 w 1172108"/>
              <a:gd name="connsiteY6" fmla="*/ 165015 h 1496822"/>
              <a:gd name="connsiteX7" fmla="*/ 1051063 w 1172108"/>
              <a:gd name="connsiteY7" fmla="*/ 577244 h 1496822"/>
              <a:gd name="connsiteX8" fmla="*/ 946132 w 1172108"/>
              <a:gd name="connsiteY8" fmla="*/ 1161861 h 1496822"/>
              <a:gd name="connsiteX9" fmla="*/ 848695 w 1172108"/>
              <a:gd name="connsiteY9" fmla="*/ 1454169 h 1496822"/>
              <a:gd name="connsiteX10" fmla="*/ 578873 w 1172108"/>
              <a:gd name="connsiteY10" fmla="*/ 1484149 h 1496822"/>
              <a:gd name="connsiteX11" fmla="*/ 151653 w 1172108"/>
              <a:gd name="connsiteY11" fmla="*/ 1469159 h 1496822"/>
              <a:gd name="connsiteX12" fmla="*/ 1751 w 1172108"/>
              <a:gd name="connsiteY12" fmla="*/ 1169356 h 149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108" h="1496822">
                <a:moveTo>
                  <a:pt x="1751" y="1169356"/>
                </a:moveTo>
                <a:cubicBezTo>
                  <a:pt x="15492" y="1063176"/>
                  <a:pt x="139161" y="930762"/>
                  <a:pt x="234099" y="832077"/>
                </a:cubicBezTo>
                <a:cubicBezTo>
                  <a:pt x="329037" y="733392"/>
                  <a:pt x="481436" y="652195"/>
                  <a:pt x="571377" y="577244"/>
                </a:cubicBezTo>
                <a:cubicBezTo>
                  <a:pt x="661318" y="502293"/>
                  <a:pt x="733771" y="454824"/>
                  <a:pt x="773745" y="382372"/>
                </a:cubicBezTo>
                <a:cubicBezTo>
                  <a:pt x="813719" y="309919"/>
                  <a:pt x="777492" y="206237"/>
                  <a:pt x="811220" y="142529"/>
                </a:cubicBezTo>
                <a:cubicBezTo>
                  <a:pt x="844948" y="78821"/>
                  <a:pt x="916151" y="-3625"/>
                  <a:pt x="976112" y="123"/>
                </a:cubicBezTo>
                <a:cubicBezTo>
                  <a:pt x="1036073" y="3871"/>
                  <a:pt x="1158492" y="68828"/>
                  <a:pt x="1170984" y="165015"/>
                </a:cubicBezTo>
                <a:cubicBezTo>
                  <a:pt x="1183476" y="261202"/>
                  <a:pt x="1088538" y="411103"/>
                  <a:pt x="1051063" y="577244"/>
                </a:cubicBezTo>
                <a:cubicBezTo>
                  <a:pt x="1013588" y="743385"/>
                  <a:pt x="979860" y="1015707"/>
                  <a:pt x="946132" y="1161861"/>
                </a:cubicBezTo>
                <a:cubicBezTo>
                  <a:pt x="912404" y="1308015"/>
                  <a:pt x="909905" y="1400454"/>
                  <a:pt x="848695" y="1454169"/>
                </a:cubicBezTo>
                <a:cubicBezTo>
                  <a:pt x="787485" y="1507884"/>
                  <a:pt x="695047" y="1481651"/>
                  <a:pt x="578873" y="1484149"/>
                </a:cubicBezTo>
                <a:cubicBezTo>
                  <a:pt x="462699" y="1486647"/>
                  <a:pt x="246591" y="1519126"/>
                  <a:pt x="151653" y="1469159"/>
                </a:cubicBezTo>
                <a:cubicBezTo>
                  <a:pt x="56715" y="1419192"/>
                  <a:pt x="-11990" y="1275536"/>
                  <a:pt x="1751" y="116935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 flipH="1">
            <a:off x="2703766" y="227650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4715" y="1481258"/>
            <a:ext cx="2567543" cy="20639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5" name="Group 314"/>
          <p:cNvGrpSpPr/>
          <p:nvPr/>
        </p:nvGrpSpPr>
        <p:grpSpPr>
          <a:xfrm>
            <a:off x="3298580" y="1460823"/>
            <a:ext cx="1573224" cy="906413"/>
            <a:chOff x="3298580" y="1516482"/>
            <a:chExt cx="1573224" cy="906413"/>
          </a:xfrm>
        </p:grpSpPr>
        <p:sp>
          <p:nvSpPr>
            <p:cNvPr id="178" name="Oval 177"/>
            <p:cNvSpPr/>
            <p:nvPr/>
          </p:nvSpPr>
          <p:spPr>
            <a:xfrm>
              <a:off x="3830835" y="158224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Straight Connector 182"/>
            <p:cNvCxnSpPr>
              <a:stCxn id="178" idx="6"/>
              <a:endCxn id="216" idx="1"/>
            </p:cNvCxnSpPr>
            <p:nvPr/>
          </p:nvCxnSpPr>
          <p:spPr>
            <a:xfrm>
              <a:off x="4050319" y="1690668"/>
              <a:ext cx="287453" cy="2145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 flipH="1">
              <a:off x="3540626" y="1516482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 flipH="1">
              <a:off x="3547719" y="2053563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 flipH="1">
              <a:off x="4475381" y="1785814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187" name="Straight Connector 186"/>
            <p:cNvCxnSpPr>
              <a:stCxn id="178" idx="4"/>
              <a:endCxn id="219" idx="0"/>
            </p:cNvCxnSpPr>
            <p:nvPr/>
          </p:nvCxnSpPr>
          <p:spPr>
            <a:xfrm flipH="1">
              <a:off x="3937031" y="1799092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219" idx="6"/>
              <a:endCxn id="216" idx="3"/>
            </p:cNvCxnSpPr>
            <p:nvPr/>
          </p:nvCxnSpPr>
          <p:spPr>
            <a:xfrm flipV="1">
              <a:off x="4046773" y="2058572"/>
              <a:ext cx="290999" cy="2145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4305629" y="187348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27289" y="2164719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298580" y="1529298"/>
              <a:ext cx="1573224" cy="887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5" name="Oval 224"/>
          <p:cNvSpPr/>
          <p:nvPr/>
        </p:nvSpPr>
        <p:spPr>
          <a:xfrm>
            <a:off x="3842994" y="2699851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TextBox 226"/>
          <p:cNvSpPr txBox="1"/>
          <p:nvPr/>
        </p:nvSpPr>
        <p:spPr>
          <a:xfrm flipH="1">
            <a:off x="3552785" y="2634089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8" name="TextBox 227"/>
          <p:cNvSpPr txBox="1"/>
          <p:nvPr/>
        </p:nvSpPr>
        <p:spPr>
          <a:xfrm flipH="1">
            <a:off x="3559878" y="3171170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9" name="TextBox 228"/>
          <p:cNvSpPr txBox="1"/>
          <p:nvPr/>
        </p:nvSpPr>
        <p:spPr>
          <a:xfrm flipH="1">
            <a:off x="4468511" y="2899986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949190" y="2916699"/>
            <a:ext cx="3546" cy="365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4302528" y="2991088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>
            <a:off x="3839448" y="3282326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298580" y="2655880"/>
            <a:ext cx="1573224" cy="884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TextBox 289"/>
          <p:cNvSpPr txBox="1"/>
          <p:nvPr/>
        </p:nvSpPr>
        <p:spPr>
          <a:xfrm>
            <a:off x="1556796" y="3475123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849190" y="227411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796514" y="344789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c)</a:t>
            </a:r>
          </a:p>
        </p:txBody>
      </p:sp>
      <p:grpSp>
        <p:nvGrpSpPr>
          <p:cNvPr id="293" name="Group 292"/>
          <p:cNvGrpSpPr/>
          <p:nvPr/>
        </p:nvGrpSpPr>
        <p:grpSpPr>
          <a:xfrm>
            <a:off x="5417265" y="1475874"/>
            <a:ext cx="2072586" cy="2086083"/>
            <a:chOff x="5130660" y="2037312"/>
            <a:chExt cx="2072586" cy="2086083"/>
          </a:xfrm>
        </p:grpSpPr>
        <p:sp>
          <p:nvSpPr>
            <p:cNvPr id="294" name="Oval 293"/>
            <p:cNvSpPr/>
            <p:nvPr/>
          </p:nvSpPr>
          <p:spPr>
            <a:xfrm>
              <a:off x="5822258" y="259248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5" name="TextBox 294"/>
            <p:cNvSpPr txBox="1"/>
            <p:nvPr/>
          </p:nvSpPr>
          <p:spPr>
            <a:xfrm flipH="1">
              <a:off x="5948741" y="2386327"/>
              <a:ext cx="519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A1</a:t>
              </a:r>
              <a:endParaRPr lang="en-GB" dirty="0"/>
            </a:p>
          </p:txBody>
        </p:sp>
        <p:sp>
          <p:nvSpPr>
            <p:cNvPr id="296" name="TextBox 295"/>
            <p:cNvSpPr txBox="1"/>
            <p:nvPr/>
          </p:nvSpPr>
          <p:spPr>
            <a:xfrm flipH="1">
              <a:off x="5922140" y="3263310"/>
              <a:ext cx="51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B1</a:t>
              </a:r>
              <a:endParaRPr lang="en-GB" dirty="0"/>
            </a:p>
          </p:txBody>
        </p:sp>
        <p:sp>
          <p:nvSpPr>
            <p:cNvPr id="297" name="TextBox 296"/>
            <p:cNvSpPr txBox="1"/>
            <p:nvPr/>
          </p:nvSpPr>
          <p:spPr>
            <a:xfrm flipH="1">
              <a:off x="6447774" y="2792616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C1</a:t>
              </a:r>
              <a:endParaRPr lang="en-GB" dirty="0"/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H="1">
              <a:off x="5928454" y="2809329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Oval 298"/>
            <p:cNvSpPr/>
            <p:nvPr/>
          </p:nvSpPr>
          <p:spPr>
            <a:xfrm>
              <a:off x="6281792" y="2883718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0" name="Oval 299"/>
            <p:cNvSpPr/>
            <p:nvPr/>
          </p:nvSpPr>
          <p:spPr>
            <a:xfrm>
              <a:off x="5818712" y="31749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5130660" y="2037312"/>
              <a:ext cx="2072586" cy="20496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2" name="Oval 301"/>
            <p:cNvSpPr/>
            <p:nvPr/>
          </p:nvSpPr>
          <p:spPr>
            <a:xfrm>
              <a:off x="5419397" y="233454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3" name="TextBox 302"/>
            <p:cNvSpPr txBox="1"/>
            <p:nvPr/>
          </p:nvSpPr>
          <p:spPr>
            <a:xfrm flipH="1">
              <a:off x="5261705" y="2053563"/>
              <a:ext cx="46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A2</a:t>
              </a:r>
            </a:p>
          </p:txBody>
        </p:sp>
        <p:cxnSp>
          <p:nvCxnSpPr>
            <p:cNvPr id="304" name="Straight Connector 303"/>
            <p:cNvCxnSpPr/>
            <p:nvPr/>
          </p:nvCxnSpPr>
          <p:spPr>
            <a:xfrm>
              <a:off x="5529139" y="2551389"/>
              <a:ext cx="325262" cy="72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Oval 304"/>
            <p:cNvSpPr/>
            <p:nvPr/>
          </p:nvSpPr>
          <p:spPr>
            <a:xfrm>
              <a:off x="6603685" y="255875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6" name="Straight Connector 305"/>
            <p:cNvCxnSpPr/>
            <p:nvPr/>
          </p:nvCxnSpPr>
          <p:spPr>
            <a:xfrm flipH="1">
              <a:off x="6469133" y="2743845"/>
              <a:ext cx="166695" cy="171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Box 306"/>
            <p:cNvSpPr txBox="1"/>
            <p:nvPr/>
          </p:nvSpPr>
          <p:spPr>
            <a:xfrm flipH="1">
              <a:off x="6743713" y="2435550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308" name="Oval 307"/>
            <p:cNvSpPr/>
            <p:nvPr/>
          </p:nvSpPr>
          <p:spPr>
            <a:xfrm>
              <a:off x="5412678" y="362438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9" name="Straight Connector 308"/>
            <p:cNvCxnSpPr/>
            <p:nvPr/>
          </p:nvCxnSpPr>
          <p:spPr>
            <a:xfrm flipH="1">
              <a:off x="5600019" y="3360047"/>
              <a:ext cx="250836" cy="29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TextBox 309"/>
            <p:cNvSpPr txBox="1"/>
            <p:nvPr/>
          </p:nvSpPr>
          <p:spPr>
            <a:xfrm flipH="1">
              <a:off x="5246198" y="3754063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GB"/>
                <a:t>2</a:t>
              </a:r>
              <a:endParaRPr lang="en-GB" dirty="0"/>
            </a:p>
          </p:txBody>
        </p:sp>
        <p:cxnSp>
          <p:nvCxnSpPr>
            <p:cNvPr id="311" name="Straight Connector 310"/>
            <p:cNvCxnSpPr/>
            <p:nvPr/>
          </p:nvCxnSpPr>
          <p:spPr>
            <a:xfrm flipH="1">
              <a:off x="5522420" y="2551389"/>
              <a:ext cx="6719" cy="107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H="1">
              <a:off x="5522420" y="2777572"/>
              <a:ext cx="331981" cy="846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529139" y="2551389"/>
              <a:ext cx="321716" cy="65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6" name="TextBox 315"/>
          <p:cNvSpPr txBox="1"/>
          <p:nvPr/>
        </p:nvSpPr>
        <p:spPr>
          <a:xfrm>
            <a:off x="6361306" y="34422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d)</a:t>
            </a:r>
          </a:p>
        </p:txBody>
      </p:sp>
      <p:cxnSp>
        <p:nvCxnSpPr>
          <p:cNvPr id="323" name="Straight Connector 322"/>
          <p:cNvCxnSpPr/>
          <p:nvPr/>
        </p:nvCxnSpPr>
        <p:spPr>
          <a:xfrm flipV="1">
            <a:off x="4882435" y="1475875"/>
            <a:ext cx="533994" cy="1174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1">
            <a:off x="4868996" y="3537961"/>
            <a:ext cx="555362" cy="9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19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00"/>
            <a:ext cx="12247556" cy="172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2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144"/>
            <a:ext cx="12437243" cy="4138168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97689" y="2593045"/>
            <a:ext cx="1181447" cy="1284011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7468777" y="3050245"/>
            <a:ext cx="1077815" cy="1887515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5835049" y="3877057"/>
            <a:ext cx="2236055" cy="1158240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2336" y="2889504"/>
            <a:ext cx="2304289" cy="2145792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34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43" y="1406144"/>
            <a:ext cx="12437243" cy="413816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83796" y="3584448"/>
            <a:ext cx="2604485" cy="1266775"/>
          </a:xfrm>
          <a:custGeom>
            <a:avLst/>
            <a:gdLst>
              <a:gd name="connsiteX0" fmla="*/ 2588 w 2604485"/>
              <a:gd name="connsiteY0" fmla="*/ 1106424 h 1266775"/>
              <a:gd name="connsiteX1" fmla="*/ 130604 w 2604485"/>
              <a:gd name="connsiteY1" fmla="*/ 841248 h 1266775"/>
              <a:gd name="connsiteX2" fmla="*/ 670100 w 2604485"/>
              <a:gd name="connsiteY2" fmla="*/ 685800 h 1266775"/>
              <a:gd name="connsiteX3" fmla="*/ 953564 w 2604485"/>
              <a:gd name="connsiteY3" fmla="*/ 402336 h 1266775"/>
              <a:gd name="connsiteX4" fmla="*/ 1374188 w 2604485"/>
              <a:gd name="connsiteY4" fmla="*/ 320040 h 1266775"/>
              <a:gd name="connsiteX5" fmla="*/ 2142284 w 2604485"/>
              <a:gd name="connsiteY5" fmla="*/ 210312 h 1266775"/>
              <a:gd name="connsiteX6" fmla="*/ 2361740 w 2604485"/>
              <a:gd name="connsiteY6" fmla="*/ 82296 h 1266775"/>
              <a:gd name="connsiteX7" fmla="*/ 2480612 w 2604485"/>
              <a:gd name="connsiteY7" fmla="*/ 0 h 1266775"/>
              <a:gd name="connsiteX8" fmla="*/ 2599484 w 2604485"/>
              <a:gd name="connsiteY8" fmla="*/ 82296 h 1266775"/>
              <a:gd name="connsiteX9" fmla="*/ 2562908 w 2604485"/>
              <a:gd name="connsiteY9" fmla="*/ 146304 h 1266775"/>
              <a:gd name="connsiteX10" fmla="*/ 2389172 w 2604485"/>
              <a:gd name="connsiteY10" fmla="*/ 210312 h 1266775"/>
              <a:gd name="connsiteX11" fmla="*/ 1493060 w 2604485"/>
              <a:gd name="connsiteY11" fmla="*/ 603504 h 1266775"/>
              <a:gd name="connsiteX12" fmla="*/ 203756 w 2604485"/>
              <a:gd name="connsiteY12" fmla="*/ 1243584 h 1266775"/>
              <a:gd name="connsiteX13" fmla="*/ 2588 w 2604485"/>
              <a:gd name="connsiteY13" fmla="*/ 1106424 h 12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4485" h="1266775">
                <a:moveTo>
                  <a:pt x="2588" y="1106424"/>
                </a:moveTo>
                <a:cubicBezTo>
                  <a:pt x="-9604" y="1039368"/>
                  <a:pt x="19352" y="911352"/>
                  <a:pt x="130604" y="841248"/>
                </a:cubicBezTo>
                <a:cubicBezTo>
                  <a:pt x="241856" y="771144"/>
                  <a:pt x="532940" y="758952"/>
                  <a:pt x="670100" y="685800"/>
                </a:cubicBezTo>
                <a:cubicBezTo>
                  <a:pt x="807260" y="612648"/>
                  <a:pt x="836216" y="463296"/>
                  <a:pt x="953564" y="402336"/>
                </a:cubicBezTo>
                <a:cubicBezTo>
                  <a:pt x="1070912" y="341376"/>
                  <a:pt x="1176068" y="352044"/>
                  <a:pt x="1374188" y="320040"/>
                </a:cubicBezTo>
                <a:cubicBezTo>
                  <a:pt x="1572308" y="288036"/>
                  <a:pt x="1977692" y="249936"/>
                  <a:pt x="2142284" y="210312"/>
                </a:cubicBezTo>
                <a:cubicBezTo>
                  <a:pt x="2306876" y="170688"/>
                  <a:pt x="2305352" y="117348"/>
                  <a:pt x="2361740" y="82296"/>
                </a:cubicBezTo>
                <a:cubicBezTo>
                  <a:pt x="2418128" y="47244"/>
                  <a:pt x="2440988" y="0"/>
                  <a:pt x="2480612" y="0"/>
                </a:cubicBezTo>
                <a:cubicBezTo>
                  <a:pt x="2520236" y="0"/>
                  <a:pt x="2585768" y="57912"/>
                  <a:pt x="2599484" y="82296"/>
                </a:cubicBezTo>
                <a:cubicBezTo>
                  <a:pt x="2613200" y="106680"/>
                  <a:pt x="2597960" y="124968"/>
                  <a:pt x="2562908" y="146304"/>
                </a:cubicBezTo>
                <a:cubicBezTo>
                  <a:pt x="2527856" y="167640"/>
                  <a:pt x="2567480" y="134112"/>
                  <a:pt x="2389172" y="210312"/>
                </a:cubicBezTo>
                <a:cubicBezTo>
                  <a:pt x="2210864" y="286512"/>
                  <a:pt x="1857296" y="431292"/>
                  <a:pt x="1493060" y="603504"/>
                </a:cubicBezTo>
                <a:cubicBezTo>
                  <a:pt x="1128824" y="775716"/>
                  <a:pt x="450644" y="1162812"/>
                  <a:pt x="203756" y="1243584"/>
                </a:cubicBezTo>
                <a:cubicBezTo>
                  <a:pt x="-43132" y="1324356"/>
                  <a:pt x="14780" y="1173480"/>
                  <a:pt x="2588" y="1106424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1488" y="5377403"/>
            <a:ext cx="425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inter_prediction_chroma_subblock_double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88136" y="4370832"/>
            <a:ext cx="996696" cy="10881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60586" y="3490525"/>
            <a:ext cx="306225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084832" y="2177306"/>
            <a:ext cx="191593" cy="1297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220" y="1847375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scale_residual4x4_and_trans_inverse</a:t>
            </a:r>
            <a:endParaRPr lang="en-GB" dirty="0"/>
          </a:p>
        </p:txBody>
      </p:sp>
      <p:sp>
        <p:nvSpPr>
          <p:cNvPr id="6" name="Freeform 5"/>
          <p:cNvSpPr/>
          <p:nvPr/>
        </p:nvSpPr>
        <p:spPr>
          <a:xfrm>
            <a:off x="3272521" y="4022854"/>
            <a:ext cx="2771955" cy="1154226"/>
          </a:xfrm>
          <a:custGeom>
            <a:avLst/>
            <a:gdLst>
              <a:gd name="connsiteX0" fmla="*/ 19319 w 2771955"/>
              <a:gd name="connsiteY0" fmla="*/ 887474 h 1154226"/>
              <a:gd name="connsiteX1" fmla="*/ 46751 w 2771955"/>
              <a:gd name="connsiteY1" fmla="*/ 549146 h 1154226"/>
              <a:gd name="connsiteX2" fmla="*/ 257063 w 2771955"/>
              <a:gd name="connsiteY2" fmla="*/ 366266 h 1154226"/>
              <a:gd name="connsiteX3" fmla="*/ 467375 w 2771955"/>
              <a:gd name="connsiteY3" fmla="*/ 210818 h 1154226"/>
              <a:gd name="connsiteX4" fmla="*/ 586247 w 2771955"/>
              <a:gd name="connsiteY4" fmla="*/ 18794 h 1154226"/>
              <a:gd name="connsiteX5" fmla="*/ 805703 w 2771955"/>
              <a:gd name="connsiteY5" fmla="*/ 27938 h 1154226"/>
              <a:gd name="connsiteX6" fmla="*/ 1656095 w 2771955"/>
              <a:gd name="connsiteY6" fmla="*/ 201674 h 1154226"/>
              <a:gd name="connsiteX7" fmla="*/ 2552207 w 2771955"/>
              <a:gd name="connsiteY7" fmla="*/ 448562 h 1154226"/>
              <a:gd name="connsiteX8" fmla="*/ 2762519 w 2771955"/>
              <a:gd name="connsiteY8" fmla="*/ 631442 h 1154226"/>
              <a:gd name="connsiteX9" fmla="*/ 2341895 w 2771955"/>
              <a:gd name="connsiteY9" fmla="*/ 841754 h 1154226"/>
              <a:gd name="connsiteX10" fmla="*/ 933719 w 2771955"/>
              <a:gd name="connsiteY10" fmla="*/ 1088642 h 1154226"/>
              <a:gd name="connsiteX11" fmla="*/ 284495 w 2771955"/>
              <a:gd name="connsiteY11" fmla="*/ 1143506 h 1154226"/>
              <a:gd name="connsiteX12" fmla="*/ 19319 w 2771955"/>
              <a:gd name="connsiteY12" fmla="*/ 887474 h 11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955" h="1154226">
                <a:moveTo>
                  <a:pt x="19319" y="887474"/>
                </a:moveTo>
                <a:cubicBezTo>
                  <a:pt x="-20305" y="788414"/>
                  <a:pt x="7127" y="636014"/>
                  <a:pt x="46751" y="549146"/>
                </a:cubicBezTo>
                <a:cubicBezTo>
                  <a:pt x="86375" y="462278"/>
                  <a:pt x="186959" y="422654"/>
                  <a:pt x="257063" y="366266"/>
                </a:cubicBezTo>
                <a:cubicBezTo>
                  <a:pt x="327167" y="309878"/>
                  <a:pt x="412511" y="268730"/>
                  <a:pt x="467375" y="210818"/>
                </a:cubicBezTo>
                <a:cubicBezTo>
                  <a:pt x="522239" y="152906"/>
                  <a:pt x="529859" y="49274"/>
                  <a:pt x="586247" y="18794"/>
                </a:cubicBezTo>
                <a:cubicBezTo>
                  <a:pt x="642635" y="-11686"/>
                  <a:pt x="627395" y="-2542"/>
                  <a:pt x="805703" y="27938"/>
                </a:cubicBezTo>
                <a:cubicBezTo>
                  <a:pt x="984011" y="58418"/>
                  <a:pt x="1365011" y="131570"/>
                  <a:pt x="1656095" y="201674"/>
                </a:cubicBezTo>
                <a:cubicBezTo>
                  <a:pt x="1947179" y="271778"/>
                  <a:pt x="2367803" y="376934"/>
                  <a:pt x="2552207" y="448562"/>
                </a:cubicBezTo>
                <a:cubicBezTo>
                  <a:pt x="2736611" y="520190"/>
                  <a:pt x="2797571" y="565910"/>
                  <a:pt x="2762519" y="631442"/>
                </a:cubicBezTo>
                <a:cubicBezTo>
                  <a:pt x="2727467" y="696974"/>
                  <a:pt x="2646695" y="765554"/>
                  <a:pt x="2341895" y="841754"/>
                </a:cubicBezTo>
                <a:cubicBezTo>
                  <a:pt x="2037095" y="917954"/>
                  <a:pt x="1276619" y="1038350"/>
                  <a:pt x="933719" y="1088642"/>
                </a:cubicBezTo>
                <a:cubicBezTo>
                  <a:pt x="590819" y="1138934"/>
                  <a:pt x="441467" y="1172462"/>
                  <a:pt x="284495" y="1143506"/>
                </a:cubicBezTo>
                <a:cubicBezTo>
                  <a:pt x="127523" y="1114550"/>
                  <a:pt x="58943" y="986534"/>
                  <a:pt x="19319" y="887474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5649088" y="5050965"/>
            <a:ext cx="240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TrailingOnes_TotalCoeff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4785048" y="5050965"/>
            <a:ext cx="864040" cy="1846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47" y="1701480"/>
            <a:ext cx="11806177" cy="4045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703191" y="1662709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SELECTION FOR ACCELSEEKER 20k</a:t>
            </a:r>
          </a:p>
        </p:txBody>
      </p:sp>
    </p:spTree>
    <p:extLst>
      <p:ext uri="{BB962C8B-B14F-4D97-AF65-F5344CB8AC3E}">
        <p14:creationId xmlns:p14="http://schemas.microsoft.com/office/powerpoint/2010/main" val="1701397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43" y="1406144"/>
            <a:ext cx="12437243" cy="41381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735808" y="3566691"/>
            <a:ext cx="5319118" cy="1738007"/>
          </a:xfrm>
          <a:custGeom>
            <a:avLst/>
            <a:gdLst>
              <a:gd name="connsiteX0" fmla="*/ 300000 w 5319118"/>
              <a:gd name="connsiteY0" fmla="*/ 1115037 h 1738007"/>
              <a:gd name="connsiteX1" fmla="*/ 62256 w 5319118"/>
              <a:gd name="connsiteY1" fmla="*/ 859005 h 1738007"/>
              <a:gd name="connsiteX2" fmla="*/ 16536 w 5319118"/>
              <a:gd name="connsiteY2" fmla="*/ 593829 h 1738007"/>
              <a:gd name="connsiteX3" fmla="*/ 300000 w 5319118"/>
              <a:gd name="connsiteY3" fmla="*/ 328653 h 1738007"/>
              <a:gd name="connsiteX4" fmla="*/ 665760 w 5319118"/>
              <a:gd name="connsiteY4" fmla="*/ 173205 h 1738007"/>
              <a:gd name="connsiteX5" fmla="*/ 738912 w 5319118"/>
              <a:gd name="connsiteY5" fmla="*/ 17757 h 1738007"/>
              <a:gd name="connsiteX6" fmla="*/ 921792 w 5319118"/>
              <a:gd name="connsiteY6" fmla="*/ 17757 h 1738007"/>
              <a:gd name="connsiteX7" fmla="*/ 994944 w 5319118"/>
              <a:gd name="connsiteY7" fmla="*/ 145773 h 1738007"/>
              <a:gd name="connsiteX8" fmla="*/ 1122960 w 5319118"/>
              <a:gd name="connsiteY8" fmla="*/ 218925 h 1738007"/>
              <a:gd name="connsiteX9" fmla="*/ 2521992 w 5319118"/>
              <a:gd name="connsiteY9" fmla="*/ 566397 h 1738007"/>
              <a:gd name="connsiteX10" fmla="*/ 5091456 w 5319118"/>
              <a:gd name="connsiteY10" fmla="*/ 904725 h 1738007"/>
              <a:gd name="connsiteX11" fmla="*/ 4972584 w 5319118"/>
              <a:gd name="connsiteY11" fmla="*/ 1179045 h 1738007"/>
              <a:gd name="connsiteX12" fmla="*/ 3152928 w 5319118"/>
              <a:gd name="connsiteY12" fmla="*/ 1261341 h 1738007"/>
              <a:gd name="connsiteX13" fmla="*/ 1790472 w 5319118"/>
              <a:gd name="connsiteY13" fmla="*/ 1563093 h 1738007"/>
              <a:gd name="connsiteX14" fmla="*/ 848640 w 5319118"/>
              <a:gd name="connsiteY14" fmla="*/ 1727685 h 1738007"/>
              <a:gd name="connsiteX15" fmla="*/ 391440 w 5319118"/>
              <a:gd name="connsiteY15" fmla="*/ 1270485 h 1738007"/>
              <a:gd name="connsiteX16" fmla="*/ 300000 w 5319118"/>
              <a:gd name="connsiteY16" fmla="*/ 1115037 h 173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19118" h="1738007">
                <a:moveTo>
                  <a:pt x="300000" y="1115037"/>
                </a:moveTo>
                <a:cubicBezTo>
                  <a:pt x="245136" y="1046457"/>
                  <a:pt x="109500" y="945873"/>
                  <a:pt x="62256" y="859005"/>
                </a:cubicBezTo>
                <a:cubicBezTo>
                  <a:pt x="15012" y="772137"/>
                  <a:pt x="-23088" y="682221"/>
                  <a:pt x="16536" y="593829"/>
                </a:cubicBezTo>
                <a:cubicBezTo>
                  <a:pt x="56160" y="505437"/>
                  <a:pt x="191796" y="398757"/>
                  <a:pt x="300000" y="328653"/>
                </a:cubicBezTo>
                <a:cubicBezTo>
                  <a:pt x="408204" y="258549"/>
                  <a:pt x="592608" y="225021"/>
                  <a:pt x="665760" y="173205"/>
                </a:cubicBezTo>
                <a:cubicBezTo>
                  <a:pt x="738912" y="121389"/>
                  <a:pt x="696240" y="43665"/>
                  <a:pt x="738912" y="17757"/>
                </a:cubicBezTo>
                <a:cubicBezTo>
                  <a:pt x="781584" y="-8151"/>
                  <a:pt x="879120" y="-3579"/>
                  <a:pt x="921792" y="17757"/>
                </a:cubicBezTo>
                <a:cubicBezTo>
                  <a:pt x="964464" y="39093"/>
                  <a:pt x="961416" y="112245"/>
                  <a:pt x="994944" y="145773"/>
                </a:cubicBezTo>
                <a:cubicBezTo>
                  <a:pt x="1028472" y="179301"/>
                  <a:pt x="868452" y="148821"/>
                  <a:pt x="1122960" y="218925"/>
                </a:cubicBezTo>
                <a:cubicBezTo>
                  <a:pt x="1377468" y="289029"/>
                  <a:pt x="1860576" y="452097"/>
                  <a:pt x="2521992" y="566397"/>
                </a:cubicBezTo>
                <a:cubicBezTo>
                  <a:pt x="3183408" y="680697"/>
                  <a:pt x="4683024" y="802617"/>
                  <a:pt x="5091456" y="904725"/>
                </a:cubicBezTo>
                <a:cubicBezTo>
                  <a:pt x="5499888" y="1006833"/>
                  <a:pt x="5295672" y="1119609"/>
                  <a:pt x="4972584" y="1179045"/>
                </a:cubicBezTo>
                <a:cubicBezTo>
                  <a:pt x="4649496" y="1238481"/>
                  <a:pt x="3683280" y="1197333"/>
                  <a:pt x="3152928" y="1261341"/>
                </a:cubicBezTo>
                <a:cubicBezTo>
                  <a:pt x="2622576" y="1325349"/>
                  <a:pt x="2174520" y="1485369"/>
                  <a:pt x="1790472" y="1563093"/>
                </a:cubicBezTo>
                <a:cubicBezTo>
                  <a:pt x="1406424" y="1640817"/>
                  <a:pt x="1081812" y="1776453"/>
                  <a:pt x="848640" y="1727685"/>
                </a:cubicBezTo>
                <a:cubicBezTo>
                  <a:pt x="615468" y="1678917"/>
                  <a:pt x="481356" y="1374117"/>
                  <a:pt x="391440" y="1270485"/>
                </a:cubicBezTo>
                <a:cubicBezTo>
                  <a:pt x="301524" y="1166853"/>
                  <a:pt x="354864" y="1183617"/>
                  <a:pt x="300000" y="1115037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91366" y="5036578"/>
            <a:ext cx="24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residual_block_cavlc_16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792421" y="5096900"/>
            <a:ext cx="864040" cy="1846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5747" y="1736205"/>
            <a:ext cx="11806177" cy="3669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9484" y="445617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633499" y="47276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Clip3</a:t>
            </a:r>
          </a:p>
        </p:txBody>
      </p:sp>
      <p:sp>
        <p:nvSpPr>
          <p:cNvPr id="32" name="Oval 31"/>
          <p:cNvSpPr/>
          <p:nvPr/>
        </p:nvSpPr>
        <p:spPr>
          <a:xfrm>
            <a:off x="1598540" y="399622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527474" y="429155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Clip1y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768920" y="1847375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scale_residual4x4_and_trans_inverse</a:t>
            </a:r>
            <a:endParaRPr lang="en-GB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114286" y="2177306"/>
            <a:ext cx="115839" cy="129792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114286" y="3490525"/>
            <a:ext cx="306225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703191" y="1662709"/>
            <a:ext cx="288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SELECTION FOR GPROF3 20k</a:t>
            </a:r>
          </a:p>
        </p:txBody>
      </p:sp>
    </p:spTree>
    <p:extLst>
      <p:ext uri="{BB962C8B-B14F-4D97-AF65-F5344CB8AC3E}">
        <p14:creationId xmlns:p14="http://schemas.microsoft.com/office/powerpoint/2010/main" val="1493881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9997" y="1741210"/>
            <a:ext cx="1573224" cy="1015403"/>
            <a:chOff x="3298587" y="2513529"/>
            <a:chExt cx="1573224" cy="1015403"/>
          </a:xfrm>
        </p:grpSpPr>
        <p:sp>
          <p:nvSpPr>
            <p:cNvPr id="225" name="Oval 224"/>
            <p:cNvSpPr/>
            <p:nvPr/>
          </p:nvSpPr>
          <p:spPr>
            <a:xfrm>
              <a:off x="3843001" y="257929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TextBox 226"/>
            <p:cNvSpPr txBox="1"/>
            <p:nvPr/>
          </p:nvSpPr>
          <p:spPr>
            <a:xfrm flipH="1">
              <a:off x="3552792" y="2513529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 flipH="1">
              <a:off x="3559885" y="3050610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 flipH="1">
              <a:off x="4468518" y="2779426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230" name="Straight Connector 229"/>
            <p:cNvCxnSpPr/>
            <p:nvPr/>
          </p:nvCxnSpPr>
          <p:spPr>
            <a:xfrm flipH="1">
              <a:off x="3949197" y="2796139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Oval 231"/>
            <p:cNvSpPr/>
            <p:nvPr/>
          </p:nvSpPr>
          <p:spPr>
            <a:xfrm>
              <a:off x="4302535" y="2870528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3" name="Oval 232"/>
            <p:cNvSpPr/>
            <p:nvPr/>
          </p:nvSpPr>
          <p:spPr>
            <a:xfrm>
              <a:off x="3839455" y="316176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298587" y="2535320"/>
              <a:ext cx="1573224" cy="9936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2614954" y="1308942"/>
            <a:ext cx="2072586" cy="2086083"/>
            <a:chOff x="5130660" y="2037312"/>
            <a:chExt cx="2072586" cy="2086083"/>
          </a:xfrm>
        </p:grpSpPr>
        <p:sp>
          <p:nvSpPr>
            <p:cNvPr id="250" name="Oval 249"/>
            <p:cNvSpPr/>
            <p:nvPr/>
          </p:nvSpPr>
          <p:spPr>
            <a:xfrm>
              <a:off x="5822258" y="259248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1" name="TextBox 250"/>
            <p:cNvSpPr txBox="1"/>
            <p:nvPr/>
          </p:nvSpPr>
          <p:spPr>
            <a:xfrm flipH="1">
              <a:off x="5948741" y="2386327"/>
              <a:ext cx="519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A1</a:t>
              </a:r>
              <a:endParaRPr lang="en-GB" dirty="0"/>
            </a:p>
          </p:txBody>
        </p:sp>
        <p:sp>
          <p:nvSpPr>
            <p:cNvPr id="252" name="TextBox 251"/>
            <p:cNvSpPr txBox="1"/>
            <p:nvPr/>
          </p:nvSpPr>
          <p:spPr>
            <a:xfrm flipH="1">
              <a:off x="5922140" y="3263310"/>
              <a:ext cx="519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B1</a:t>
              </a:r>
              <a:endParaRPr lang="en-GB" dirty="0"/>
            </a:p>
          </p:txBody>
        </p:sp>
        <p:sp>
          <p:nvSpPr>
            <p:cNvPr id="253" name="TextBox 252"/>
            <p:cNvSpPr txBox="1"/>
            <p:nvPr/>
          </p:nvSpPr>
          <p:spPr>
            <a:xfrm flipH="1">
              <a:off x="6447774" y="2792616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/>
                <a:t>C1</a:t>
              </a:r>
              <a:endParaRPr lang="en-GB" dirty="0"/>
            </a:p>
          </p:txBody>
        </p:sp>
        <p:cxnSp>
          <p:nvCxnSpPr>
            <p:cNvPr id="254" name="Straight Connector 253"/>
            <p:cNvCxnSpPr/>
            <p:nvPr/>
          </p:nvCxnSpPr>
          <p:spPr>
            <a:xfrm flipH="1">
              <a:off x="5928454" y="2809329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/>
            <p:cNvSpPr/>
            <p:nvPr/>
          </p:nvSpPr>
          <p:spPr>
            <a:xfrm>
              <a:off x="6281792" y="2883718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6" name="Oval 255"/>
            <p:cNvSpPr/>
            <p:nvPr/>
          </p:nvSpPr>
          <p:spPr>
            <a:xfrm>
              <a:off x="5818712" y="31749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5130660" y="2037312"/>
              <a:ext cx="2072586" cy="204965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8" name="Oval 257"/>
            <p:cNvSpPr/>
            <p:nvPr/>
          </p:nvSpPr>
          <p:spPr>
            <a:xfrm>
              <a:off x="5419397" y="2334541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9" name="TextBox 258"/>
            <p:cNvSpPr txBox="1"/>
            <p:nvPr/>
          </p:nvSpPr>
          <p:spPr>
            <a:xfrm flipH="1">
              <a:off x="5261705" y="2053563"/>
              <a:ext cx="46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A2</a:t>
              </a:r>
            </a:p>
          </p:txBody>
        </p:sp>
        <p:cxnSp>
          <p:nvCxnSpPr>
            <p:cNvPr id="262" name="Straight Connector 261"/>
            <p:cNvCxnSpPr>
              <a:stCxn id="258" idx="4"/>
              <a:endCxn id="250" idx="1"/>
            </p:cNvCxnSpPr>
            <p:nvPr/>
          </p:nvCxnSpPr>
          <p:spPr>
            <a:xfrm>
              <a:off x="5529139" y="2551389"/>
              <a:ext cx="325262" cy="728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/>
            <p:cNvSpPr/>
            <p:nvPr/>
          </p:nvSpPr>
          <p:spPr>
            <a:xfrm>
              <a:off x="6603685" y="255875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6" name="Straight Connector 265"/>
            <p:cNvCxnSpPr>
              <a:stCxn id="265" idx="3"/>
              <a:endCxn id="255" idx="7"/>
            </p:cNvCxnSpPr>
            <p:nvPr/>
          </p:nvCxnSpPr>
          <p:spPr>
            <a:xfrm flipH="1">
              <a:off x="6469133" y="2743845"/>
              <a:ext cx="166695" cy="1716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TextBox 268"/>
            <p:cNvSpPr txBox="1"/>
            <p:nvPr/>
          </p:nvSpPr>
          <p:spPr>
            <a:xfrm flipH="1">
              <a:off x="6743713" y="2435550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C2</a:t>
              </a:r>
            </a:p>
          </p:txBody>
        </p:sp>
        <p:sp>
          <p:nvSpPr>
            <p:cNvPr id="270" name="Oval 269"/>
            <p:cNvSpPr/>
            <p:nvPr/>
          </p:nvSpPr>
          <p:spPr>
            <a:xfrm>
              <a:off x="5412678" y="362438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1" name="Straight Connector 270"/>
            <p:cNvCxnSpPr>
              <a:stCxn id="256" idx="3"/>
              <a:endCxn id="270" idx="7"/>
            </p:cNvCxnSpPr>
            <p:nvPr/>
          </p:nvCxnSpPr>
          <p:spPr>
            <a:xfrm flipH="1">
              <a:off x="5600019" y="3360047"/>
              <a:ext cx="250836" cy="2960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/>
            <p:cNvSpPr txBox="1"/>
            <p:nvPr/>
          </p:nvSpPr>
          <p:spPr>
            <a:xfrm flipH="1">
              <a:off x="5246198" y="3754063"/>
              <a:ext cx="45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  <a:r>
                <a:rPr lang="en-GB"/>
                <a:t>2</a:t>
              </a:r>
              <a:endParaRPr lang="en-GB" dirty="0"/>
            </a:p>
          </p:txBody>
        </p:sp>
        <p:cxnSp>
          <p:nvCxnSpPr>
            <p:cNvPr id="280" name="Straight Connector 279"/>
            <p:cNvCxnSpPr>
              <a:stCxn id="258" idx="4"/>
              <a:endCxn id="270" idx="0"/>
            </p:cNvCxnSpPr>
            <p:nvPr/>
          </p:nvCxnSpPr>
          <p:spPr>
            <a:xfrm flipH="1">
              <a:off x="5522420" y="2551389"/>
              <a:ext cx="6719" cy="107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>
              <a:stCxn id="250" idx="3"/>
              <a:endCxn id="270" idx="0"/>
            </p:cNvCxnSpPr>
            <p:nvPr/>
          </p:nvCxnSpPr>
          <p:spPr>
            <a:xfrm flipH="1">
              <a:off x="5522420" y="2777572"/>
              <a:ext cx="331981" cy="8468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258" idx="4"/>
              <a:endCxn id="256" idx="1"/>
            </p:cNvCxnSpPr>
            <p:nvPr/>
          </p:nvCxnSpPr>
          <p:spPr>
            <a:xfrm>
              <a:off x="5529139" y="2551389"/>
              <a:ext cx="321716" cy="6553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71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3296" y="2450592"/>
            <a:ext cx="1962912" cy="13167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512064" y="2572512"/>
            <a:ext cx="518160" cy="481584"/>
            <a:chOff x="963168" y="2572512"/>
            <a:chExt cx="518160" cy="481584"/>
          </a:xfrm>
          <a:solidFill>
            <a:schemeClr val="tx1"/>
          </a:solidFill>
        </p:grpSpPr>
        <p:sp>
          <p:nvSpPr>
            <p:cNvPr id="5" name="Oval 4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4"/>
              <a:endCxn id="6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152144" y="2572512"/>
            <a:ext cx="518160" cy="481584"/>
            <a:chOff x="1115568" y="2724912"/>
            <a:chExt cx="518160" cy="481584"/>
          </a:xfrm>
          <a:solidFill>
            <a:schemeClr val="tx1"/>
          </a:solidFill>
        </p:grpSpPr>
        <p:sp>
          <p:nvSpPr>
            <p:cNvPr id="12" name="Oval 11"/>
            <p:cNvSpPr/>
            <p:nvPr/>
          </p:nvSpPr>
          <p:spPr>
            <a:xfrm>
              <a:off x="111556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1267968" y="30236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45084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>
              <a:stCxn id="15" idx="4"/>
              <a:endCxn id="16" idx="0"/>
            </p:cNvCxnSpPr>
            <p:nvPr/>
          </p:nvCxnSpPr>
          <p:spPr>
            <a:xfrm>
              <a:off x="1207008" y="29077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6" idx="0"/>
            </p:cNvCxnSpPr>
            <p:nvPr/>
          </p:nvCxnSpPr>
          <p:spPr>
            <a:xfrm flipH="1">
              <a:off x="1359408" y="29077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92224" y="2572512"/>
            <a:ext cx="518160" cy="481584"/>
            <a:chOff x="1115568" y="2724912"/>
            <a:chExt cx="518160" cy="481584"/>
          </a:xfrm>
          <a:solidFill>
            <a:schemeClr val="tx1"/>
          </a:solidFill>
        </p:grpSpPr>
        <p:sp>
          <p:nvSpPr>
            <p:cNvPr id="19" name="Oval 18"/>
            <p:cNvSpPr/>
            <p:nvPr/>
          </p:nvSpPr>
          <p:spPr>
            <a:xfrm>
              <a:off x="111556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267968" y="30236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145084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207008" y="29077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359408" y="29077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59536" y="3136392"/>
            <a:ext cx="518160" cy="481584"/>
            <a:chOff x="963168" y="2572512"/>
            <a:chExt cx="518160" cy="481584"/>
          </a:xfrm>
          <a:solidFill>
            <a:schemeClr val="tx1"/>
          </a:solidFill>
        </p:grpSpPr>
        <p:sp>
          <p:nvSpPr>
            <p:cNvPr id="26" name="Oval 25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>
              <a:stCxn id="28" idx="4"/>
              <a:endCxn id="29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0" idx="4"/>
              <a:endCxn id="29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469136" y="3133344"/>
            <a:ext cx="518160" cy="481584"/>
            <a:chOff x="963168" y="2572512"/>
            <a:chExt cx="518160" cy="481584"/>
          </a:xfrm>
          <a:solidFill>
            <a:schemeClr val="tx1"/>
          </a:solidFill>
        </p:grpSpPr>
        <p:sp>
          <p:nvSpPr>
            <p:cNvPr id="32" name="Oval 31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12" idx="4"/>
            <a:endCxn id="26" idx="7"/>
          </p:cNvCxnSpPr>
          <p:nvPr/>
        </p:nvCxnSpPr>
        <p:spPr>
          <a:xfrm flipH="1">
            <a:off x="1015634" y="2755392"/>
            <a:ext cx="227950" cy="40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26" idx="1"/>
          </p:cNvCxnSpPr>
          <p:nvPr/>
        </p:nvCxnSpPr>
        <p:spPr>
          <a:xfrm>
            <a:off x="755904" y="3054096"/>
            <a:ext cx="130414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32" idx="7"/>
          </p:cNvCxnSpPr>
          <p:nvPr/>
        </p:nvCxnSpPr>
        <p:spPr>
          <a:xfrm>
            <a:off x="1578864" y="2755392"/>
            <a:ext cx="46370" cy="40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28" idx="0"/>
          </p:cNvCxnSpPr>
          <p:nvPr/>
        </p:nvCxnSpPr>
        <p:spPr>
          <a:xfrm flipH="1">
            <a:off x="1286256" y="3027314"/>
            <a:ext cx="45070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32" idx="1"/>
          </p:cNvCxnSpPr>
          <p:nvPr/>
        </p:nvCxnSpPr>
        <p:spPr>
          <a:xfrm>
            <a:off x="1460642" y="3027314"/>
            <a:ext cx="35276" cy="13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4"/>
            <a:endCxn id="34" idx="1"/>
          </p:cNvCxnSpPr>
          <p:nvPr/>
        </p:nvCxnSpPr>
        <p:spPr>
          <a:xfrm flipH="1">
            <a:off x="1831198" y="2755392"/>
            <a:ext cx="52466" cy="40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4"/>
            <a:endCxn id="34" idx="7"/>
          </p:cNvCxnSpPr>
          <p:nvPr/>
        </p:nvCxnSpPr>
        <p:spPr>
          <a:xfrm flipH="1">
            <a:off x="1960514" y="3054096"/>
            <a:ext cx="75550" cy="10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1"/>
          </p:cNvCxnSpPr>
          <p:nvPr/>
        </p:nvCxnSpPr>
        <p:spPr>
          <a:xfrm>
            <a:off x="463296" y="2292096"/>
            <a:ext cx="75550" cy="30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" idx="0"/>
          </p:cNvCxnSpPr>
          <p:nvPr/>
        </p:nvCxnSpPr>
        <p:spPr>
          <a:xfrm flipH="1">
            <a:off x="603504" y="226706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0"/>
          </p:cNvCxnSpPr>
          <p:nvPr/>
        </p:nvCxnSpPr>
        <p:spPr>
          <a:xfrm>
            <a:off x="755904" y="227228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22894" y="2246925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75294" y="2252147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258174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10574" y="227163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555679" y="2261190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708079" y="2266412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898254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50654" y="227163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1" idx="7"/>
          </p:cNvCxnSpPr>
          <p:nvPr/>
        </p:nvCxnSpPr>
        <p:spPr>
          <a:xfrm flipH="1">
            <a:off x="2283602" y="2261190"/>
            <a:ext cx="26782" cy="33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4"/>
          </p:cNvCxnSpPr>
          <p:nvPr/>
        </p:nvCxnSpPr>
        <p:spPr>
          <a:xfrm>
            <a:off x="755904" y="3054096"/>
            <a:ext cx="0" cy="84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036064" y="3054096"/>
            <a:ext cx="0" cy="84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4"/>
          </p:cNvCxnSpPr>
          <p:nvPr/>
        </p:nvCxnSpPr>
        <p:spPr>
          <a:xfrm>
            <a:off x="1103376" y="361797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720271" y="362559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377952" y="2292096"/>
            <a:ext cx="1147247" cy="1475232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/>
          <p:cNvSpPr/>
          <p:nvPr/>
        </p:nvSpPr>
        <p:spPr>
          <a:xfrm>
            <a:off x="3117555" y="2235798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Rectangle 85"/>
          <p:cNvSpPr/>
          <p:nvPr/>
        </p:nvSpPr>
        <p:spPr>
          <a:xfrm>
            <a:off x="3117555" y="1837938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7" name="Straight Arrow Connector 86"/>
          <p:cNvCxnSpPr>
            <a:stCxn id="88" idx="2"/>
            <a:endCxn id="87" idx="0"/>
          </p:cNvCxnSpPr>
          <p:nvPr/>
        </p:nvCxnSpPr>
        <p:spPr>
          <a:xfrm>
            <a:off x="3367774" y="2013949"/>
            <a:ext cx="0" cy="221849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 flipH="1">
            <a:off x="3259201" y="2418552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12700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117555" y="2887861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 flipH="1">
            <a:off x="3259201" y="3070613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12700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1" idx="0"/>
          </p:cNvCxnSpPr>
          <p:nvPr/>
        </p:nvCxnSpPr>
        <p:spPr>
          <a:xfrm>
            <a:off x="3367774" y="2601304"/>
            <a:ext cx="0" cy="286556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117555" y="3437822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3" name="Straight Arrow Connector 92"/>
          <p:cNvCxnSpPr>
            <a:stCxn id="91" idx="2"/>
            <a:endCxn id="94" idx="0"/>
          </p:cNvCxnSpPr>
          <p:nvPr/>
        </p:nvCxnSpPr>
        <p:spPr>
          <a:xfrm>
            <a:off x="3367774" y="3253366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7" idx="0"/>
          </p:cNvCxnSpPr>
          <p:nvPr/>
        </p:nvCxnSpPr>
        <p:spPr>
          <a:xfrm>
            <a:off x="3436896" y="2052723"/>
            <a:ext cx="1024022" cy="221850"/>
          </a:xfrm>
          <a:prstGeom prst="bentConnector2">
            <a:avLst/>
          </a:prstGeom>
          <a:noFill/>
          <a:ln w="12700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210699" y="2274573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41949" y="2013944"/>
            <a:ext cx="0" cy="38780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862242" y="2784058"/>
            <a:ext cx="544723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49295" y="2784058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284866" y="2601304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615289" y="2601304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757468" y="3849882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2" name="Elbow Connector 101"/>
          <p:cNvCxnSpPr>
            <a:stCxn id="94" idx="2"/>
            <a:endCxn id="103" idx="0"/>
          </p:cNvCxnSpPr>
          <p:nvPr/>
        </p:nvCxnSpPr>
        <p:spPr>
          <a:xfrm rot="16200000" flipH="1">
            <a:off x="3569706" y="3411900"/>
            <a:ext cx="236049" cy="639913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5556" y="3110789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675979" y="3110789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37672" y="3307737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6" name="Elbow Connector 105"/>
          <p:cNvCxnSpPr/>
          <p:nvPr/>
        </p:nvCxnSpPr>
        <p:spPr>
          <a:xfrm rot="5400000">
            <a:off x="4130205" y="3489343"/>
            <a:ext cx="360820" cy="360258"/>
          </a:xfrm>
          <a:prstGeom prst="bentConnector3">
            <a:avLst>
              <a:gd name="adj1" fmla="val 50000"/>
            </a:avLst>
          </a:prstGeom>
          <a:noFill/>
          <a:ln w="12700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367059" y="1550685"/>
            <a:ext cx="0" cy="287254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007688" y="4025894"/>
            <a:ext cx="0" cy="26932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Freeform 110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2809395" y="2039430"/>
            <a:ext cx="1088254" cy="1986462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2416414" y="2450592"/>
            <a:ext cx="701141" cy="4372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441237" y="3253366"/>
            <a:ext cx="689709" cy="5139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739258" y="1470540"/>
            <a:ext cx="2466726" cy="2930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98" y="967821"/>
            <a:ext cx="3086100" cy="3327400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5208036" y="1482631"/>
            <a:ext cx="625449" cy="133067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181481" y="3027314"/>
            <a:ext cx="652004" cy="137399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03376" y="438912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57468" y="4389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95872" y="43891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1262926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97000"/>
            <a:ext cx="12437243" cy="4138168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97689" y="2593045"/>
            <a:ext cx="1181447" cy="1284011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7468777" y="3050245"/>
            <a:ext cx="1077815" cy="1887515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5835049" y="3877057"/>
            <a:ext cx="2236055" cy="1158240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2225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7564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39" y="1602083"/>
            <a:ext cx="2445266" cy="185631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3296" y="2450592"/>
            <a:ext cx="1962912" cy="13167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/>
          <p:cNvGrpSpPr/>
          <p:nvPr/>
        </p:nvGrpSpPr>
        <p:grpSpPr>
          <a:xfrm>
            <a:off x="512064" y="2572512"/>
            <a:ext cx="518160" cy="481584"/>
            <a:chOff x="963168" y="2572512"/>
            <a:chExt cx="518160" cy="481584"/>
          </a:xfrm>
          <a:noFill/>
        </p:grpSpPr>
        <p:sp>
          <p:nvSpPr>
            <p:cNvPr id="5" name="Oval 4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>
              <a:stCxn id="5" idx="4"/>
              <a:endCxn id="6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4"/>
              <a:endCxn id="6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152144" y="2572512"/>
            <a:ext cx="518160" cy="481584"/>
            <a:chOff x="1115568" y="2724912"/>
            <a:chExt cx="518160" cy="481584"/>
          </a:xfrm>
          <a:noFill/>
        </p:grpSpPr>
        <p:sp>
          <p:nvSpPr>
            <p:cNvPr id="12" name="Oval 11"/>
            <p:cNvSpPr/>
            <p:nvPr/>
          </p:nvSpPr>
          <p:spPr>
            <a:xfrm>
              <a:off x="111556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/>
            <p:cNvSpPr/>
            <p:nvPr/>
          </p:nvSpPr>
          <p:spPr>
            <a:xfrm>
              <a:off x="1267968" y="30236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/>
            <p:cNvSpPr/>
            <p:nvPr/>
          </p:nvSpPr>
          <p:spPr>
            <a:xfrm>
              <a:off x="145084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/>
            <p:cNvCxnSpPr>
              <a:stCxn id="15" idx="4"/>
              <a:endCxn id="16" idx="0"/>
            </p:cNvCxnSpPr>
            <p:nvPr/>
          </p:nvCxnSpPr>
          <p:spPr>
            <a:xfrm>
              <a:off x="1207008" y="29077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6" idx="0"/>
            </p:cNvCxnSpPr>
            <p:nvPr/>
          </p:nvCxnSpPr>
          <p:spPr>
            <a:xfrm flipH="1">
              <a:off x="1359408" y="29077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92224" y="2572512"/>
            <a:ext cx="518160" cy="481584"/>
            <a:chOff x="1115568" y="2724912"/>
            <a:chExt cx="518160" cy="481584"/>
          </a:xfrm>
          <a:noFill/>
        </p:grpSpPr>
        <p:sp>
          <p:nvSpPr>
            <p:cNvPr id="19" name="Oval 18"/>
            <p:cNvSpPr/>
            <p:nvPr/>
          </p:nvSpPr>
          <p:spPr>
            <a:xfrm>
              <a:off x="111556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/>
            <p:cNvSpPr/>
            <p:nvPr/>
          </p:nvSpPr>
          <p:spPr>
            <a:xfrm>
              <a:off x="1267968" y="30236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/>
            <p:cNvSpPr/>
            <p:nvPr/>
          </p:nvSpPr>
          <p:spPr>
            <a:xfrm>
              <a:off x="1450848" y="27249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207008" y="29077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1359408" y="29077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859536" y="3136392"/>
            <a:ext cx="518160" cy="481584"/>
            <a:chOff x="963168" y="2572512"/>
            <a:chExt cx="518160" cy="481584"/>
          </a:xfrm>
          <a:noFill/>
        </p:grpSpPr>
        <p:sp>
          <p:nvSpPr>
            <p:cNvPr id="26" name="Oval 25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/>
            <p:cNvCxnSpPr>
              <a:stCxn id="28" idx="4"/>
              <a:endCxn id="29" idx="0"/>
            </p:cNvCxnSpPr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30" idx="4"/>
              <a:endCxn id="29" idx="0"/>
            </p:cNvCxnSpPr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469136" y="3133344"/>
            <a:ext cx="518160" cy="481584"/>
            <a:chOff x="963168" y="2572512"/>
            <a:chExt cx="518160" cy="481584"/>
          </a:xfrm>
          <a:noFill/>
        </p:grpSpPr>
        <p:sp>
          <p:nvSpPr>
            <p:cNvPr id="32" name="Oval 31"/>
            <p:cNvSpPr/>
            <p:nvPr/>
          </p:nvSpPr>
          <p:spPr>
            <a:xfrm>
              <a:off x="96316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/>
            <p:cNvSpPr/>
            <p:nvPr/>
          </p:nvSpPr>
          <p:spPr>
            <a:xfrm>
              <a:off x="1115568" y="2871216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/>
            <p:cNvSpPr/>
            <p:nvPr/>
          </p:nvSpPr>
          <p:spPr>
            <a:xfrm>
              <a:off x="1298448" y="2572512"/>
              <a:ext cx="182880" cy="18288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054608" y="2755392"/>
              <a:ext cx="15240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1207008" y="2755392"/>
              <a:ext cx="182880" cy="11582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stCxn id="12" idx="4"/>
            <a:endCxn id="26" idx="7"/>
          </p:cNvCxnSpPr>
          <p:nvPr/>
        </p:nvCxnSpPr>
        <p:spPr>
          <a:xfrm flipH="1">
            <a:off x="1015634" y="2755392"/>
            <a:ext cx="227950" cy="40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26" idx="1"/>
          </p:cNvCxnSpPr>
          <p:nvPr/>
        </p:nvCxnSpPr>
        <p:spPr>
          <a:xfrm>
            <a:off x="755904" y="3054096"/>
            <a:ext cx="130414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4"/>
            <a:endCxn id="32" idx="7"/>
          </p:cNvCxnSpPr>
          <p:nvPr/>
        </p:nvCxnSpPr>
        <p:spPr>
          <a:xfrm>
            <a:off x="1578864" y="2755392"/>
            <a:ext cx="46370" cy="40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3"/>
            <a:endCxn id="28" idx="0"/>
          </p:cNvCxnSpPr>
          <p:nvPr/>
        </p:nvCxnSpPr>
        <p:spPr>
          <a:xfrm flipH="1">
            <a:off x="1286256" y="3027314"/>
            <a:ext cx="45070" cy="1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3" idx="5"/>
            <a:endCxn id="32" idx="1"/>
          </p:cNvCxnSpPr>
          <p:nvPr/>
        </p:nvCxnSpPr>
        <p:spPr>
          <a:xfrm>
            <a:off x="1460642" y="3027314"/>
            <a:ext cx="35276" cy="13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9" idx="4"/>
            <a:endCxn id="34" idx="1"/>
          </p:cNvCxnSpPr>
          <p:nvPr/>
        </p:nvCxnSpPr>
        <p:spPr>
          <a:xfrm flipH="1">
            <a:off x="1831198" y="2755392"/>
            <a:ext cx="52466" cy="40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4"/>
            <a:endCxn id="34" idx="7"/>
          </p:cNvCxnSpPr>
          <p:nvPr/>
        </p:nvCxnSpPr>
        <p:spPr>
          <a:xfrm flipH="1">
            <a:off x="1960514" y="3054096"/>
            <a:ext cx="75550" cy="106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" idx="1"/>
          </p:cNvCxnSpPr>
          <p:nvPr/>
        </p:nvCxnSpPr>
        <p:spPr>
          <a:xfrm>
            <a:off x="463296" y="2292096"/>
            <a:ext cx="75550" cy="3071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" idx="0"/>
          </p:cNvCxnSpPr>
          <p:nvPr/>
        </p:nvCxnSpPr>
        <p:spPr>
          <a:xfrm flipH="1">
            <a:off x="603504" y="226706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7" idx="0"/>
          </p:cNvCxnSpPr>
          <p:nvPr/>
        </p:nvCxnSpPr>
        <p:spPr>
          <a:xfrm>
            <a:off x="755904" y="227228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922894" y="2246925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075294" y="2252147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1258174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410574" y="227163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1555679" y="2261190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708079" y="2266412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1898254" y="2266412"/>
            <a:ext cx="152400" cy="305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050654" y="2271634"/>
            <a:ext cx="182880" cy="300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21" idx="7"/>
          </p:cNvCxnSpPr>
          <p:nvPr/>
        </p:nvCxnSpPr>
        <p:spPr>
          <a:xfrm flipH="1">
            <a:off x="2283602" y="2261190"/>
            <a:ext cx="26782" cy="33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4"/>
          </p:cNvCxnSpPr>
          <p:nvPr/>
        </p:nvCxnSpPr>
        <p:spPr>
          <a:xfrm>
            <a:off x="755904" y="3054096"/>
            <a:ext cx="0" cy="84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036064" y="3054096"/>
            <a:ext cx="0" cy="847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7" idx="4"/>
          </p:cNvCxnSpPr>
          <p:nvPr/>
        </p:nvCxnSpPr>
        <p:spPr>
          <a:xfrm>
            <a:off x="1103376" y="361797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720271" y="3625596"/>
            <a:ext cx="0" cy="283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117555" y="2235798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6" name="Rectangle 85"/>
          <p:cNvSpPr/>
          <p:nvPr/>
        </p:nvSpPr>
        <p:spPr>
          <a:xfrm>
            <a:off x="3117555" y="1837938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87" name="Straight Arrow Connector 86"/>
          <p:cNvCxnSpPr>
            <a:stCxn id="88" idx="2"/>
            <a:endCxn id="87" idx="0"/>
          </p:cNvCxnSpPr>
          <p:nvPr/>
        </p:nvCxnSpPr>
        <p:spPr>
          <a:xfrm>
            <a:off x="3367774" y="2013949"/>
            <a:ext cx="0" cy="221849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5400000" flipH="1">
            <a:off x="3259201" y="2418552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117555" y="2887861"/>
            <a:ext cx="500438" cy="36550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>
          <a:xfrm rot="5400000" flipH="1">
            <a:off x="3259201" y="3070613"/>
            <a:ext cx="365505" cy="10115"/>
          </a:xfrm>
          <a:prstGeom prst="bentConnector5">
            <a:avLst>
              <a:gd name="adj1" fmla="val -29519"/>
              <a:gd name="adj2" fmla="val -3059606"/>
              <a:gd name="adj3" fmla="val 133208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91" idx="0"/>
          </p:cNvCxnSpPr>
          <p:nvPr/>
        </p:nvCxnSpPr>
        <p:spPr>
          <a:xfrm>
            <a:off x="3367774" y="2601304"/>
            <a:ext cx="0" cy="286556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117555" y="3437822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3" name="Straight Arrow Connector 92"/>
          <p:cNvCxnSpPr>
            <a:stCxn id="91" idx="2"/>
            <a:endCxn id="94" idx="0"/>
          </p:cNvCxnSpPr>
          <p:nvPr/>
        </p:nvCxnSpPr>
        <p:spPr>
          <a:xfrm>
            <a:off x="3367774" y="3253366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endCxn id="97" idx="0"/>
          </p:cNvCxnSpPr>
          <p:nvPr/>
        </p:nvCxnSpPr>
        <p:spPr>
          <a:xfrm>
            <a:off x="3436896" y="2052723"/>
            <a:ext cx="1024022" cy="221850"/>
          </a:xfrm>
          <a:prstGeom prst="bentConnector2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210699" y="2274573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3441949" y="2013944"/>
            <a:ext cx="0" cy="38780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862242" y="2784058"/>
            <a:ext cx="544723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549295" y="2784058"/>
            <a:ext cx="500438" cy="3267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284866" y="2601304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615289" y="2601304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757468" y="3849882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2" name="Elbow Connector 101"/>
          <p:cNvCxnSpPr>
            <a:stCxn id="94" idx="2"/>
            <a:endCxn id="103" idx="0"/>
          </p:cNvCxnSpPr>
          <p:nvPr/>
        </p:nvCxnSpPr>
        <p:spPr>
          <a:xfrm rot="16200000" flipH="1">
            <a:off x="3569706" y="3411900"/>
            <a:ext cx="236049" cy="639913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345556" y="3110789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4675979" y="3110789"/>
            <a:ext cx="0" cy="18445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237672" y="3307737"/>
            <a:ext cx="500438" cy="1760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06" name="Elbow Connector 105"/>
          <p:cNvCxnSpPr/>
          <p:nvPr/>
        </p:nvCxnSpPr>
        <p:spPr>
          <a:xfrm rot="5400000">
            <a:off x="4130205" y="3489343"/>
            <a:ext cx="360820" cy="360258"/>
          </a:xfrm>
          <a:prstGeom prst="bentConnector3">
            <a:avLst>
              <a:gd name="adj1" fmla="val 50000"/>
            </a:avLst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3367059" y="1550685"/>
            <a:ext cx="0" cy="287254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4007688" y="4025894"/>
            <a:ext cx="0" cy="269327"/>
          </a:xfrm>
          <a:prstGeom prst="straightConnector1">
            <a:avLst/>
          </a:prstGeom>
          <a:noFill/>
          <a:ln w="9525" cmpd="sng">
            <a:solidFill>
              <a:srgbClr val="0D0D0D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416414" y="2450592"/>
            <a:ext cx="701141" cy="43726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441237" y="3253366"/>
            <a:ext cx="689709" cy="51396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739258" y="1470540"/>
            <a:ext cx="2466726" cy="29307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5208036" y="1482631"/>
            <a:ext cx="588817" cy="13870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5158690" y="2947423"/>
            <a:ext cx="638163" cy="14609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103376" y="438912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57468" y="4389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595872" y="438912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133" name="Oval 132"/>
          <p:cNvSpPr/>
          <p:nvPr/>
        </p:nvSpPr>
        <p:spPr>
          <a:xfrm>
            <a:off x="357542" y="2062712"/>
            <a:ext cx="1399305" cy="17533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/>
          <p:cNvSpPr/>
          <p:nvPr/>
        </p:nvSpPr>
        <p:spPr>
          <a:xfrm>
            <a:off x="2643360" y="2081067"/>
            <a:ext cx="1399305" cy="17533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/>
          <p:cNvSpPr/>
          <p:nvPr/>
        </p:nvSpPr>
        <p:spPr>
          <a:xfrm>
            <a:off x="5661637" y="1744133"/>
            <a:ext cx="1830319" cy="19253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427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144"/>
            <a:ext cx="12437243" cy="4138168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97689" y="2593045"/>
            <a:ext cx="1181447" cy="1284011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7468777" y="3050245"/>
            <a:ext cx="1077815" cy="1887515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5835049" y="3877057"/>
            <a:ext cx="2236055" cy="1158240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976536" y="1089258"/>
            <a:ext cx="2304289" cy="2145792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/>
          <p:cNvSpPr/>
          <p:nvPr/>
        </p:nvSpPr>
        <p:spPr>
          <a:xfrm>
            <a:off x="1024128" y="445617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88143" y="47276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Clip3</a:t>
            </a:r>
          </a:p>
        </p:txBody>
      </p:sp>
      <p:sp>
        <p:nvSpPr>
          <p:cNvPr id="9" name="Oval 8"/>
          <p:cNvSpPr/>
          <p:nvPr/>
        </p:nvSpPr>
        <p:spPr>
          <a:xfrm>
            <a:off x="1853184" y="399622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782118" y="429155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Clip1y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727101" y="4879655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656035" y="5174980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byte_reverse_32</a:t>
            </a:r>
          </a:p>
        </p:txBody>
      </p:sp>
      <p:sp>
        <p:nvSpPr>
          <p:cNvPr id="13" name="Oval 12"/>
          <p:cNvSpPr/>
          <p:nvPr/>
        </p:nvSpPr>
        <p:spPr>
          <a:xfrm>
            <a:off x="3717184" y="4407402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125412" y="4407402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showbits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8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43" y="1406144"/>
            <a:ext cx="12437243" cy="41381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735808" y="3566691"/>
            <a:ext cx="5319118" cy="1738007"/>
          </a:xfrm>
          <a:custGeom>
            <a:avLst/>
            <a:gdLst>
              <a:gd name="connsiteX0" fmla="*/ 300000 w 5319118"/>
              <a:gd name="connsiteY0" fmla="*/ 1115037 h 1738007"/>
              <a:gd name="connsiteX1" fmla="*/ 62256 w 5319118"/>
              <a:gd name="connsiteY1" fmla="*/ 859005 h 1738007"/>
              <a:gd name="connsiteX2" fmla="*/ 16536 w 5319118"/>
              <a:gd name="connsiteY2" fmla="*/ 593829 h 1738007"/>
              <a:gd name="connsiteX3" fmla="*/ 300000 w 5319118"/>
              <a:gd name="connsiteY3" fmla="*/ 328653 h 1738007"/>
              <a:gd name="connsiteX4" fmla="*/ 665760 w 5319118"/>
              <a:gd name="connsiteY4" fmla="*/ 173205 h 1738007"/>
              <a:gd name="connsiteX5" fmla="*/ 738912 w 5319118"/>
              <a:gd name="connsiteY5" fmla="*/ 17757 h 1738007"/>
              <a:gd name="connsiteX6" fmla="*/ 921792 w 5319118"/>
              <a:gd name="connsiteY6" fmla="*/ 17757 h 1738007"/>
              <a:gd name="connsiteX7" fmla="*/ 994944 w 5319118"/>
              <a:gd name="connsiteY7" fmla="*/ 145773 h 1738007"/>
              <a:gd name="connsiteX8" fmla="*/ 1122960 w 5319118"/>
              <a:gd name="connsiteY8" fmla="*/ 218925 h 1738007"/>
              <a:gd name="connsiteX9" fmla="*/ 2521992 w 5319118"/>
              <a:gd name="connsiteY9" fmla="*/ 566397 h 1738007"/>
              <a:gd name="connsiteX10" fmla="*/ 5091456 w 5319118"/>
              <a:gd name="connsiteY10" fmla="*/ 904725 h 1738007"/>
              <a:gd name="connsiteX11" fmla="*/ 4972584 w 5319118"/>
              <a:gd name="connsiteY11" fmla="*/ 1179045 h 1738007"/>
              <a:gd name="connsiteX12" fmla="*/ 3152928 w 5319118"/>
              <a:gd name="connsiteY12" fmla="*/ 1261341 h 1738007"/>
              <a:gd name="connsiteX13" fmla="*/ 1790472 w 5319118"/>
              <a:gd name="connsiteY13" fmla="*/ 1563093 h 1738007"/>
              <a:gd name="connsiteX14" fmla="*/ 848640 w 5319118"/>
              <a:gd name="connsiteY14" fmla="*/ 1727685 h 1738007"/>
              <a:gd name="connsiteX15" fmla="*/ 391440 w 5319118"/>
              <a:gd name="connsiteY15" fmla="*/ 1270485 h 1738007"/>
              <a:gd name="connsiteX16" fmla="*/ 300000 w 5319118"/>
              <a:gd name="connsiteY16" fmla="*/ 1115037 h 173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19118" h="1738007">
                <a:moveTo>
                  <a:pt x="300000" y="1115037"/>
                </a:moveTo>
                <a:cubicBezTo>
                  <a:pt x="245136" y="1046457"/>
                  <a:pt x="109500" y="945873"/>
                  <a:pt x="62256" y="859005"/>
                </a:cubicBezTo>
                <a:cubicBezTo>
                  <a:pt x="15012" y="772137"/>
                  <a:pt x="-23088" y="682221"/>
                  <a:pt x="16536" y="593829"/>
                </a:cubicBezTo>
                <a:cubicBezTo>
                  <a:pt x="56160" y="505437"/>
                  <a:pt x="191796" y="398757"/>
                  <a:pt x="300000" y="328653"/>
                </a:cubicBezTo>
                <a:cubicBezTo>
                  <a:pt x="408204" y="258549"/>
                  <a:pt x="592608" y="225021"/>
                  <a:pt x="665760" y="173205"/>
                </a:cubicBezTo>
                <a:cubicBezTo>
                  <a:pt x="738912" y="121389"/>
                  <a:pt x="696240" y="43665"/>
                  <a:pt x="738912" y="17757"/>
                </a:cubicBezTo>
                <a:cubicBezTo>
                  <a:pt x="781584" y="-8151"/>
                  <a:pt x="879120" y="-3579"/>
                  <a:pt x="921792" y="17757"/>
                </a:cubicBezTo>
                <a:cubicBezTo>
                  <a:pt x="964464" y="39093"/>
                  <a:pt x="961416" y="112245"/>
                  <a:pt x="994944" y="145773"/>
                </a:cubicBezTo>
                <a:cubicBezTo>
                  <a:pt x="1028472" y="179301"/>
                  <a:pt x="868452" y="148821"/>
                  <a:pt x="1122960" y="218925"/>
                </a:cubicBezTo>
                <a:cubicBezTo>
                  <a:pt x="1377468" y="289029"/>
                  <a:pt x="1860576" y="452097"/>
                  <a:pt x="2521992" y="566397"/>
                </a:cubicBezTo>
                <a:cubicBezTo>
                  <a:pt x="3183408" y="680697"/>
                  <a:pt x="4683024" y="802617"/>
                  <a:pt x="5091456" y="904725"/>
                </a:cubicBezTo>
                <a:cubicBezTo>
                  <a:pt x="5499888" y="1006833"/>
                  <a:pt x="5295672" y="1119609"/>
                  <a:pt x="4972584" y="1179045"/>
                </a:cubicBezTo>
                <a:cubicBezTo>
                  <a:pt x="4649496" y="1238481"/>
                  <a:pt x="3683280" y="1197333"/>
                  <a:pt x="3152928" y="1261341"/>
                </a:cubicBezTo>
                <a:cubicBezTo>
                  <a:pt x="2622576" y="1325349"/>
                  <a:pt x="2174520" y="1485369"/>
                  <a:pt x="1790472" y="1563093"/>
                </a:cubicBezTo>
                <a:cubicBezTo>
                  <a:pt x="1406424" y="1640817"/>
                  <a:pt x="1081812" y="1776453"/>
                  <a:pt x="848640" y="1727685"/>
                </a:cubicBezTo>
                <a:cubicBezTo>
                  <a:pt x="615468" y="1678917"/>
                  <a:pt x="481356" y="1374117"/>
                  <a:pt x="391440" y="1270485"/>
                </a:cubicBezTo>
                <a:cubicBezTo>
                  <a:pt x="301524" y="1166853"/>
                  <a:pt x="354864" y="1183617"/>
                  <a:pt x="300000" y="1115037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029898" y="4711499"/>
            <a:ext cx="322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residual_block_cavlc_16</a:t>
            </a:r>
          </a:p>
        </p:txBody>
      </p:sp>
      <p:sp>
        <p:nvSpPr>
          <p:cNvPr id="9" name="Freeform 8"/>
          <p:cNvSpPr/>
          <p:nvPr/>
        </p:nvSpPr>
        <p:spPr>
          <a:xfrm>
            <a:off x="783796" y="3584448"/>
            <a:ext cx="2604485" cy="1266775"/>
          </a:xfrm>
          <a:custGeom>
            <a:avLst/>
            <a:gdLst>
              <a:gd name="connsiteX0" fmla="*/ 2588 w 2604485"/>
              <a:gd name="connsiteY0" fmla="*/ 1106424 h 1266775"/>
              <a:gd name="connsiteX1" fmla="*/ 130604 w 2604485"/>
              <a:gd name="connsiteY1" fmla="*/ 841248 h 1266775"/>
              <a:gd name="connsiteX2" fmla="*/ 670100 w 2604485"/>
              <a:gd name="connsiteY2" fmla="*/ 685800 h 1266775"/>
              <a:gd name="connsiteX3" fmla="*/ 953564 w 2604485"/>
              <a:gd name="connsiteY3" fmla="*/ 402336 h 1266775"/>
              <a:gd name="connsiteX4" fmla="*/ 1374188 w 2604485"/>
              <a:gd name="connsiteY4" fmla="*/ 320040 h 1266775"/>
              <a:gd name="connsiteX5" fmla="*/ 2142284 w 2604485"/>
              <a:gd name="connsiteY5" fmla="*/ 210312 h 1266775"/>
              <a:gd name="connsiteX6" fmla="*/ 2361740 w 2604485"/>
              <a:gd name="connsiteY6" fmla="*/ 82296 h 1266775"/>
              <a:gd name="connsiteX7" fmla="*/ 2480612 w 2604485"/>
              <a:gd name="connsiteY7" fmla="*/ 0 h 1266775"/>
              <a:gd name="connsiteX8" fmla="*/ 2599484 w 2604485"/>
              <a:gd name="connsiteY8" fmla="*/ 82296 h 1266775"/>
              <a:gd name="connsiteX9" fmla="*/ 2562908 w 2604485"/>
              <a:gd name="connsiteY9" fmla="*/ 146304 h 1266775"/>
              <a:gd name="connsiteX10" fmla="*/ 2389172 w 2604485"/>
              <a:gd name="connsiteY10" fmla="*/ 210312 h 1266775"/>
              <a:gd name="connsiteX11" fmla="*/ 1493060 w 2604485"/>
              <a:gd name="connsiteY11" fmla="*/ 603504 h 1266775"/>
              <a:gd name="connsiteX12" fmla="*/ 203756 w 2604485"/>
              <a:gd name="connsiteY12" fmla="*/ 1243584 h 1266775"/>
              <a:gd name="connsiteX13" fmla="*/ 2588 w 2604485"/>
              <a:gd name="connsiteY13" fmla="*/ 1106424 h 12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4485" h="1266775">
                <a:moveTo>
                  <a:pt x="2588" y="1106424"/>
                </a:moveTo>
                <a:cubicBezTo>
                  <a:pt x="-9604" y="1039368"/>
                  <a:pt x="19352" y="911352"/>
                  <a:pt x="130604" y="841248"/>
                </a:cubicBezTo>
                <a:cubicBezTo>
                  <a:pt x="241856" y="771144"/>
                  <a:pt x="532940" y="758952"/>
                  <a:pt x="670100" y="685800"/>
                </a:cubicBezTo>
                <a:cubicBezTo>
                  <a:pt x="807260" y="612648"/>
                  <a:pt x="836216" y="463296"/>
                  <a:pt x="953564" y="402336"/>
                </a:cubicBezTo>
                <a:cubicBezTo>
                  <a:pt x="1070912" y="341376"/>
                  <a:pt x="1176068" y="352044"/>
                  <a:pt x="1374188" y="320040"/>
                </a:cubicBezTo>
                <a:cubicBezTo>
                  <a:pt x="1572308" y="288036"/>
                  <a:pt x="1977692" y="249936"/>
                  <a:pt x="2142284" y="210312"/>
                </a:cubicBezTo>
                <a:cubicBezTo>
                  <a:pt x="2306876" y="170688"/>
                  <a:pt x="2305352" y="117348"/>
                  <a:pt x="2361740" y="82296"/>
                </a:cubicBezTo>
                <a:cubicBezTo>
                  <a:pt x="2418128" y="47244"/>
                  <a:pt x="2440988" y="0"/>
                  <a:pt x="2480612" y="0"/>
                </a:cubicBezTo>
                <a:cubicBezTo>
                  <a:pt x="2520236" y="0"/>
                  <a:pt x="2585768" y="57912"/>
                  <a:pt x="2599484" y="82296"/>
                </a:cubicBezTo>
                <a:cubicBezTo>
                  <a:pt x="2613200" y="106680"/>
                  <a:pt x="2597960" y="124968"/>
                  <a:pt x="2562908" y="146304"/>
                </a:cubicBezTo>
                <a:cubicBezTo>
                  <a:pt x="2527856" y="167640"/>
                  <a:pt x="2567480" y="134112"/>
                  <a:pt x="2389172" y="210312"/>
                </a:cubicBezTo>
                <a:cubicBezTo>
                  <a:pt x="2210864" y="286512"/>
                  <a:pt x="1857296" y="431292"/>
                  <a:pt x="1493060" y="603504"/>
                </a:cubicBezTo>
                <a:cubicBezTo>
                  <a:pt x="1128824" y="775716"/>
                  <a:pt x="450644" y="1162812"/>
                  <a:pt x="203756" y="1243584"/>
                </a:cubicBezTo>
                <a:cubicBezTo>
                  <a:pt x="-43132" y="1324356"/>
                  <a:pt x="14780" y="1173480"/>
                  <a:pt x="2588" y="1106424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1488" y="5305963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inter_prediction_chroma_subblock_double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64392" y="4425696"/>
            <a:ext cx="629000" cy="969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160586" y="3490525"/>
            <a:ext cx="306225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03309" y="1919125"/>
            <a:ext cx="485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scale_residual4x4_and_trans_inverse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785938" y="2358326"/>
            <a:ext cx="490487" cy="11169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466307" y="3096464"/>
            <a:ext cx="32611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238574" y="2099878"/>
            <a:ext cx="281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prediction_Chroma</a:t>
            </a:r>
            <a:endParaRPr lang="en-GB" sz="2400" dirty="0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4554414" y="2330711"/>
            <a:ext cx="684160" cy="75045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792422" y="5072063"/>
            <a:ext cx="1237475" cy="248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26809" y="1743264"/>
            <a:ext cx="11806177" cy="4003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9678734" y="5232446"/>
            <a:ext cx="220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ACCELSEEKER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022382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144"/>
            <a:ext cx="12437243" cy="4138168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97689" y="2593045"/>
            <a:ext cx="1181447" cy="1284011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7468777" y="3050245"/>
            <a:ext cx="1077815" cy="1887515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5835049" y="3877057"/>
            <a:ext cx="2236055" cy="1158240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/>
          <p:cNvSpPr/>
          <p:nvPr/>
        </p:nvSpPr>
        <p:spPr>
          <a:xfrm>
            <a:off x="1024128" y="445617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888143" y="47276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Clip3</a:t>
            </a:r>
          </a:p>
        </p:txBody>
      </p:sp>
      <p:sp>
        <p:nvSpPr>
          <p:cNvPr id="9" name="Oval 8"/>
          <p:cNvSpPr/>
          <p:nvPr/>
        </p:nvSpPr>
        <p:spPr>
          <a:xfrm>
            <a:off x="1853184" y="399622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782118" y="429155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Clip1y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727101" y="4879655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656035" y="5174980"/>
            <a:ext cx="175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byte_reverse_32</a:t>
            </a:r>
          </a:p>
        </p:txBody>
      </p:sp>
      <p:sp>
        <p:nvSpPr>
          <p:cNvPr id="13" name="Oval 12"/>
          <p:cNvSpPr/>
          <p:nvPr/>
        </p:nvSpPr>
        <p:spPr>
          <a:xfrm>
            <a:off x="3717184" y="4407402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125412" y="4407402"/>
            <a:ext cx="102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showbits</a:t>
            </a:r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374072" y="3516236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110292" y="1340285"/>
            <a:ext cx="37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scale_residual4x4_and_trans_inverse</a:t>
            </a:r>
            <a:endParaRPr lang="en-GB" dirty="0"/>
          </a:p>
        </p:txBody>
      </p:sp>
      <p:cxnSp>
        <p:nvCxnSpPr>
          <p:cNvPr id="18" name="Straight Arrow Connector 17"/>
          <p:cNvCxnSpPr>
            <a:endCxn id="15" idx="0"/>
          </p:cNvCxnSpPr>
          <p:nvPr/>
        </p:nvCxnSpPr>
        <p:spPr>
          <a:xfrm>
            <a:off x="2160587" y="1709617"/>
            <a:ext cx="403872" cy="18066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23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144"/>
            <a:ext cx="12437243" cy="4138168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97689" y="2593045"/>
            <a:ext cx="1181447" cy="1284011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7468777" y="3050245"/>
            <a:ext cx="1077815" cy="1887515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5835049" y="3877057"/>
            <a:ext cx="2236055" cy="1158240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2336" y="2889504"/>
            <a:ext cx="2304289" cy="2145792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724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144"/>
            <a:ext cx="12437243" cy="4138168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97689" y="2593045"/>
            <a:ext cx="1181447" cy="1284011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7468777" y="3050245"/>
            <a:ext cx="1077815" cy="1887515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5835049" y="3877057"/>
            <a:ext cx="2236055" cy="1158240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F633A30-528D-C448-BEDE-30AF00EFE585}"/>
              </a:ext>
            </a:extLst>
          </p:cNvPr>
          <p:cNvSpPr/>
          <p:nvPr/>
        </p:nvSpPr>
        <p:spPr>
          <a:xfrm>
            <a:off x="402336" y="2889504"/>
            <a:ext cx="2304289" cy="2145792"/>
          </a:xfrm>
          <a:custGeom>
            <a:avLst/>
            <a:gdLst>
              <a:gd name="connsiteX0" fmla="*/ 121726 w 1266724"/>
              <a:gd name="connsiteY0" fmla="*/ 161501 h 873039"/>
              <a:gd name="connsiteX1" fmla="*/ 8837 w 1266724"/>
              <a:gd name="connsiteY1" fmla="*/ 319545 h 873039"/>
              <a:gd name="connsiteX2" fmla="*/ 20126 w 1266724"/>
              <a:gd name="connsiteY2" fmla="*/ 556612 h 873039"/>
              <a:gd name="connsiteX3" fmla="*/ 121726 w 1266724"/>
              <a:gd name="connsiteY3" fmla="*/ 714656 h 873039"/>
              <a:gd name="connsiteX4" fmla="*/ 279771 w 1266724"/>
              <a:gd name="connsiteY4" fmla="*/ 804967 h 873039"/>
              <a:gd name="connsiteX5" fmla="*/ 561993 w 1266724"/>
              <a:gd name="connsiteY5" fmla="*/ 793679 h 873039"/>
              <a:gd name="connsiteX6" fmla="*/ 923237 w 1266724"/>
              <a:gd name="connsiteY6" fmla="*/ 872701 h 873039"/>
              <a:gd name="connsiteX7" fmla="*/ 1103860 w 1266724"/>
              <a:gd name="connsiteY7" fmla="*/ 816256 h 873039"/>
              <a:gd name="connsiteX8" fmla="*/ 1239326 w 1266724"/>
              <a:gd name="connsiteY8" fmla="*/ 680790 h 873039"/>
              <a:gd name="connsiteX9" fmla="*/ 1250615 w 1266724"/>
              <a:gd name="connsiteY9" fmla="*/ 398567 h 873039"/>
              <a:gd name="connsiteX10" fmla="*/ 1058704 w 1266724"/>
              <a:gd name="connsiteY10" fmla="*/ 138923 h 873039"/>
              <a:gd name="connsiteX11" fmla="*/ 652304 w 1266724"/>
              <a:gd name="connsiteY11" fmla="*/ 3456 h 873039"/>
              <a:gd name="connsiteX12" fmla="*/ 279771 w 1266724"/>
              <a:gd name="connsiteY12" fmla="*/ 48612 h 873039"/>
              <a:gd name="connsiteX13" fmla="*/ 121726 w 1266724"/>
              <a:gd name="connsiteY13" fmla="*/ 161501 h 8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66724" h="873039">
                <a:moveTo>
                  <a:pt x="121726" y="161501"/>
                </a:moveTo>
                <a:cubicBezTo>
                  <a:pt x="76570" y="206656"/>
                  <a:pt x="25770" y="253693"/>
                  <a:pt x="8837" y="319545"/>
                </a:cubicBezTo>
                <a:cubicBezTo>
                  <a:pt x="-8096" y="385397"/>
                  <a:pt x="1311" y="490760"/>
                  <a:pt x="20126" y="556612"/>
                </a:cubicBezTo>
                <a:cubicBezTo>
                  <a:pt x="38941" y="622464"/>
                  <a:pt x="78452" y="673264"/>
                  <a:pt x="121726" y="714656"/>
                </a:cubicBezTo>
                <a:cubicBezTo>
                  <a:pt x="165000" y="756048"/>
                  <a:pt x="206393" y="791797"/>
                  <a:pt x="279771" y="804967"/>
                </a:cubicBezTo>
                <a:cubicBezTo>
                  <a:pt x="353149" y="818137"/>
                  <a:pt x="454749" y="782390"/>
                  <a:pt x="561993" y="793679"/>
                </a:cubicBezTo>
                <a:cubicBezTo>
                  <a:pt x="669237" y="804968"/>
                  <a:pt x="832926" y="868938"/>
                  <a:pt x="923237" y="872701"/>
                </a:cubicBezTo>
                <a:cubicBezTo>
                  <a:pt x="1013548" y="876464"/>
                  <a:pt x="1051179" y="848241"/>
                  <a:pt x="1103860" y="816256"/>
                </a:cubicBezTo>
                <a:cubicBezTo>
                  <a:pt x="1156542" y="784271"/>
                  <a:pt x="1214867" y="750405"/>
                  <a:pt x="1239326" y="680790"/>
                </a:cubicBezTo>
                <a:cubicBezTo>
                  <a:pt x="1263785" y="611175"/>
                  <a:pt x="1280719" y="488878"/>
                  <a:pt x="1250615" y="398567"/>
                </a:cubicBezTo>
                <a:cubicBezTo>
                  <a:pt x="1220511" y="308256"/>
                  <a:pt x="1158422" y="204775"/>
                  <a:pt x="1058704" y="138923"/>
                </a:cubicBezTo>
                <a:cubicBezTo>
                  <a:pt x="958986" y="73071"/>
                  <a:pt x="782126" y="18508"/>
                  <a:pt x="652304" y="3456"/>
                </a:cubicBezTo>
                <a:cubicBezTo>
                  <a:pt x="522482" y="-11596"/>
                  <a:pt x="370082" y="26034"/>
                  <a:pt x="279771" y="48612"/>
                </a:cubicBezTo>
                <a:cubicBezTo>
                  <a:pt x="189460" y="71190"/>
                  <a:pt x="166882" y="116346"/>
                  <a:pt x="121726" y="161501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40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44433" y="2134956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944790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653363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27643" y="25391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236217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716863" y="2265546"/>
            <a:ext cx="491070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08290" y="2265546"/>
            <a:ext cx="199643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07933" y="2265546"/>
            <a:ext cx="91784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7933" y="2265546"/>
            <a:ext cx="383210" cy="273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09016" y="300634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6863" y="2674901"/>
            <a:ext cx="755653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08290" y="2674901"/>
            <a:ext cx="464226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99717" y="2674901"/>
            <a:ext cx="172799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2516" y="2669728"/>
            <a:ext cx="118627" cy="33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65701" y="161713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207933" y="1728600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925935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650768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5476269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5201102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714268" y="1747724"/>
            <a:ext cx="314933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989436" y="1747724"/>
            <a:ext cx="39765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29201" y="1747724"/>
            <a:ext cx="235401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29201" y="1747724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0"/>
          </p:cNvCxnSpPr>
          <p:nvPr/>
        </p:nvCxnSpPr>
        <p:spPr>
          <a:xfrm flipH="1">
            <a:off x="4472516" y="2255738"/>
            <a:ext cx="516919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476125" y="2400991"/>
            <a:ext cx="1140775" cy="845813"/>
          </a:xfrm>
          <a:custGeom>
            <a:avLst/>
            <a:gdLst>
              <a:gd name="connsiteX0" fmla="*/ 152936 w 1263462"/>
              <a:gd name="connsiteY0" fmla="*/ 21963 h 956351"/>
              <a:gd name="connsiteX1" fmla="*/ 508536 w 1263462"/>
              <a:gd name="connsiteY1" fmla="*/ 38896 h 956351"/>
              <a:gd name="connsiteX2" fmla="*/ 711736 w 1263462"/>
              <a:gd name="connsiteY2" fmla="*/ 174363 h 956351"/>
              <a:gd name="connsiteX3" fmla="*/ 804869 w 1263462"/>
              <a:gd name="connsiteY3" fmla="*/ 402963 h 956351"/>
              <a:gd name="connsiteX4" fmla="*/ 1041936 w 1263462"/>
              <a:gd name="connsiteY4" fmla="*/ 546896 h 956351"/>
              <a:gd name="connsiteX5" fmla="*/ 1262069 w 1263462"/>
              <a:gd name="connsiteY5" fmla="*/ 733163 h 956351"/>
              <a:gd name="connsiteX6" fmla="*/ 1118136 w 1263462"/>
              <a:gd name="connsiteY6" fmla="*/ 953296 h 956351"/>
              <a:gd name="connsiteX7" fmla="*/ 779469 w 1263462"/>
              <a:gd name="connsiteY7" fmla="*/ 843230 h 956351"/>
              <a:gd name="connsiteX8" fmla="*/ 144469 w 1263462"/>
              <a:gd name="connsiteY8" fmla="*/ 589230 h 956351"/>
              <a:gd name="connsiteX9" fmla="*/ 536 w 1263462"/>
              <a:gd name="connsiteY9" fmla="*/ 318296 h 956351"/>
              <a:gd name="connsiteX10" fmla="*/ 152936 w 1263462"/>
              <a:gd name="connsiteY10" fmla="*/ 21963 h 9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3462" h="956351">
                <a:moveTo>
                  <a:pt x="152936" y="21963"/>
                </a:moveTo>
                <a:cubicBezTo>
                  <a:pt x="237603" y="-24604"/>
                  <a:pt x="415403" y="13496"/>
                  <a:pt x="508536" y="38896"/>
                </a:cubicBezTo>
                <a:cubicBezTo>
                  <a:pt x="601669" y="64296"/>
                  <a:pt x="662347" y="113685"/>
                  <a:pt x="711736" y="174363"/>
                </a:cubicBezTo>
                <a:cubicBezTo>
                  <a:pt x="761125" y="235041"/>
                  <a:pt x="749836" y="340874"/>
                  <a:pt x="804869" y="402963"/>
                </a:cubicBezTo>
                <a:cubicBezTo>
                  <a:pt x="859902" y="465052"/>
                  <a:pt x="965736" y="491863"/>
                  <a:pt x="1041936" y="546896"/>
                </a:cubicBezTo>
                <a:cubicBezTo>
                  <a:pt x="1118136" y="601929"/>
                  <a:pt x="1249369" y="665430"/>
                  <a:pt x="1262069" y="733163"/>
                </a:cubicBezTo>
                <a:cubicBezTo>
                  <a:pt x="1274769" y="800896"/>
                  <a:pt x="1198569" y="934952"/>
                  <a:pt x="1118136" y="953296"/>
                </a:cubicBezTo>
                <a:cubicBezTo>
                  <a:pt x="1037703" y="971640"/>
                  <a:pt x="941747" y="903908"/>
                  <a:pt x="779469" y="843230"/>
                </a:cubicBezTo>
                <a:cubicBezTo>
                  <a:pt x="617191" y="782552"/>
                  <a:pt x="274291" y="676719"/>
                  <a:pt x="144469" y="589230"/>
                </a:cubicBezTo>
                <a:cubicBezTo>
                  <a:pt x="14647" y="501741"/>
                  <a:pt x="-3697" y="412841"/>
                  <a:pt x="536" y="318296"/>
                </a:cubicBezTo>
                <a:cubicBezTo>
                  <a:pt x="4769" y="223752"/>
                  <a:pt x="68269" y="68530"/>
                  <a:pt x="152936" y="2196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4027788" y="2010885"/>
            <a:ext cx="803728" cy="742834"/>
          </a:xfrm>
          <a:custGeom>
            <a:avLst/>
            <a:gdLst>
              <a:gd name="connsiteX0" fmla="*/ 10811 w 697407"/>
              <a:gd name="connsiteY0" fmla="*/ 93162 h 687879"/>
              <a:gd name="connsiteX1" fmla="*/ 120878 w 697407"/>
              <a:gd name="connsiteY1" fmla="*/ 29 h 687879"/>
              <a:gd name="connsiteX2" fmla="*/ 290211 w 697407"/>
              <a:gd name="connsiteY2" fmla="*/ 84696 h 687879"/>
              <a:gd name="connsiteX3" fmla="*/ 332545 w 697407"/>
              <a:gd name="connsiteY3" fmla="*/ 220162 h 687879"/>
              <a:gd name="connsiteX4" fmla="*/ 493411 w 697407"/>
              <a:gd name="connsiteY4" fmla="*/ 296362 h 687879"/>
              <a:gd name="connsiteX5" fmla="*/ 688145 w 697407"/>
              <a:gd name="connsiteY5" fmla="*/ 457229 h 687879"/>
              <a:gd name="connsiteX6" fmla="*/ 645811 w 697407"/>
              <a:gd name="connsiteY6" fmla="*/ 643496 h 687879"/>
              <a:gd name="connsiteX7" fmla="*/ 468011 w 697407"/>
              <a:gd name="connsiteY7" fmla="*/ 677362 h 687879"/>
              <a:gd name="connsiteX8" fmla="*/ 256345 w 697407"/>
              <a:gd name="connsiteY8" fmla="*/ 685829 h 687879"/>
              <a:gd name="connsiteX9" fmla="*/ 171678 w 697407"/>
              <a:gd name="connsiteY9" fmla="*/ 643496 h 687879"/>
              <a:gd name="connsiteX10" fmla="*/ 87011 w 697407"/>
              <a:gd name="connsiteY10" fmla="*/ 389496 h 687879"/>
              <a:gd name="connsiteX11" fmla="*/ 10811 w 697407"/>
              <a:gd name="connsiteY11" fmla="*/ 254029 h 687879"/>
              <a:gd name="connsiteX12" fmla="*/ 10811 w 697407"/>
              <a:gd name="connsiteY12" fmla="*/ 93162 h 68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7407" h="687879">
                <a:moveTo>
                  <a:pt x="10811" y="93162"/>
                </a:moveTo>
                <a:cubicBezTo>
                  <a:pt x="29155" y="50829"/>
                  <a:pt x="74311" y="1440"/>
                  <a:pt x="120878" y="29"/>
                </a:cubicBezTo>
                <a:cubicBezTo>
                  <a:pt x="167445" y="-1382"/>
                  <a:pt x="254933" y="48007"/>
                  <a:pt x="290211" y="84696"/>
                </a:cubicBezTo>
                <a:cubicBezTo>
                  <a:pt x="325489" y="121385"/>
                  <a:pt x="298678" y="184884"/>
                  <a:pt x="332545" y="220162"/>
                </a:cubicBezTo>
                <a:cubicBezTo>
                  <a:pt x="366412" y="255440"/>
                  <a:pt x="434144" y="256851"/>
                  <a:pt x="493411" y="296362"/>
                </a:cubicBezTo>
                <a:cubicBezTo>
                  <a:pt x="552678" y="335873"/>
                  <a:pt x="662745" y="399373"/>
                  <a:pt x="688145" y="457229"/>
                </a:cubicBezTo>
                <a:cubicBezTo>
                  <a:pt x="713545" y="515085"/>
                  <a:pt x="682500" y="606807"/>
                  <a:pt x="645811" y="643496"/>
                </a:cubicBezTo>
                <a:cubicBezTo>
                  <a:pt x="609122" y="680185"/>
                  <a:pt x="532922" y="670306"/>
                  <a:pt x="468011" y="677362"/>
                </a:cubicBezTo>
                <a:cubicBezTo>
                  <a:pt x="403100" y="684418"/>
                  <a:pt x="305734" y="691473"/>
                  <a:pt x="256345" y="685829"/>
                </a:cubicBezTo>
                <a:cubicBezTo>
                  <a:pt x="206956" y="680185"/>
                  <a:pt x="199900" y="692885"/>
                  <a:pt x="171678" y="643496"/>
                </a:cubicBezTo>
                <a:cubicBezTo>
                  <a:pt x="143456" y="594107"/>
                  <a:pt x="113822" y="454407"/>
                  <a:pt x="87011" y="389496"/>
                </a:cubicBezTo>
                <a:cubicBezTo>
                  <a:pt x="60200" y="324585"/>
                  <a:pt x="20689" y="303418"/>
                  <a:pt x="10811" y="254029"/>
                </a:cubicBezTo>
                <a:cubicBezTo>
                  <a:pt x="933" y="204640"/>
                  <a:pt x="-7533" y="135495"/>
                  <a:pt x="10811" y="9316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 flipH="1">
            <a:off x="3720436" y="2732215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1033975" y="191614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4323404" y="1971011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5975539" y="2130034"/>
            <a:ext cx="267979" cy="2624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403552" y="3025469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937786" y="162068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36" idx="7"/>
          </p:cNvCxnSpPr>
          <p:nvPr/>
        </p:nvCxnSpPr>
        <p:spPr>
          <a:xfrm flipH="1">
            <a:off x="6204273" y="1732146"/>
            <a:ext cx="841915" cy="436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98020" y="212869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6622853" y="212869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448354" y="212869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7173187" y="212869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6686353" y="1751270"/>
            <a:ext cx="314933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6961521" y="1751270"/>
            <a:ext cx="39765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001286" y="1751270"/>
            <a:ext cx="235401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01286" y="1751270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45" idx="0"/>
          </p:cNvCxnSpPr>
          <p:nvPr/>
        </p:nvCxnSpPr>
        <p:spPr>
          <a:xfrm flipH="1">
            <a:off x="6467052" y="2259284"/>
            <a:ext cx="494468" cy="76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flipH="1">
            <a:off x="5957387" y="207661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53156" y="1498600"/>
            <a:ext cx="2466726" cy="201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810411" y="1498600"/>
            <a:ext cx="1868208" cy="201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72516" y="35156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95714" y="351569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70" name="Oval 69"/>
          <p:cNvSpPr/>
          <p:nvPr/>
        </p:nvSpPr>
        <p:spPr>
          <a:xfrm>
            <a:off x="1595494" y="2134956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1395851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1104424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1978704" y="25391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1687278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1167924" y="2265546"/>
            <a:ext cx="491070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1459351" y="2265546"/>
            <a:ext cx="199643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658994" y="2265546"/>
            <a:ext cx="91784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658994" y="2265546"/>
            <a:ext cx="383210" cy="273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860077" y="300634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/>
          <p:cNvCxnSpPr/>
          <p:nvPr/>
        </p:nvCxnSpPr>
        <p:spPr>
          <a:xfrm>
            <a:off x="1167924" y="2674901"/>
            <a:ext cx="755653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459351" y="2674901"/>
            <a:ext cx="464226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750778" y="2674901"/>
            <a:ext cx="172799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923577" y="2669728"/>
            <a:ext cx="118627" cy="33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416762" y="161713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658994" y="1728600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2376996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2101829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/>
          <p:cNvSpPr/>
          <p:nvPr/>
        </p:nvSpPr>
        <p:spPr>
          <a:xfrm>
            <a:off x="2927330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2652163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Connector 89"/>
          <p:cNvCxnSpPr/>
          <p:nvPr/>
        </p:nvCxnSpPr>
        <p:spPr>
          <a:xfrm flipH="1">
            <a:off x="2165329" y="1747724"/>
            <a:ext cx="314933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2440497" y="1747724"/>
            <a:ext cx="39765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480262" y="1747724"/>
            <a:ext cx="235401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480262" y="1747724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79" idx="0"/>
          </p:cNvCxnSpPr>
          <p:nvPr/>
        </p:nvCxnSpPr>
        <p:spPr>
          <a:xfrm flipH="1">
            <a:off x="1923577" y="2255738"/>
            <a:ext cx="516919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65200" y="1498600"/>
            <a:ext cx="2205743" cy="201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1923577" y="351569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cxnSp>
        <p:nvCxnSpPr>
          <p:cNvPr id="103" name="Straight Connector 102"/>
          <p:cNvCxnSpPr>
            <a:stCxn id="88" idx="4"/>
            <a:endCxn id="79" idx="0"/>
          </p:cNvCxnSpPr>
          <p:nvPr/>
        </p:nvCxnSpPr>
        <p:spPr>
          <a:xfrm flipH="1">
            <a:off x="1923577" y="2255738"/>
            <a:ext cx="1067253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3" idx="4"/>
            <a:endCxn id="14" idx="0"/>
          </p:cNvCxnSpPr>
          <p:nvPr/>
        </p:nvCxnSpPr>
        <p:spPr>
          <a:xfrm flipH="1">
            <a:off x="4472516" y="2255738"/>
            <a:ext cx="1067253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4" idx="4"/>
            <a:endCxn id="45" idx="0"/>
          </p:cNvCxnSpPr>
          <p:nvPr/>
        </p:nvCxnSpPr>
        <p:spPr>
          <a:xfrm flipH="1">
            <a:off x="6467052" y="2259284"/>
            <a:ext cx="1044802" cy="76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779720" y="300634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Connector 95"/>
          <p:cNvCxnSpPr>
            <a:stCxn id="89" idx="4"/>
            <a:endCxn id="95" idx="0"/>
          </p:cNvCxnSpPr>
          <p:nvPr/>
        </p:nvCxnSpPr>
        <p:spPr>
          <a:xfrm>
            <a:off x="2715663" y="2255738"/>
            <a:ext cx="127557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8" idx="4"/>
            <a:endCxn id="95" idx="0"/>
          </p:cNvCxnSpPr>
          <p:nvPr/>
        </p:nvCxnSpPr>
        <p:spPr>
          <a:xfrm flipH="1">
            <a:off x="2843220" y="2255738"/>
            <a:ext cx="147610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328380" y="300237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/>
          <p:cNvCxnSpPr/>
          <p:nvPr/>
        </p:nvCxnSpPr>
        <p:spPr>
          <a:xfrm>
            <a:off x="5264323" y="2251768"/>
            <a:ext cx="127557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91880" y="2251768"/>
            <a:ext cx="147610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300580" y="300989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236523" y="2259284"/>
            <a:ext cx="127557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7364080" y="2259284"/>
            <a:ext cx="147610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023979" y="2055478"/>
            <a:ext cx="1214693" cy="1193693"/>
          </a:xfrm>
          <a:custGeom>
            <a:avLst/>
            <a:gdLst>
              <a:gd name="connsiteX0" fmla="*/ 100733 w 1214693"/>
              <a:gd name="connsiteY0" fmla="*/ 733442 h 1193693"/>
              <a:gd name="connsiteX1" fmla="*/ 338477 w 1214693"/>
              <a:gd name="connsiteY1" fmla="*/ 952898 h 1193693"/>
              <a:gd name="connsiteX2" fmla="*/ 777389 w 1214693"/>
              <a:gd name="connsiteY2" fmla="*/ 1126634 h 1193693"/>
              <a:gd name="connsiteX3" fmla="*/ 987701 w 1214693"/>
              <a:gd name="connsiteY3" fmla="*/ 1172354 h 1193693"/>
              <a:gd name="connsiteX4" fmla="*/ 1198013 w 1214693"/>
              <a:gd name="connsiteY4" fmla="*/ 797450 h 1193693"/>
              <a:gd name="connsiteX5" fmla="*/ 1188869 w 1214693"/>
              <a:gd name="connsiteY5" fmla="*/ 532274 h 1193693"/>
              <a:gd name="connsiteX6" fmla="*/ 1088285 w 1214693"/>
              <a:gd name="connsiteY6" fmla="*/ 340250 h 1193693"/>
              <a:gd name="connsiteX7" fmla="*/ 868829 w 1214693"/>
              <a:gd name="connsiteY7" fmla="*/ 212234 h 1193693"/>
              <a:gd name="connsiteX8" fmla="*/ 768245 w 1214693"/>
              <a:gd name="connsiteY8" fmla="*/ 11066 h 1193693"/>
              <a:gd name="connsiteX9" fmla="*/ 393341 w 1214693"/>
              <a:gd name="connsiteY9" fmla="*/ 56786 h 1193693"/>
              <a:gd name="connsiteX10" fmla="*/ 73301 w 1214693"/>
              <a:gd name="connsiteY10" fmla="*/ 312818 h 1193693"/>
              <a:gd name="connsiteX11" fmla="*/ 149 w 1214693"/>
              <a:gd name="connsiteY11" fmla="*/ 495698 h 1193693"/>
              <a:gd name="connsiteX12" fmla="*/ 100733 w 1214693"/>
              <a:gd name="connsiteY12" fmla="*/ 733442 h 119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4693" h="1193693">
                <a:moveTo>
                  <a:pt x="100733" y="733442"/>
                </a:moveTo>
                <a:cubicBezTo>
                  <a:pt x="157121" y="809642"/>
                  <a:pt x="225701" y="887366"/>
                  <a:pt x="338477" y="952898"/>
                </a:cubicBezTo>
                <a:cubicBezTo>
                  <a:pt x="451253" y="1018430"/>
                  <a:pt x="669185" y="1090058"/>
                  <a:pt x="777389" y="1126634"/>
                </a:cubicBezTo>
                <a:cubicBezTo>
                  <a:pt x="885593" y="1163210"/>
                  <a:pt x="917597" y="1227218"/>
                  <a:pt x="987701" y="1172354"/>
                </a:cubicBezTo>
                <a:cubicBezTo>
                  <a:pt x="1057805" y="1117490"/>
                  <a:pt x="1164485" y="904130"/>
                  <a:pt x="1198013" y="797450"/>
                </a:cubicBezTo>
                <a:cubicBezTo>
                  <a:pt x="1231541" y="690770"/>
                  <a:pt x="1207157" y="608474"/>
                  <a:pt x="1188869" y="532274"/>
                </a:cubicBezTo>
                <a:cubicBezTo>
                  <a:pt x="1170581" y="456074"/>
                  <a:pt x="1141625" y="393590"/>
                  <a:pt x="1088285" y="340250"/>
                </a:cubicBezTo>
                <a:cubicBezTo>
                  <a:pt x="1034945" y="286910"/>
                  <a:pt x="922169" y="267098"/>
                  <a:pt x="868829" y="212234"/>
                </a:cubicBezTo>
                <a:cubicBezTo>
                  <a:pt x="815489" y="157370"/>
                  <a:pt x="847493" y="36974"/>
                  <a:pt x="768245" y="11066"/>
                </a:cubicBezTo>
                <a:cubicBezTo>
                  <a:pt x="688997" y="-14842"/>
                  <a:pt x="509165" y="6494"/>
                  <a:pt x="393341" y="56786"/>
                </a:cubicBezTo>
                <a:cubicBezTo>
                  <a:pt x="277517" y="107078"/>
                  <a:pt x="138833" y="239666"/>
                  <a:pt x="73301" y="312818"/>
                </a:cubicBezTo>
                <a:cubicBezTo>
                  <a:pt x="7769" y="385970"/>
                  <a:pt x="-1375" y="427118"/>
                  <a:pt x="149" y="495698"/>
                </a:cubicBezTo>
                <a:cubicBezTo>
                  <a:pt x="1673" y="564278"/>
                  <a:pt x="44345" y="657242"/>
                  <a:pt x="100733" y="73344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43" y="1406144"/>
            <a:ext cx="12437243" cy="4138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5861" y="4737422"/>
            <a:ext cx="1302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showbits</a:t>
            </a:r>
            <a:endParaRPr lang="en-GB" dirty="0"/>
          </a:p>
        </p:txBody>
      </p:sp>
      <p:cxnSp>
        <p:nvCxnSpPr>
          <p:cNvPr id="26" name="Straight Arrow Connector 25"/>
          <p:cNvCxnSpPr>
            <a:stCxn id="8" idx="1"/>
          </p:cNvCxnSpPr>
          <p:nvPr/>
        </p:nvCxnSpPr>
        <p:spPr>
          <a:xfrm flipH="1" flipV="1">
            <a:off x="3799341" y="4562613"/>
            <a:ext cx="1976520" cy="4056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5747" y="1736206"/>
            <a:ext cx="11806177" cy="401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9484" y="445617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058253" y="486601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Clip3</a:t>
            </a:r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879678" y="3980265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34774" y="2910902"/>
            <a:ext cx="112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copy_V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854090" y="1791149"/>
            <a:ext cx="485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scale_residual4x4_and_trans_inverse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261610" y="2174816"/>
            <a:ext cx="809885" cy="130041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493116" y="4398019"/>
            <a:ext cx="306225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86163" y="5348474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inter_prediction_chroma_subblock_double</a:t>
            </a:r>
            <a:endParaRPr lang="en-GB" dirty="0"/>
          </a:p>
        </p:txBody>
      </p:sp>
      <p:cxnSp>
        <p:nvCxnSpPr>
          <p:cNvPr id="51" name="Straight Arrow Connector 50"/>
          <p:cNvCxnSpPr>
            <a:endCxn id="58" idx="17"/>
          </p:cNvCxnSpPr>
          <p:nvPr/>
        </p:nvCxnSpPr>
        <p:spPr>
          <a:xfrm flipV="1">
            <a:off x="2080681" y="4549515"/>
            <a:ext cx="115378" cy="9016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384502" y="5209158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GPROF1</a:t>
            </a:r>
            <a:endParaRPr lang="en-GB" sz="2400" b="1" dirty="0"/>
          </a:p>
        </p:txBody>
      </p:sp>
      <p:sp>
        <p:nvSpPr>
          <p:cNvPr id="58" name="Freeform 57"/>
          <p:cNvSpPr/>
          <p:nvPr/>
        </p:nvSpPr>
        <p:spPr>
          <a:xfrm>
            <a:off x="516104" y="3572749"/>
            <a:ext cx="2890091" cy="1411261"/>
          </a:xfrm>
          <a:custGeom>
            <a:avLst/>
            <a:gdLst>
              <a:gd name="connsiteX0" fmla="*/ 8552 w 2890091"/>
              <a:gd name="connsiteY0" fmla="*/ 1089192 h 1411261"/>
              <a:gd name="connsiteX1" fmla="*/ 68512 w 2890091"/>
              <a:gd name="connsiteY1" fmla="*/ 886825 h 1411261"/>
              <a:gd name="connsiteX2" fmla="*/ 345830 w 2890091"/>
              <a:gd name="connsiteY2" fmla="*/ 736923 h 1411261"/>
              <a:gd name="connsiteX3" fmla="*/ 638139 w 2890091"/>
              <a:gd name="connsiteY3" fmla="*/ 646982 h 1411261"/>
              <a:gd name="connsiteX4" fmla="*/ 900466 w 2890091"/>
              <a:gd name="connsiteY4" fmla="*/ 609507 h 1411261"/>
              <a:gd name="connsiteX5" fmla="*/ 1005398 w 2890091"/>
              <a:gd name="connsiteY5" fmla="*/ 459605 h 1411261"/>
              <a:gd name="connsiteX6" fmla="*/ 1132814 w 2890091"/>
              <a:gd name="connsiteY6" fmla="*/ 332189 h 1411261"/>
              <a:gd name="connsiteX7" fmla="*/ 1410132 w 2890091"/>
              <a:gd name="connsiteY7" fmla="*/ 272228 h 1411261"/>
              <a:gd name="connsiteX8" fmla="*/ 1679955 w 2890091"/>
              <a:gd name="connsiteY8" fmla="*/ 249743 h 1411261"/>
              <a:gd name="connsiteX9" fmla="*/ 1957273 w 2890091"/>
              <a:gd name="connsiteY9" fmla="*/ 249743 h 1411261"/>
              <a:gd name="connsiteX10" fmla="*/ 2399483 w 2890091"/>
              <a:gd name="connsiteY10" fmla="*/ 197277 h 1411261"/>
              <a:gd name="connsiteX11" fmla="*/ 2639326 w 2890091"/>
              <a:gd name="connsiteY11" fmla="*/ 167297 h 1411261"/>
              <a:gd name="connsiteX12" fmla="*/ 2759247 w 2890091"/>
              <a:gd name="connsiteY12" fmla="*/ 2405 h 1411261"/>
              <a:gd name="connsiteX13" fmla="*/ 2886663 w 2890091"/>
              <a:gd name="connsiteY13" fmla="*/ 77356 h 1411261"/>
              <a:gd name="connsiteX14" fmla="*/ 2811712 w 2890091"/>
              <a:gd name="connsiteY14" fmla="*/ 189782 h 1411261"/>
              <a:gd name="connsiteX15" fmla="*/ 2399483 w 2890091"/>
              <a:gd name="connsiteY15" fmla="*/ 347179 h 1411261"/>
              <a:gd name="connsiteX16" fmla="*/ 2054709 w 2890091"/>
              <a:gd name="connsiteY16" fmla="*/ 691953 h 1411261"/>
              <a:gd name="connsiteX17" fmla="*/ 1679955 w 2890091"/>
              <a:gd name="connsiteY17" fmla="*/ 976766 h 1411261"/>
              <a:gd name="connsiteX18" fmla="*/ 660624 w 2890091"/>
              <a:gd name="connsiteY18" fmla="*/ 1269074 h 1411261"/>
              <a:gd name="connsiteX19" fmla="*/ 210919 w 2890091"/>
              <a:gd name="connsiteY19" fmla="*/ 1403985 h 1411261"/>
              <a:gd name="connsiteX20" fmla="*/ 8552 w 2890091"/>
              <a:gd name="connsiteY20" fmla="*/ 1089192 h 141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0091" h="1411261">
                <a:moveTo>
                  <a:pt x="8552" y="1089192"/>
                </a:moveTo>
                <a:cubicBezTo>
                  <a:pt x="-15182" y="1002999"/>
                  <a:pt x="12299" y="945537"/>
                  <a:pt x="68512" y="886825"/>
                </a:cubicBezTo>
                <a:cubicBezTo>
                  <a:pt x="124725" y="828113"/>
                  <a:pt x="250892" y="776897"/>
                  <a:pt x="345830" y="736923"/>
                </a:cubicBezTo>
                <a:cubicBezTo>
                  <a:pt x="440768" y="696949"/>
                  <a:pt x="545700" y="668218"/>
                  <a:pt x="638139" y="646982"/>
                </a:cubicBezTo>
                <a:cubicBezTo>
                  <a:pt x="730578" y="625746"/>
                  <a:pt x="839256" y="640736"/>
                  <a:pt x="900466" y="609507"/>
                </a:cubicBezTo>
                <a:cubicBezTo>
                  <a:pt x="961676" y="578278"/>
                  <a:pt x="966673" y="505825"/>
                  <a:pt x="1005398" y="459605"/>
                </a:cubicBezTo>
                <a:cubicBezTo>
                  <a:pt x="1044123" y="413385"/>
                  <a:pt x="1065358" y="363418"/>
                  <a:pt x="1132814" y="332189"/>
                </a:cubicBezTo>
                <a:cubicBezTo>
                  <a:pt x="1200270" y="300959"/>
                  <a:pt x="1318942" y="285969"/>
                  <a:pt x="1410132" y="272228"/>
                </a:cubicBezTo>
                <a:cubicBezTo>
                  <a:pt x="1501322" y="258487"/>
                  <a:pt x="1588765" y="253490"/>
                  <a:pt x="1679955" y="249743"/>
                </a:cubicBezTo>
                <a:cubicBezTo>
                  <a:pt x="1771145" y="245996"/>
                  <a:pt x="1837352" y="258487"/>
                  <a:pt x="1957273" y="249743"/>
                </a:cubicBezTo>
                <a:cubicBezTo>
                  <a:pt x="2077194" y="240999"/>
                  <a:pt x="2399483" y="197277"/>
                  <a:pt x="2399483" y="197277"/>
                </a:cubicBezTo>
                <a:cubicBezTo>
                  <a:pt x="2513158" y="183536"/>
                  <a:pt x="2579365" y="199776"/>
                  <a:pt x="2639326" y="167297"/>
                </a:cubicBezTo>
                <a:cubicBezTo>
                  <a:pt x="2699287" y="134818"/>
                  <a:pt x="2718024" y="17395"/>
                  <a:pt x="2759247" y="2405"/>
                </a:cubicBezTo>
                <a:cubicBezTo>
                  <a:pt x="2800470" y="-12585"/>
                  <a:pt x="2877919" y="46127"/>
                  <a:pt x="2886663" y="77356"/>
                </a:cubicBezTo>
                <a:cubicBezTo>
                  <a:pt x="2895407" y="108585"/>
                  <a:pt x="2892909" y="144811"/>
                  <a:pt x="2811712" y="189782"/>
                </a:cubicBezTo>
                <a:cubicBezTo>
                  <a:pt x="2730515" y="234752"/>
                  <a:pt x="2525650" y="263484"/>
                  <a:pt x="2399483" y="347179"/>
                </a:cubicBezTo>
                <a:cubicBezTo>
                  <a:pt x="2273316" y="430874"/>
                  <a:pt x="2174630" y="587022"/>
                  <a:pt x="2054709" y="691953"/>
                </a:cubicBezTo>
                <a:cubicBezTo>
                  <a:pt x="1934788" y="796884"/>
                  <a:pt x="1912302" y="880579"/>
                  <a:pt x="1679955" y="976766"/>
                </a:cubicBezTo>
                <a:cubicBezTo>
                  <a:pt x="1447608" y="1072953"/>
                  <a:pt x="660624" y="1269074"/>
                  <a:pt x="660624" y="1269074"/>
                </a:cubicBezTo>
                <a:cubicBezTo>
                  <a:pt x="415785" y="1340277"/>
                  <a:pt x="322096" y="1438962"/>
                  <a:pt x="210919" y="1403985"/>
                </a:cubicBezTo>
                <a:cubicBezTo>
                  <a:pt x="99742" y="1369008"/>
                  <a:pt x="32286" y="1175385"/>
                  <a:pt x="8552" y="1089192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 60"/>
          <p:cNvSpPr/>
          <p:nvPr/>
        </p:nvSpPr>
        <p:spPr>
          <a:xfrm>
            <a:off x="674510" y="3605107"/>
            <a:ext cx="1466206" cy="1253447"/>
          </a:xfrm>
          <a:custGeom>
            <a:avLst/>
            <a:gdLst>
              <a:gd name="connsiteX0" fmla="*/ 47 w 1466206"/>
              <a:gd name="connsiteY0" fmla="*/ 989378 h 1253447"/>
              <a:gd name="connsiteX1" fmla="*/ 277365 w 1466206"/>
              <a:gd name="connsiteY1" fmla="*/ 749536 h 1253447"/>
              <a:gd name="connsiteX2" fmla="*/ 442257 w 1466206"/>
              <a:gd name="connsiteY2" fmla="*/ 719555 h 1253447"/>
              <a:gd name="connsiteX3" fmla="*/ 547188 w 1466206"/>
              <a:gd name="connsiteY3" fmla="*/ 479713 h 1253447"/>
              <a:gd name="connsiteX4" fmla="*/ 517208 w 1466206"/>
              <a:gd name="connsiteY4" fmla="*/ 119949 h 1253447"/>
              <a:gd name="connsiteX5" fmla="*/ 637129 w 1466206"/>
              <a:gd name="connsiteY5" fmla="*/ 27 h 1253447"/>
              <a:gd name="connsiteX6" fmla="*/ 779536 w 1466206"/>
              <a:gd name="connsiteY6" fmla="*/ 127444 h 1253447"/>
              <a:gd name="connsiteX7" fmla="*/ 921942 w 1466206"/>
              <a:gd name="connsiteY7" fmla="*/ 254860 h 1253447"/>
              <a:gd name="connsiteX8" fmla="*/ 1244231 w 1466206"/>
              <a:gd name="connsiteY8" fmla="*/ 329811 h 1253447"/>
              <a:gd name="connsiteX9" fmla="*/ 1446598 w 1466206"/>
              <a:gd name="connsiteY9" fmla="*/ 524683 h 1253447"/>
              <a:gd name="connsiteX10" fmla="*/ 1409123 w 1466206"/>
              <a:gd name="connsiteY10" fmla="*/ 689575 h 1253447"/>
              <a:gd name="connsiteX11" fmla="*/ 1011883 w 1466206"/>
              <a:gd name="connsiteY11" fmla="*/ 899437 h 1253447"/>
              <a:gd name="connsiteX12" fmla="*/ 262375 w 1466206"/>
              <a:gd name="connsiteY12" fmla="*/ 1251706 h 1253447"/>
              <a:gd name="connsiteX13" fmla="*/ 47 w 1466206"/>
              <a:gd name="connsiteY13" fmla="*/ 989378 h 125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6206" h="1253447">
                <a:moveTo>
                  <a:pt x="47" y="989378"/>
                </a:moveTo>
                <a:cubicBezTo>
                  <a:pt x="2545" y="905683"/>
                  <a:pt x="203663" y="794506"/>
                  <a:pt x="277365" y="749536"/>
                </a:cubicBezTo>
                <a:cubicBezTo>
                  <a:pt x="351067" y="704565"/>
                  <a:pt x="397287" y="764525"/>
                  <a:pt x="442257" y="719555"/>
                </a:cubicBezTo>
                <a:cubicBezTo>
                  <a:pt x="487227" y="674585"/>
                  <a:pt x="534696" y="579647"/>
                  <a:pt x="547188" y="479713"/>
                </a:cubicBezTo>
                <a:cubicBezTo>
                  <a:pt x="559680" y="379779"/>
                  <a:pt x="502218" y="199897"/>
                  <a:pt x="517208" y="119949"/>
                </a:cubicBezTo>
                <a:cubicBezTo>
                  <a:pt x="532198" y="40001"/>
                  <a:pt x="593408" y="-1222"/>
                  <a:pt x="637129" y="27"/>
                </a:cubicBezTo>
                <a:cubicBezTo>
                  <a:pt x="680850" y="1276"/>
                  <a:pt x="779536" y="127444"/>
                  <a:pt x="779536" y="127444"/>
                </a:cubicBezTo>
                <a:cubicBezTo>
                  <a:pt x="827005" y="169916"/>
                  <a:pt x="844493" y="221132"/>
                  <a:pt x="921942" y="254860"/>
                </a:cubicBezTo>
                <a:cubicBezTo>
                  <a:pt x="999391" y="288588"/>
                  <a:pt x="1156788" y="284841"/>
                  <a:pt x="1244231" y="329811"/>
                </a:cubicBezTo>
                <a:cubicBezTo>
                  <a:pt x="1331674" y="374781"/>
                  <a:pt x="1419116" y="464722"/>
                  <a:pt x="1446598" y="524683"/>
                </a:cubicBezTo>
                <a:cubicBezTo>
                  <a:pt x="1474080" y="584644"/>
                  <a:pt x="1481575" y="627116"/>
                  <a:pt x="1409123" y="689575"/>
                </a:cubicBezTo>
                <a:cubicBezTo>
                  <a:pt x="1336671" y="752034"/>
                  <a:pt x="1203008" y="805749"/>
                  <a:pt x="1011883" y="899437"/>
                </a:cubicBezTo>
                <a:cubicBezTo>
                  <a:pt x="820758" y="993125"/>
                  <a:pt x="431014" y="1229221"/>
                  <a:pt x="262375" y="1251706"/>
                </a:cubicBezTo>
                <a:cubicBezTo>
                  <a:pt x="93736" y="1274191"/>
                  <a:pt x="-2451" y="1073073"/>
                  <a:pt x="47" y="989378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211488" y="2480157"/>
            <a:ext cx="424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inter_luma_double_bitzero_skip</a:t>
            </a:r>
            <a:endParaRPr lang="en-GB" sz="2400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260452" y="2939967"/>
            <a:ext cx="72700" cy="6440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3" idx="2"/>
            <a:endCxn id="32" idx="0"/>
          </p:cNvCxnSpPr>
          <p:nvPr/>
        </p:nvCxnSpPr>
        <p:spPr>
          <a:xfrm>
            <a:off x="697613" y="3372567"/>
            <a:ext cx="372452" cy="6076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2172205" y="3548725"/>
            <a:ext cx="306225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2839262" y="4063810"/>
            <a:ext cx="1093110" cy="1189774"/>
          </a:xfrm>
          <a:custGeom>
            <a:avLst/>
            <a:gdLst>
              <a:gd name="connsiteX0" fmla="*/ 60457 w 1093110"/>
              <a:gd name="connsiteY0" fmla="*/ 368147 h 1189774"/>
              <a:gd name="connsiteX1" fmla="*/ 2792 w 1093110"/>
              <a:gd name="connsiteY1" fmla="*/ 162201 h 1189774"/>
              <a:gd name="connsiteX2" fmla="*/ 27506 w 1093110"/>
              <a:gd name="connsiteY2" fmla="*/ 13920 h 1189774"/>
              <a:gd name="connsiteX3" fmla="*/ 184024 w 1093110"/>
              <a:gd name="connsiteY3" fmla="*/ 22158 h 1189774"/>
              <a:gd name="connsiteX4" fmla="*/ 258165 w 1093110"/>
              <a:gd name="connsiteY4" fmla="*/ 153963 h 1189774"/>
              <a:gd name="connsiteX5" fmla="*/ 505300 w 1093110"/>
              <a:gd name="connsiteY5" fmla="*/ 261055 h 1189774"/>
              <a:gd name="connsiteX6" fmla="*/ 703008 w 1093110"/>
              <a:gd name="connsiteY6" fmla="*/ 277531 h 1189774"/>
              <a:gd name="connsiteX7" fmla="*/ 900716 w 1093110"/>
              <a:gd name="connsiteY7" fmla="*/ 277531 h 1189774"/>
              <a:gd name="connsiteX8" fmla="*/ 1090187 w 1093110"/>
              <a:gd name="connsiteY8" fmla="*/ 442287 h 1189774"/>
              <a:gd name="connsiteX9" fmla="*/ 999570 w 1093110"/>
              <a:gd name="connsiteY9" fmla="*/ 977747 h 1189774"/>
              <a:gd name="connsiteX10" fmla="*/ 785387 w 1093110"/>
              <a:gd name="connsiteY10" fmla="*/ 1183693 h 1189774"/>
              <a:gd name="connsiteX11" fmla="*/ 381733 w 1093110"/>
              <a:gd name="connsiteY11" fmla="*/ 771801 h 1189774"/>
              <a:gd name="connsiteX12" fmla="*/ 60457 w 1093110"/>
              <a:gd name="connsiteY12" fmla="*/ 368147 h 118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93110" h="1189774">
                <a:moveTo>
                  <a:pt x="60457" y="368147"/>
                </a:moveTo>
                <a:cubicBezTo>
                  <a:pt x="-2700" y="266547"/>
                  <a:pt x="8284" y="221239"/>
                  <a:pt x="2792" y="162201"/>
                </a:cubicBezTo>
                <a:cubicBezTo>
                  <a:pt x="-2700" y="103163"/>
                  <a:pt x="-2699" y="37260"/>
                  <a:pt x="27506" y="13920"/>
                </a:cubicBezTo>
                <a:cubicBezTo>
                  <a:pt x="57711" y="-9420"/>
                  <a:pt x="145581" y="-1182"/>
                  <a:pt x="184024" y="22158"/>
                </a:cubicBezTo>
                <a:cubicBezTo>
                  <a:pt x="222467" y="45498"/>
                  <a:pt x="204619" y="114147"/>
                  <a:pt x="258165" y="153963"/>
                </a:cubicBezTo>
                <a:cubicBezTo>
                  <a:pt x="311711" y="193779"/>
                  <a:pt x="431160" y="240460"/>
                  <a:pt x="505300" y="261055"/>
                </a:cubicBezTo>
                <a:cubicBezTo>
                  <a:pt x="579441" y="281650"/>
                  <a:pt x="637105" y="274785"/>
                  <a:pt x="703008" y="277531"/>
                </a:cubicBezTo>
                <a:cubicBezTo>
                  <a:pt x="768911" y="280277"/>
                  <a:pt x="836186" y="250072"/>
                  <a:pt x="900716" y="277531"/>
                </a:cubicBezTo>
                <a:cubicBezTo>
                  <a:pt x="965246" y="304990"/>
                  <a:pt x="1073711" y="325584"/>
                  <a:pt x="1090187" y="442287"/>
                </a:cubicBezTo>
                <a:cubicBezTo>
                  <a:pt x="1106663" y="558990"/>
                  <a:pt x="1050370" y="854179"/>
                  <a:pt x="999570" y="977747"/>
                </a:cubicBezTo>
                <a:cubicBezTo>
                  <a:pt x="948770" y="1101315"/>
                  <a:pt x="888360" y="1218017"/>
                  <a:pt x="785387" y="1183693"/>
                </a:cubicBezTo>
                <a:cubicBezTo>
                  <a:pt x="682414" y="1149369"/>
                  <a:pt x="499809" y="906352"/>
                  <a:pt x="381733" y="771801"/>
                </a:cubicBezTo>
                <a:cubicBezTo>
                  <a:pt x="263657" y="637250"/>
                  <a:pt x="123614" y="469747"/>
                  <a:pt x="60457" y="368147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864344" y="5034511"/>
            <a:ext cx="1724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total_zeroes</a:t>
            </a:r>
            <a:endParaRPr lang="en-GB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3887824" y="4831125"/>
            <a:ext cx="1976520" cy="43421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3015049" y="4032846"/>
            <a:ext cx="1001970" cy="1335246"/>
          </a:xfrm>
          <a:custGeom>
            <a:avLst/>
            <a:gdLst>
              <a:gd name="connsiteX0" fmla="*/ 115329 w 1001970"/>
              <a:gd name="connsiteY0" fmla="*/ 28408 h 1335246"/>
              <a:gd name="connsiteX1" fmla="*/ 238897 w 1001970"/>
              <a:gd name="connsiteY1" fmla="*/ 36646 h 1335246"/>
              <a:gd name="connsiteX2" fmla="*/ 304800 w 1001970"/>
              <a:gd name="connsiteY2" fmla="*/ 184927 h 1335246"/>
              <a:gd name="connsiteX3" fmla="*/ 477794 w 1001970"/>
              <a:gd name="connsiteY3" fmla="*/ 250830 h 1335246"/>
              <a:gd name="connsiteX4" fmla="*/ 799070 w 1001970"/>
              <a:gd name="connsiteY4" fmla="*/ 259068 h 1335246"/>
              <a:gd name="connsiteX5" fmla="*/ 996778 w 1001970"/>
              <a:gd name="connsiteY5" fmla="*/ 399111 h 1335246"/>
              <a:gd name="connsiteX6" fmla="*/ 922637 w 1001970"/>
              <a:gd name="connsiteY6" fmla="*/ 1058138 h 1335246"/>
              <a:gd name="connsiteX7" fmla="*/ 691978 w 1001970"/>
              <a:gd name="connsiteY7" fmla="*/ 1329986 h 1335246"/>
              <a:gd name="connsiteX8" fmla="*/ 395416 w 1001970"/>
              <a:gd name="connsiteY8" fmla="*/ 1206419 h 1335246"/>
              <a:gd name="connsiteX9" fmla="*/ 98854 w 1001970"/>
              <a:gd name="connsiteY9" fmla="*/ 835716 h 1335246"/>
              <a:gd name="connsiteX10" fmla="*/ 0 w 1001970"/>
              <a:gd name="connsiteY10" fmla="*/ 366159 h 1335246"/>
              <a:gd name="connsiteX11" fmla="*/ 115329 w 1001970"/>
              <a:gd name="connsiteY11" fmla="*/ 28408 h 133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1970" h="1335246">
                <a:moveTo>
                  <a:pt x="115329" y="28408"/>
                </a:moveTo>
                <a:cubicBezTo>
                  <a:pt x="155145" y="-26511"/>
                  <a:pt x="207319" y="10560"/>
                  <a:pt x="238897" y="36646"/>
                </a:cubicBezTo>
                <a:cubicBezTo>
                  <a:pt x="270475" y="62732"/>
                  <a:pt x="264984" y="149230"/>
                  <a:pt x="304800" y="184927"/>
                </a:cubicBezTo>
                <a:cubicBezTo>
                  <a:pt x="344616" y="220624"/>
                  <a:pt x="395416" y="238473"/>
                  <a:pt x="477794" y="250830"/>
                </a:cubicBezTo>
                <a:cubicBezTo>
                  <a:pt x="560172" y="263187"/>
                  <a:pt x="712573" y="234355"/>
                  <a:pt x="799070" y="259068"/>
                </a:cubicBezTo>
                <a:cubicBezTo>
                  <a:pt x="885567" y="283782"/>
                  <a:pt x="976184" y="265933"/>
                  <a:pt x="996778" y="399111"/>
                </a:cubicBezTo>
                <a:cubicBezTo>
                  <a:pt x="1017372" y="532289"/>
                  <a:pt x="973437" y="902992"/>
                  <a:pt x="922637" y="1058138"/>
                </a:cubicBezTo>
                <a:cubicBezTo>
                  <a:pt x="871837" y="1213284"/>
                  <a:pt x="779848" y="1305273"/>
                  <a:pt x="691978" y="1329986"/>
                </a:cubicBezTo>
                <a:cubicBezTo>
                  <a:pt x="604108" y="1354699"/>
                  <a:pt x="494270" y="1288797"/>
                  <a:pt x="395416" y="1206419"/>
                </a:cubicBezTo>
                <a:cubicBezTo>
                  <a:pt x="296562" y="1124041"/>
                  <a:pt x="164757" y="975759"/>
                  <a:pt x="98854" y="835716"/>
                </a:cubicBezTo>
                <a:cubicBezTo>
                  <a:pt x="32951" y="695673"/>
                  <a:pt x="0" y="499337"/>
                  <a:pt x="0" y="366159"/>
                </a:cubicBezTo>
                <a:cubicBezTo>
                  <a:pt x="0" y="232981"/>
                  <a:pt x="75513" y="83327"/>
                  <a:pt x="115329" y="28408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911451" y="5376178"/>
            <a:ext cx="159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run_before</a:t>
            </a:r>
            <a:endParaRPr lang="en-GB" dirty="0"/>
          </a:p>
        </p:txBody>
      </p:sp>
      <p:cxnSp>
        <p:nvCxnSpPr>
          <p:cNvPr id="39" name="Straight Arrow Connector 38"/>
          <p:cNvCxnSpPr>
            <a:stCxn id="4" idx="2"/>
          </p:cNvCxnSpPr>
          <p:nvPr/>
        </p:nvCxnSpPr>
        <p:spPr>
          <a:xfrm flipH="1" flipV="1">
            <a:off x="3945551" y="5115189"/>
            <a:ext cx="2027828" cy="4291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3272521" y="4022854"/>
            <a:ext cx="2771955" cy="1154226"/>
          </a:xfrm>
          <a:custGeom>
            <a:avLst/>
            <a:gdLst>
              <a:gd name="connsiteX0" fmla="*/ 19319 w 2771955"/>
              <a:gd name="connsiteY0" fmla="*/ 887474 h 1154226"/>
              <a:gd name="connsiteX1" fmla="*/ 46751 w 2771955"/>
              <a:gd name="connsiteY1" fmla="*/ 549146 h 1154226"/>
              <a:gd name="connsiteX2" fmla="*/ 257063 w 2771955"/>
              <a:gd name="connsiteY2" fmla="*/ 366266 h 1154226"/>
              <a:gd name="connsiteX3" fmla="*/ 467375 w 2771955"/>
              <a:gd name="connsiteY3" fmla="*/ 210818 h 1154226"/>
              <a:gd name="connsiteX4" fmla="*/ 586247 w 2771955"/>
              <a:gd name="connsiteY4" fmla="*/ 18794 h 1154226"/>
              <a:gd name="connsiteX5" fmla="*/ 805703 w 2771955"/>
              <a:gd name="connsiteY5" fmla="*/ 27938 h 1154226"/>
              <a:gd name="connsiteX6" fmla="*/ 1656095 w 2771955"/>
              <a:gd name="connsiteY6" fmla="*/ 201674 h 1154226"/>
              <a:gd name="connsiteX7" fmla="*/ 2552207 w 2771955"/>
              <a:gd name="connsiteY7" fmla="*/ 448562 h 1154226"/>
              <a:gd name="connsiteX8" fmla="*/ 2762519 w 2771955"/>
              <a:gd name="connsiteY8" fmla="*/ 631442 h 1154226"/>
              <a:gd name="connsiteX9" fmla="*/ 2341895 w 2771955"/>
              <a:gd name="connsiteY9" fmla="*/ 841754 h 1154226"/>
              <a:gd name="connsiteX10" fmla="*/ 933719 w 2771955"/>
              <a:gd name="connsiteY10" fmla="*/ 1088642 h 1154226"/>
              <a:gd name="connsiteX11" fmla="*/ 284495 w 2771955"/>
              <a:gd name="connsiteY11" fmla="*/ 1143506 h 1154226"/>
              <a:gd name="connsiteX12" fmla="*/ 19319 w 2771955"/>
              <a:gd name="connsiteY12" fmla="*/ 887474 h 115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955" h="1154226">
                <a:moveTo>
                  <a:pt x="19319" y="887474"/>
                </a:moveTo>
                <a:cubicBezTo>
                  <a:pt x="-20305" y="788414"/>
                  <a:pt x="7127" y="636014"/>
                  <a:pt x="46751" y="549146"/>
                </a:cubicBezTo>
                <a:cubicBezTo>
                  <a:pt x="86375" y="462278"/>
                  <a:pt x="186959" y="422654"/>
                  <a:pt x="257063" y="366266"/>
                </a:cubicBezTo>
                <a:cubicBezTo>
                  <a:pt x="327167" y="309878"/>
                  <a:pt x="412511" y="268730"/>
                  <a:pt x="467375" y="210818"/>
                </a:cubicBezTo>
                <a:cubicBezTo>
                  <a:pt x="522239" y="152906"/>
                  <a:pt x="529859" y="49274"/>
                  <a:pt x="586247" y="18794"/>
                </a:cubicBezTo>
                <a:cubicBezTo>
                  <a:pt x="642635" y="-11686"/>
                  <a:pt x="627395" y="-2542"/>
                  <a:pt x="805703" y="27938"/>
                </a:cubicBezTo>
                <a:cubicBezTo>
                  <a:pt x="984011" y="58418"/>
                  <a:pt x="1365011" y="131570"/>
                  <a:pt x="1656095" y="201674"/>
                </a:cubicBezTo>
                <a:cubicBezTo>
                  <a:pt x="1947179" y="271778"/>
                  <a:pt x="2367803" y="376934"/>
                  <a:pt x="2552207" y="448562"/>
                </a:cubicBezTo>
                <a:cubicBezTo>
                  <a:pt x="2736611" y="520190"/>
                  <a:pt x="2797571" y="565910"/>
                  <a:pt x="2762519" y="631442"/>
                </a:cubicBezTo>
                <a:cubicBezTo>
                  <a:pt x="2727467" y="696974"/>
                  <a:pt x="2646695" y="765554"/>
                  <a:pt x="2341895" y="841754"/>
                </a:cubicBezTo>
                <a:cubicBezTo>
                  <a:pt x="2037095" y="917954"/>
                  <a:pt x="1276619" y="1038350"/>
                  <a:pt x="933719" y="1088642"/>
                </a:cubicBezTo>
                <a:cubicBezTo>
                  <a:pt x="590819" y="1138934"/>
                  <a:pt x="441467" y="1172462"/>
                  <a:pt x="284495" y="1143506"/>
                </a:cubicBezTo>
                <a:cubicBezTo>
                  <a:pt x="127523" y="1114550"/>
                  <a:pt x="58943" y="986534"/>
                  <a:pt x="19319" y="887474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479647" y="4521900"/>
            <a:ext cx="3141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TrailingOnes_TotalCoeff</a:t>
            </a:r>
            <a:endParaRPr lang="en-GB" dirty="0"/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 flipV="1">
            <a:off x="6018835" y="4662849"/>
            <a:ext cx="460812" cy="898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170380" y="4684404"/>
            <a:ext cx="367362" cy="2991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2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43" y="1406144"/>
            <a:ext cx="12437243" cy="41381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735808" y="3566691"/>
            <a:ext cx="5319118" cy="1738007"/>
          </a:xfrm>
          <a:custGeom>
            <a:avLst/>
            <a:gdLst>
              <a:gd name="connsiteX0" fmla="*/ 300000 w 5319118"/>
              <a:gd name="connsiteY0" fmla="*/ 1115037 h 1738007"/>
              <a:gd name="connsiteX1" fmla="*/ 62256 w 5319118"/>
              <a:gd name="connsiteY1" fmla="*/ 859005 h 1738007"/>
              <a:gd name="connsiteX2" fmla="*/ 16536 w 5319118"/>
              <a:gd name="connsiteY2" fmla="*/ 593829 h 1738007"/>
              <a:gd name="connsiteX3" fmla="*/ 300000 w 5319118"/>
              <a:gd name="connsiteY3" fmla="*/ 328653 h 1738007"/>
              <a:gd name="connsiteX4" fmla="*/ 665760 w 5319118"/>
              <a:gd name="connsiteY4" fmla="*/ 173205 h 1738007"/>
              <a:gd name="connsiteX5" fmla="*/ 738912 w 5319118"/>
              <a:gd name="connsiteY5" fmla="*/ 17757 h 1738007"/>
              <a:gd name="connsiteX6" fmla="*/ 921792 w 5319118"/>
              <a:gd name="connsiteY6" fmla="*/ 17757 h 1738007"/>
              <a:gd name="connsiteX7" fmla="*/ 994944 w 5319118"/>
              <a:gd name="connsiteY7" fmla="*/ 145773 h 1738007"/>
              <a:gd name="connsiteX8" fmla="*/ 1122960 w 5319118"/>
              <a:gd name="connsiteY8" fmla="*/ 218925 h 1738007"/>
              <a:gd name="connsiteX9" fmla="*/ 2521992 w 5319118"/>
              <a:gd name="connsiteY9" fmla="*/ 566397 h 1738007"/>
              <a:gd name="connsiteX10" fmla="*/ 5091456 w 5319118"/>
              <a:gd name="connsiteY10" fmla="*/ 904725 h 1738007"/>
              <a:gd name="connsiteX11" fmla="*/ 4972584 w 5319118"/>
              <a:gd name="connsiteY11" fmla="*/ 1179045 h 1738007"/>
              <a:gd name="connsiteX12" fmla="*/ 3152928 w 5319118"/>
              <a:gd name="connsiteY12" fmla="*/ 1261341 h 1738007"/>
              <a:gd name="connsiteX13" fmla="*/ 1790472 w 5319118"/>
              <a:gd name="connsiteY13" fmla="*/ 1563093 h 1738007"/>
              <a:gd name="connsiteX14" fmla="*/ 848640 w 5319118"/>
              <a:gd name="connsiteY14" fmla="*/ 1727685 h 1738007"/>
              <a:gd name="connsiteX15" fmla="*/ 391440 w 5319118"/>
              <a:gd name="connsiteY15" fmla="*/ 1270485 h 1738007"/>
              <a:gd name="connsiteX16" fmla="*/ 300000 w 5319118"/>
              <a:gd name="connsiteY16" fmla="*/ 1115037 h 173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19118" h="1738007">
                <a:moveTo>
                  <a:pt x="300000" y="1115037"/>
                </a:moveTo>
                <a:cubicBezTo>
                  <a:pt x="245136" y="1046457"/>
                  <a:pt x="109500" y="945873"/>
                  <a:pt x="62256" y="859005"/>
                </a:cubicBezTo>
                <a:cubicBezTo>
                  <a:pt x="15012" y="772137"/>
                  <a:pt x="-23088" y="682221"/>
                  <a:pt x="16536" y="593829"/>
                </a:cubicBezTo>
                <a:cubicBezTo>
                  <a:pt x="56160" y="505437"/>
                  <a:pt x="191796" y="398757"/>
                  <a:pt x="300000" y="328653"/>
                </a:cubicBezTo>
                <a:cubicBezTo>
                  <a:pt x="408204" y="258549"/>
                  <a:pt x="592608" y="225021"/>
                  <a:pt x="665760" y="173205"/>
                </a:cubicBezTo>
                <a:cubicBezTo>
                  <a:pt x="738912" y="121389"/>
                  <a:pt x="696240" y="43665"/>
                  <a:pt x="738912" y="17757"/>
                </a:cubicBezTo>
                <a:cubicBezTo>
                  <a:pt x="781584" y="-8151"/>
                  <a:pt x="879120" y="-3579"/>
                  <a:pt x="921792" y="17757"/>
                </a:cubicBezTo>
                <a:cubicBezTo>
                  <a:pt x="964464" y="39093"/>
                  <a:pt x="961416" y="112245"/>
                  <a:pt x="994944" y="145773"/>
                </a:cubicBezTo>
                <a:cubicBezTo>
                  <a:pt x="1028472" y="179301"/>
                  <a:pt x="868452" y="148821"/>
                  <a:pt x="1122960" y="218925"/>
                </a:cubicBezTo>
                <a:cubicBezTo>
                  <a:pt x="1377468" y="289029"/>
                  <a:pt x="1860576" y="452097"/>
                  <a:pt x="2521992" y="566397"/>
                </a:cubicBezTo>
                <a:cubicBezTo>
                  <a:pt x="3183408" y="680697"/>
                  <a:pt x="4683024" y="802617"/>
                  <a:pt x="5091456" y="904725"/>
                </a:cubicBezTo>
                <a:cubicBezTo>
                  <a:pt x="5499888" y="1006833"/>
                  <a:pt x="5295672" y="1119609"/>
                  <a:pt x="4972584" y="1179045"/>
                </a:cubicBezTo>
                <a:cubicBezTo>
                  <a:pt x="4649496" y="1238481"/>
                  <a:pt x="3683280" y="1197333"/>
                  <a:pt x="3152928" y="1261341"/>
                </a:cubicBezTo>
                <a:cubicBezTo>
                  <a:pt x="2622576" y="1325349"/>
                  <a:pt x="2174520" y="1485369"/>
                  <a:pt x="1790472" y="1563093"/>
                </a:cubicBezTo>
                <a:cubicBezTo>
                  <a:pt x="1406424" y="1640817"/>
                  <a:pt x="1081812" y="1776453"/>
                  <a:pt x="848640" y="1727685"/>
                </a:cubicBezTo>
                <a:cubicBezTo>
                  <a:pt x="615468" y="1678917"/>
                  <a:pt x="481356" y="1374117"/>
                  <a:pt x="391440" y="1270485"/>
                </a:cubicBezTo>
                <a:cubicBezTo>
                  <a:pt x="301524" y="1166853"/>
                  <a:pt x="354864" y="1183617"/>
                  <a:pt x="300000" y="1115037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91366" y="5036578"/>
            <a:ext cx="322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residual_block_cavlc_16</a:t>
            </a:r>
            <a:endParaRPr lang="en-GB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792421" y="5096900"/>
            <a:ext cx="864040" cy="1846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5747" y="1736206"/>
            <a:ext cx="11806177" cy="401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10435415" y="5249617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GPROF2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041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243" y="1406144"/>
            <a:ext cx="12437243" cy="4138168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2735808" y="3566691"/>
            <a:ext cx="5319118" cy="1738007"/>
          </a:xfrm>
          <a:custGeom>
            <a:avLst/>
            <a:gdLst>
              <a:gd name="connsiteX0" fmla="*/ 300000 w 5319118"/>
              <a:gd name="connsiteY0" fmla="*/ 1115037 h 1738007"/>
              <a:gd name="connsiteX1" fmla="*/ 62256 w 5319118"/>
              <a:gd name="connsiteY1" fmla="*/ 859005 h 1738007"/>
              <a:gd name="connsiteX2" fmla="*/ 16536 w 5319118"/>
              <a:gd name="connsiteY2" fmla="*/ 593829 h 1738007"/>
              <a:gd name="connsiteX3" fmla="*/ 300000 w 5319118"/>
              <a:gd name="connsiteY3" fmla="*/ 328653 h 1738007"/>
              <a:gd name="connsiteX4" fmla="*/ 665760 w 5319118"/>
              <a:gd name="connsiteY4" fmla="*/ 173205 h 1738007"/>
              <a:gd name="connsiteX5" fmla="*/ 738912 w 5319118"/>
              <a:gd name="connsiteY5" fmla="*/ 17757 h 1738007"/>
              <a:gd name="connsiteX6" fmla="*/ 921792 w 5319118"/>
              <a:gd name="connsiteY6" fmla="*/ 17757 h 1738007"/>
              <a:gd name="connsiteX7" fmla="*/ 994944 w 5319118"/>
              <a:gd name="connsiteY7" fmla="*/ 145773 h 1738007"/>
              <a:gd name="connsiteX8" fmla="*/ 1122960 w 5319118"/>
              <a:gd name="connsiteY8" fmla="*/ 218925 h 1738007"/>
              <a:gd name="connsiteX9" fmla="*/ 2521992 w 5319118"/>
              <a:gd name="connsiteY9" fmla="*/ 566397 h 1738007"/>
              <a:gd name="connsiteX10" fmla="*/ 5091456 w 5319118"/>
              <a:gd name="connsiteY10" fmla="*/ 904725 h 1738007"/>
              <a:gd name="connsiteX11" fmla="*/ 4972584 w 5319118"/>
              <a:gd name="connsiteY11" fmla="*/ 1179045 h 1738007"/>
              <a:gd name="connsiteX12" fmla="*/ 3152928 w 5319118"/>
              <a:gd name="connsiteY12" fmla="*/ 1261341 h 1738007"/>
              <a:gd name="connsiteX13" fmla="*/ 1790472 w 5319118"/>
              <a:gd name="connsiteY13" fmla="*/ 1563093 h 1738007"/>
              <a:gd name="connsiteX14" fmla="*/ 848640 w 5319118"/>
              <a:gd name="connsiteY14" fmla="*/ 1727685 h 1738007"/>
              <a:gd name="connsiteX15" fmla="*/ 391440 w 5319118"/>
              <a:gd name="connsiteY15" fmla="*/ 1270485 h 1738007"/>
              <a:gd name="connsiteX16" fmla="*/ 300000 w 5319118"/>
              <a:gd name="connsiteY16" fmla="*/ 1115037 h 1738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19118" h="1738007">
                <a:moveTo>
                  <a:pt x="300000" y="1115037"/>
                </a:moveTo>
                <a:cubicBezTo>
                  <a:pt x="245136" y="1046457"/>
                  <a:pt x="109500" y="945873"/>
                  <a:pt x="62256" y="859005"/>
                </a:cubicBezTo>
                <a:cubicBezTo>
                  <a:pt x="15012" y="772137"/>
                  <a:pt x="-23088" y="682221"/>
                  <a:pt x="16536" y="593829"/>
                </a:cubicBezTo>
                <a:cubicBezTo>
                  <a:pt x="56160" y="505437"/>
                  <a:pt x="191796" y="398757"/>
                  <a:pt x="300000" y="328653"/>
                </a:cubicBezTo>
                <a:cubicBezTo>
                  <a:pt x="408204" y="258549"/>
                  <a:pt x="592608" y="225021"/>
                  <a:pt x="665760" y="173205"/>
                </a:cubicBezTo>
                <a:cubicBezTo>
                  <a:pt x="738912" y="121389"/>
                  <a:pt x="696240" y="43665"/>
                  <a:pt x="738912" y="17757"/>
                </a:cubicBezTo>
                <a:cubicBezTo>
                  <a:pt x="781584" y="-8151"/>
                  <a:pt x="879120" y="-3579"/>
                  <a:pt x="921792" y="17757"/>
                </a:cubicBezTo>
                <a:cubicBezTo>
                  <a:pt x="964464" y="39093"/>
                  <a:pt x="961416" y="112245"/>
                  <a:pt x="994944" y="145773"/>
                </a:cubicBezTo>
                <a:cubicBezTo>
                  <a:pt x="1028472" y="179301"/>
                  <a:pt x="868452" y="148821"/>
                  <a:pt x="1122960" y="218925"/>
                </a:cubicBezTo>
                <a:cubicBezTo>
                  <a:pt x="1377468" y="289029"/>
                  <a:pt x="1860576" y="452097"/>
                  <a:pt x="2521992" y="566397"/>
                </a:cubicBezTo>
                <a:cubicBezTo>
                  <a:pt x="3183408" y="680697"/>
                  <a:pt x="4683024" y="802617"/>
                  <a:pt x="5091456" y="904725"/>
                </a:cubicBezTo>
                <a:cubicBezTo>
                  <a:pt x="5499888" y="1006833"/>
                  <a:pt x="5295672" y="1119609"/>
                  <a:pt x="4972584" y="1179045"/>
                </a:cubicBezTo>
                <a:cubicBezTo>
                  <a:pt x="4649496" y="1238481"/>
                  <a:pt x="3683280" y="1197333"/>
                  <a:pt x="3152928" y="1261341"/>
                </a:cubicBezTo>
                <a:cubicBezTo>
                  <a:pt x="2622576" y="1325349"/>
                  <a:pt x="2174520" y="1485369"/>
                  <a:pt x="1790472" y="1563093"/>
                </a:cubicBezTo>
                <a:cubicBezTo>
                  <a:pt x="1406424" y="1640817"/>
                  <a:pt x="1081812" y="1776453"/>
                  <a:pt x="848640" y="1727685"/>
                </a:cubicBezTo>
                <a:cubicBezTo>
                  <a:pt x="615468" y="1678917"/>
                  <a:pt x="481356" y="1374117"/>
                  <a:pt x="391440" y="1270485"/>
                </a:cubicBezTo>
                <a:cubicBezTo>
                  <a:pt x="301524" y="1166853"/>
                  <a:pt x="354864" y="1183617"/>
                  <a:pt x="300000" y="1115037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591366" y="5036578"/>
            <a:ext cx="3220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residual_block_cavlc_16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4792421" y="5096900"/>
            <a:ext cx="864040" cy="1846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15747" y="1736206"/>
            <a:ext cx="11806177" cy="40105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769484" y="445617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211559" y="496186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Clip3</a:t>
            </a:r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1598540" y="3996227"/>
            <a:ext cx="380774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937719" y="477825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Clip1y</a:t>
            </a:r>
            <a:endParaRPr lang="en-GB" dirty="0"/>
          </a:p>
        </p:txBody>
      </p:sp>
      <p:sp>
        <p:nvSpPr>
          <p:cNvPr id="46" name="TextBox 45"/>
          <p:cNvSpPr txBox="1"/>
          <p:nvPr/>
        </p:nvSpPr>
        <p:spPr>
          <a:xfrm>
            <a:off x="1937719" y="1703850"/>
            <a:ext cx="485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scale_residual4x4_and_trans_inverse</a:t>
            </a:r>
            <a:endParaRPr lang="en-GB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230126" y="2165515"/>
            <a:ext cx="617012" cy="13097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114286" y="3490525"/>
            <a:ext cx="306225" cy="329184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/>
          <p:cNvSpPr txBox="1"/>
          <p:nvPr/>
        </p:nvSpPr>
        <p:spPr>
          <a:xfrm>
            <a:off x="48295" y="5348779"/>
            <a:ext cx="559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inter_prediction_chroma_subblock_double</a:t>
            </a:r>
            <a:endParaRPr lang="en-GB" sz="24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845844" y="4775486"/>
            <a:ext cx="818616" cy="75967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516533" y="5240834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GPROF3</a:t>
            </a:r>
            <a:endParaRPr lang="en-GB" b="1" dirty="0"/>
          </a:p>
        </p:txBody>
      </p:sp>
      <p:sp>
        <p:nvSpPr>
          <p:cNvPr id="58" name="Freeform 57"/>
          <p:cNvSpPr/>
          <p:nvPr/>
        </p:nvSpPr>
        <p:spPr>
          <a:xfrm>
            <a:off x="516104" y="3572749"/>
            <a:ext cx="2890091" cy="1411261"/>
          </a:xfrm>
          <a:custGeom>
            <a:avLst/>
            <a:gdLst>
              <a:gd name="connsiteX0" fmla="*/ 8552 w 2890091"/>
              <a:gd name="connsiteY0" fmla="*/ 1089192 h 1411261"/>
              <a:gd name="connsiteX1" fmla="*/ 68512 w 2890091"/>
              <a:gd name="connsiteY1" fmla="*/ 886825 h 1411261"/>
              <a:gd name="connsiteX2" fmla="*/ 345830 w 2890091"/>
              <a:gd name="connsiteY2" fmla="*/ 736923 h 1411261"/>
              <a:gd name="connsiteX3" fmla="*/ 638139 w 2890091"/>
              <a:gd name="connsiteY3" fmla="*/ 646982 h 1411261"/>
              <a:gd name="connsiteX4" fmla="*/ 900466 w 2890091"/>
              <a:gd name="connsiteY4" fmla="*/ 609507 h 1411261"/>
              <a:gd name="connsiteX5" fmla="*/ 1005398 w 2890091"/>
              <a:gd name="connsiteY5" fmla="*/ 459605 h 1411261"/>
              <a:gd name="connsiteX6" fmla="*/ 1132814 w 2890091"/>
              <a:gd name="connsiteY6" fmla="*/ 332189 h 1411261"/>
              <a:gd name="connsiteX7" fmla="*/ 1410132 w 2890091"/>
              <a:gd name="connsiteY7" fmla="*/ 272228 h 1411261"/>
              <a:gd name="connsiteX8" fmla="*/ 1679955 w 2890091"/>
              <a:gd name="connsiteY8" fmla="*/ 249743 h 1411261"/>
              <a:gd name="connsiteX9" fmla="*/ 1957273 w 2890091"/>
              <a:gd name="connsiteY9" fmla="*/ 249743 h 1411261"/>
              <a:gd name="connsiteX10" fmla="*/ 2399483 w 2890091"/>
              <a:gd name="connsiteY10" fmla="*/ 197277 h 1411261"/>
              <a:gd name="connsiteX11" fmla="*/ 2639326 w 2890091"/>
              <a:gd name="connsiteY11" fmla="*/ 167297 h 1411261"/>
              <a:gd name="connsiteX12" fmla="*/ 2759247 w 2890091"/>
              <a:gd name="connsiteY12" fmla="*/ 2405 h 1411261"/>
              <a:gd name="connsiteX13" fmla="*/ 2886663 w 2890091"/>
              <a:gd name="connsiteY13" fmla="*/ 77356 h 1411261"/>
              <a:gd name="connsiteX14" fmla="*/ 2811712 w 2890091"/>
              <a:gd name="connsiteY14" fmla="*/ 189782 h 1411261"/>
              <a:gd name="connsiteX15" fmla="*/ 2399483 w 2890091"/>
              <a:gd name="connsiteY15" fmla="*/ 347179 h 1411261"/>
              <a:gd name="connsiteX16" fmla="*/ 2054709 w 2890091"/>
              <a:gd name="connsiteY16" fmla="*/ 691953 h 1411261"/>
              <a:gd name="connsiteX17" fmla="*/ 1679955 w 2890091"/>
              <a:gd name="connsiteY17" fmla="*/ 976766 h 1411261"/>
              <a:gd name="connsiteX18" fmla="*/ 660624 w 2890091"/>
              <a:gd name="connsiteY18" fmla="*/ 1269074 h 1411261"/>
              <a:gd name="connsiteX19" fmla="*/ 210919 w 2890091"/>
              <a:gd name="connsiteY19" fmla="*/ 1403985 h 1411261"/>
              <a:gd name="connsiteX20" fmla="*/ 8552 w 2890091"/>
              <a:gd name="connsiteY20" fmla="*/ 1089192 h 141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90091" h="1411261">
                <a:moveTo>
                  <a:pt x="8552" y="1089192"/>
                </a:moveTo>
                <a:cubicBezTo>
                  <a:pt x="-15182" y="1002999"/>
                  <a:pt x="12299" y="945537"/>
                  <a:pt x="68512" y="886825"/>
                </a:cubicBezTo>
                <a:cubicBezTo>
                  <a:pt x="124725" y="828113"/>
                  <a:pt x="250892" y="776897"/>
                  <a:pt x="345830" y="736923"/>
                </a:cubicBezTo>
                <a:cubicBezTo>
                  <a:pt x="440768" y="696949"/>
                  <a:pt x="545700" y="668218"/>
                  <a:pt x="638139" y="646982"/>
                </a:cubicBezTo>
                <a:cubicBezTo>
                  <a:pt x="730578" y="625746"/>
                  <a:pt x="839256" y="640736"/>
                  <a:pt x="900466" y="609507"/>
                </a:cubicBezTo>
                <a:cubicBezTo>
                  <a:pt x="961676" y="578278"/>
                  <a:pt x="966673" y="505825"/>
                  <a:pt x="1005398" y="459605"/>
                </a:cubicBezTo>
                <a:cubicBezTo>
                  <a:pt x="1044123" y="413385"/>
                  <a:pt x="1065358" y="363418"/>
                  <a:pt x="1132814" y="332189"/>
                </a:cubicBezTo>
                <a:cubicBezTo>
                  <a:pt x="1200270" y="300959"/>
                  <a:pt x="1318942" y="285969"/>
                  <a:pt x="1410132" y="272228"/>
                </a:cubicBezTo>
                <a:cubicBezTo>
                  <a:pt x="1501322" y="258487"/>
                  <a:pt x="1588765" y="253490"/>
                  <a:pt x="1679955" y="249743"/>
                </a:cubicBezTo>
                <a:cubicBezTo>
                  <a:pt x="1771145" y="245996"/>
                  <a:pt x="1837352" y="258487"/>
                  <a:pt x="1957273" y="249743"/>
                </a:cubicBezTo>
                <a:cubicBezTo>
                  <a:pt x="2077194" y="240999"/>
                  <a:pt x="2399483" y="197277"/>
                  <a:pt x="2399483" y="197277"/>
                </a:cubicBezTo>
                <a:cubicBezTo>
                  <a:pt x="2513158" y="183536"/>
                  <a:pt x="2579365" y="199776"/>
                  <a:pt x="2639326" y="167297"/>
                </a:cubicBezTo>
                <a:cubicBezTo>
                  <a:pt x="2699287" y="134818"/>
                  <a:pt x="2718024" y="17395"/>
                  <a:pt x="2759247" y="2405"/>
                </a:cubicBezTo>
                <a:cubicBezTo>
                  <a:pt x="2800470" y="-12585"/>
                  <a:pt x="2877919" y="46127"/>
                  <a:pt x="2886663" y="77356"/>
                </a:cubicBezTo>
                <a:cubicBezTo>
                  <a:pt x="2895407" y="108585"/>
                  <a:pt x="2892909" y="144811"/>
                  <a:pt x="2811712" y="189782"/>
                </a:cubicBezTo>
                <a:cubicBezTo>
                  <a:pt x="2730515" y="234752"/>
                  <a:pt x="2525650" y="263484"/>
                  <a:pt x="2399483" y="347179"/>
                </a:cubicBezTo>
                <a:cubicBezTo>
                  <a:pt x="2273316" y="430874"/>
                  <a:pt x="2174630" y="587022"/>
                  <a:pt x="2054709" y="691953"/>
                </a:cubicBezTo>
                <a:cubicBezTo>
                  <a:pt x="1934788" y="796884"/>
                  <a:pt x="1912302" y="880579"/>
                  <a:pt x="1679955" y="976766"/>
                </a:cubicBezTo>
                <a:cubicBezTo>
                  <a:pt x="1447608" y="1072953"/>
                  <a:pt x="660624" y="1269074"/>
                  <a:pt x="660624" y="1269074"/>
                </a:cubicBezTo>
                <a:cubicBezTo>
                  <a:pt x="415785" y="1340277"/>
                  <a:pt x="322096" y="1438962"/>
                  <a:pt x="210919" y="1403985"/>
                </a:cubicBezTo>
                <a:cubicBezTo>
                  <a:pt x="99742" y="1369008"/>
                  <a:pt x="32286" y="1175385"/>
                  <a:pt x="8552" y="1089192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 60"/>
          <p:cNvSpPr/>
          <p:nvPr/>
        </p:nvSpPr>
        <p:spPr>
          <a:xfrm>
            <a:off x="674510" y="3605107"/>
            <a:ext cx="1466206" cy="1253447"/>
          </a:xfrm>
          <a:custGeom>
            <a:avLst/>
            <a:gdLst>
              <a:gd name="connsiteX0" fmla="*/ 47 w 1466206"/>
              <a:gd name="connsiteY0" fmla="*/ 989378 h 1253447"/>
              <a:gd name="connsiteX1" fmla="*/ 277365 w 1466206"/>
              <a:gd name="connsiteY1" fmla="*/ 749536 h 1253447"/>
              <a:gd name="connsiteX2" fmla="*/ 442257 w 1466206"/>
              <a:gd name="connsiteY2" fmla="*/ 719555 h 1253447"/>
              <a:gd name="connsiteX3" fmla="*/ 547188 w 1466206"/>
              <a:gd name="connsiteY3" fmla="*/ 479713 h 1253447"/>
              <a:gd name="connsiteX4" fmla="*/ 517208 w 1466206"/>
              <a:gd name="connsiteY4" fmla="*/ 119949 h 1253447"/>
              <a:gd name="connsiteX5" fmla="*/ 637129 w 1466206"/>
              <a:gd name="connsiteY5" fmla="*/ 27 h 1253447"/>
              <a:gd name="connsiteX6" fmla="*/ 779536 w 1466206"/>
              <a:gd name="connsiteY6" fmla="*/ 127444 h 1253447"/>
              <a:gd name="connsiteX7" fmla="*/ 921942 w 1466206"/>
              <a:gd name="connsiteY7" fmla="*/ 254860 h 1253447"/>
              <a:gd name="connsiteX8" fmla="*/ 1244231 w 1466206"/>
              <a:gd name="connsiteY8" fmla="*/ 329811 h 1253447"/>
              <a:gd name="connsiteX9" fmla="*/ 1446598 w 1466206"/>
              <a:gd name="connsiteY9" fmla="*/ 524683 h 1253447"/>
              <a:gd name="connsiteX10" fmla="*/ 1409123 w 1466206"/>
              <a:gd name="connsiteY10" fmla="*/ 689575 h 1253447"/>
              <a:gd name="connsiteX11" fmla="*/ 1011883 w 1466206"/>
              <a:gd name="connsiteY11" fmla="*/ 899437 h 1253447"/>
              <a:gd name="connsiteX12" fmla="*/ 262375 w 1466206"/>
              <a:gd name="connsiteY12" fmla="*/ 1251706 h 1253447"/>
              <a:gd name="connsiteX13" fmla="*/ 47 w 1466206"/>
              <a:gd name="connsiteY13" fmla="*/ 989378 h 125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6206" h="1253447">
                <a:moveTo>
                  <a:pt x="47" y="989378"/>
                </a:moveTo>
                <a:cubicBezTo>
                  <a:pt x="2545" y="905683"/>
                  <a:pt x="203663" y="794506"/>
                  <a:pt x="277365" y="749536"/>
                </a:cubicBezTo>
                <a:cubicBezTo>
                  <a:pt x="351067" y="704565"/>
                  <a:pt x="397287" y="764525"/>
                  <a:pt x="442257" y="719555"/>
                </a:cubicBezTo>
                <a:cubicBezTo>
                  <a:pt x="487227" y="674585"/>
                  <a:pt x="534696" y="579647"/>
                  <a:pt x="547188" y="479713"/>
                </a:cubicBezTo>
                <a:cubicBezTo>
                  <a:pt x="559680" y="379779"/>
                  <a:pt x="502218" y="199897"/>
                  <a:pt x="517208" y="119949"/>
                </a:cubicBezTo>
                <a:cubicBezTo>
                  <a:pt x="532198" y="40001"/>
                  <a:pt x="593408" y="-1222"/>
                  <a:pt x="637129" y="27"/>
                </a:cubicBezTo>
                <a:cubicBezTo>
                  <a:pt x="680850" y="1276"/>
                  <a:pt x="779536" y="127444"/>
                  <a:pt x="779536" y="127444"/>
                </a:cubicBezTo>
                <a:cubicBezTo>
                  <a:pt x="827005" y="169916"/>
                  <a:pt x="844493" y="221132"/>
                  <a:pt x="921942" y="254860"/>
                </a:cubicBezTo>
                <a:cubicBezTo>
                  <a:pt x="999391" y="288588"/>
                  <a:pt x="1156788" y="284841"/>
                  <a:pt x="1244231" y="329811"/>
                </a:cubicBezTo>
                <a:cubicBezTo>
                  <a:pt x="1331674" y="374781"/>
                  <a:pt x="1419116" y="464722"/>
                  <a:pt x="1446598" y="524683"/>
                </a:cubicBezTo>
                <a:cubicBezTo>
                  <a:pt x="1474080" y="584644"/>
                  <a:pt x="1481575" y="627116"/>
                  <a:pt x="1409123" y="689575"/>
                </a:cubicBezTo>
                <a:cubicBezTo>
                  <a:pt x="1336671" y="752034"/>
                  <a:pt x="1203008" y="805749"/>
                  <a:pt x="1011883" y="899437"/>
                </a:cubicBezTo>
                <a:cubicBezTo>
                  <a:pt x="820758" y="993125"/>
                  <a:pt x="431014" y="1229221"/>
                  <a:pt x="262375" y="1251706"/>
                </a:cubicBezTo>
                <a:cubicBezTo>
                  <a:pt x="93736" y="1274191"/>
                  <a:pt x="-2451" y="1073073"/>
                  <a:pt x="47" y="989378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/>
          <p:cNvSpPr txBox="1"/>
          <p:nvPr/>
        </p:nvSpPr>
        <p:spPr>
          <a:xfrm>
            <a:off x="115747" y="2366355"/>
            <a:ext cx="4248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inter_luma_double_bitzero_skip</a:t>
            </a:r>
            <a:endParaRPr lang="en-GB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99607" y="2802626"/>
            <a:ext cx="566074" cy="9165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2" idx="5"/>
          </p:cNvCxnSpPr>
          <p:nvPr/>
        </p:nvCxnSpPr>
        <p:spPr>
          <a:xfrm flipH="1" flipV="1">
            <a:off x="1923551" y="4277203"/>
            <a:ext cx="553166" cy="6137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9452" y="4656646"/>
            <a:ext cx="389164" cy="4189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4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144433" y="2134956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653363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527643" y="25391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4028379" y="256867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716863" y="2265546"/>
            <a:ext cx="491070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9" idx="0"/>
          </p:cNvCxnSpPr>
          <p:nvPr/>
        </p:nvCxnSpPr>
        <p:spPr>
          <a:xfrm flipH="1">
            <a:off x="4091879" y="2265546"/>
            <a:ext cx="116055" cy="303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07933" y="2265546"/>
            <a:ext cx="383210" cy="273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09016" y="300634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16863" y="2674901"/>
            <a:ext cx="755653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4"/>
            <a:endCxn id="14" idx="0"/>
          </p:cNvCxnSpPr>
          <p:nvPr/>
        </p:nvCxnSpPr>
        <p:spPr>
          <a:xfrm>
            <a:off x="4091879" y="2699268"/>
            <a:ext cx="380637" cy="307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72516" y="2669728"/>
            <a:ext cx="118627" cy="33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965701" y="161713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207933" y="1728600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476269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29201" y="1747724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3595378" y="2377367"/>
            <a:ext cx="1140775" cy="845813"/>
          </a:xfrm>
          <a:custGeom>
            <a:avLst/>
            <a:gdLst>
              <a:gd name="connsiteX0" fmla="*/ 152936 w 1263462"/>
              <a:gd name="connsiteY0" fmla="*/ 21963 h 956351"/>
              <a:gd name="connsiteX1" fmla="*/ 508536 w 1263462"/>
              <a:gd name="connsiteY1" fmla="*/ 38896 h 956351"/>
              <a:gd name="connsiteX2" fmla="*/ 711736 w 1263462"/>
              <a:gd name="connsiteY2" fmla="*/ 174363 h 956351"/>
              <a:gd name="connsiteX3" fmla="*/ 804869 w 1263462"/>
              <a:gd name="connsiteY3" fmla="*/ 402963 h 956351"/>
              <a:gd name="connsiteX4" fmla="*/ 1041936 w 1263462"/>
              <a:gd name="connsiteY4" fmla="*/ 546896 h 956351"/>
              <a:gd name="connsiteX5" fmla="*/ 1262069 w 1263462"/>
              <a:gd name="connsiteY5" fmla="*/ 733163 h 956351"/>
              <a:gd name="connsiteX6" fmla="*/ 1118136 w 1263462"/>
              <a:gd name="connsiteY6" fmla="*/ 953296 h 956351"/>
              <a:gd name="connsiteX7" fmla="*/ 779469 w 1263462"/>
              <a:gd name="connsiteY7" fmla="*/ 843230 h 956351"/>
              <a:gd name="connsiteX8" fmla="*/ 144469 w 1263462"/>
              <a:gd name="connsiteY8" fmla="*/ 589230 h 956351"/>
              <a:gd name="connsiteX9" fmla="*/ 536 w 1263462"/>
              <a:gd name="connsiteY9" fmla="*/ 318296 h 956351"/>
              <a:gd name="connsiteX10" fmla="*/ 152936 w 1263462"/>
              <a:gd name="connsiteY10" fmla="*/ 21963 h 956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3462" h="956351">
                <a:moveTo>
                  <a:pt x="152936" y="21963"/>
                </a:moveTo>
                <a:cubicBezTo>
                  <a:pt x="237603" y="-24604"/>
                  <a:pt x="415403" y="13496"/>
                  <a:pt x="508536" y="38896"/>
                </a:cubicBezTo>
                <a:cubicBezTo>
                  <a:pt x="601669" y="64296"/>
                  <a:pt x="662347" y="113685"/>
                  <a:pt x="711736" y="174363"/>
                </a:cubicBezTo>
                <a:cubicBezTo>
                  <a:pt x="761125" y="235041"/>
                  <a:pt x="749836" y="340874"/>
                  <a:pt x="804869" y="402963"/>
                </a:cubicBezTo>
                <a:cubicBezTo>
                  <a:pt x="859902" y="465052"/>
                  <a:pt x="965736" y="491863"/>
                  <a:pt x="1041936" y="546896"/>
                </a:cubicBezTo>
                <a:cubicBezTo>
                  <a:pt x="1118136" y="601929"/>
                  <a:pt x="1249369" y="665430"/>
                  <a:pt x="1262069" y="733163"/>
                </a:cubicBezTo>
                <a:cubicBezTo>
                  <a:pt x="1274769" y="800896"/>
                  <a:pt x="1198569" y="934952"/>
                  <a:pt x="1118136" y="953296"/>
                </a:cubicBezTo>
                <a:cubicBezTo>
                  <a:pt x="1037703" y="971640"/>
                  <a:pt x="941747" y="903908"/>
                  <a:pt x="779469" y="843230"/>
                </a:cubicBezTo>
                <a:cubicBezTo>
                  <a:pt x="617191" y="782552"/>
                  <a:pt x="274291" y="676719"/>
                  <a:pt x="144469" y="589230"/>
                </a:cubicBezTo>
                <a:cubicBezTo>
                  <a:pt x="14647" y="501741"/>
                  <a:pt x="-3697" y="412841"/>
                  <a:pt x="536" y="318296"/>
                </a:cubicBezTo>
                <a:cubicBezTo>
                  <a:pt x="4769" y="223752"/>
                  <a:pt x="68269" y="68530"/>
                  <a:pt x="152936" y="21963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 flipH="1">
            <a:off x="3721759" y="2888207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1033975" y="191614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4323404" y="1971011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6" name="Oval 35"/>
          <p:cNvSpPr/>
          <p:nvPr/>
        </p:nvSpPr>
        <p:spPr>
          <a:xfrm>
            <a:off x="5975539" y="2130034"/>
            <a:ext cx="267979" cy="26248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6403552" y="3025469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937786" y="162068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>
            <a:endCxn id="36" idx="7"/>
          </p:cNvCxnSpPr>
          <p:nvPr/>
        </p:nvCxnSpPr>
        <p:spPr>
          <a:xfrm flipH="1">
            <a:off x="6204273" y="1732146"/>
            <a:ext cx="841915" cy="436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448354" y="212869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/>
          <p:cNvCxnSpPr/>
          <p:nvPr/>
        </p:nvCxnSpPr>
        <p:spPr>
          <a:xfrm>
            <a:off x="7001286" y="1751270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flipH="1">
            <a:off x="5957387" y="207661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253156" y="1498600"/>
            <a:ext cx="2466726" cy="201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/>
          <p:cNvSpPr/>
          <p:nvPr/>
        </p:nvSpPr>
        <p:spPr>
          <a:xfrm>
            <a:off x="5810411" y="1498600"/>
            <a:ext cx="1868208" cy="201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72516" y="351569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95714" y="351569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70" name="Oval 69"/>
          <p:cNvSpPr/>
          <p:nvPr/>
        </p:nvSpPr>
        <p:spPr>
          <a:xfrm>
            <a:off x="1595494" y="2134956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1104424" y="25443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1978704" y="25391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1514872" y="256867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1167924" y="2265546"/>
            <a:ext cx="491070" cy="278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0" idx="4"/>
            <a:endCxn id="74" idx="0"/>
          </p:cNvCxnSpPr>
          <p:nvPr/>
        </p:nvCxnSpPr>
        <p:spPr>
          <a:xfrm flipH="1">
            <a:off x="1578372" y="2265546"/>
            <a:ext cx="80622" cy="303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1658994" y="2265546"/>
            <a:ext cx="383210" cy="273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860077" y="300634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Connector 79"/>
          <p:cNvCxnSpPr/>
          <p:nvPr/>
        </p:nvCxnSpPr>
        <p:spPr>
          <a:xfrm>
            <a:off x="1167924" y="2674901"/>
            <a:ext cx="755653" cy="331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4" idx="4"/>
            <a:endCxn id="79" idx="0"/>
          </p:cNvCxnSpPr>
          <p:nvPr/>
        </p:nvCxnSpPr>
        <p:spPr>
          <a:xfrm>
            <a:off x="1578372" y="2699268"/>
            <a:ext cx="345205" cy="307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1923577" y="2669728"/>
            <a:ext cx="118627" cy="3366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2416762" y="161713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1658994" y="1728600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927330" y="212514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Connector 92"/>
          <p:cNvCxnSpPr/>
          <p:nvPr/>
        </p:nvCxnSpPr>
        <p:spPr>
          <a:xfrm>
            <a:off x="2480262" y="1747724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965200" y="1498600"/>
            <a:ext cx="2205743" cy="201709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/>
          <p:cNvSpPr txBox="1"/>
          <p:nvPr/>
        </p:nvSpPr>
        <p:spPr>
          <a:xfrm>
            <a:off x="1923577" y="351569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cxnSp>
        <p:nvCxnSpPr>
          <p:cNvPr id="103" name="Straight Connector 102"/>
          <p:cNvCxnSpPr>
            <a:stCxn id="88" idx="4"/>
            <a:endCxn id="79" idx="0"/>
          </p:cNvCxnSpPr>
          <p:nvPr/>
        </p:nvCxnSpPr>
        <p:spPr>
          <a:xfrm flipH="1">
            <a:off x="1923577" y="2255738"/>
            <a:ext cx="1067253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3" idx="4"/>
            <a:endCxn id="14" idx="0"/>
          </p:cNvCxnSpPr>
          <p:nvPr/>
        </p:nvCxnSpPr>
        <p:spPr>
          <a:xfrm flipH="1">
            <a:off x="4472516" y="2255738"/>
            <a:ext cx="1067253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54" idx="4"/>
            <a:endCxn id="45" idx="0"/>
          </p:cNvCxnSpPr>
          <p:nvPr/>
        </p:nvCxnSpPr>
        <p:spPr>
          <a:xfrm flipH="1">
            <a:off x="6467052" y="2259284"/>
            <a:ext cx="1044802" cy="766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779720" y="300634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/>
          <p:cNvCxnSpPr>
            <a:stCxn id="88" idx="4"/>
            <a:endCxn id="95" idx="0"/>
          </p:cNvCxnSpPr>
          <p:nvPr/>
        </p:nvCxnSpPr>
        <p:spPr>
          <a:xfrm flipH="1">
            <a:off x="2843220" y="2255738"/>
            <a:ext cx="147610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328380" y="300237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Connector 99"/>
          <p:cNvCxnSpPr/>
          <p:nvPr/>
        </p:nvCxnSpPr>
        <p:spPr>
          <a:xfrm flipH="1">
            <a:off x="5391880" y="2251768"/>
            <a:ext cx="147610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7300580" y="300989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7364080" y="2259284"/>
            <a:ext cx="147610" cy="750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1023979" y="2055478"/>
            <a:ext cx="1214693" cy="1193693"/>
          </a:xfrm>
          <a:custGeom>
            <a:avLst/>
            <a:gdLst>
              <a:gd name="connsiteX0" fmla="*/ 100733 w 1214693"/>
              <a:gd name="connsiteY0" fmla="*/ 733442 h 1193693"/>
              <a:gd name="connsiteX1" fmla="*/ 338477 w 1214693"/>
              <a:gd name="connsiteY1" fmla="*/ 952898 h 1193693"/>
              <a:gd name="connsiteX2" fmla="*/ 777389 w 1214693"/>
              <a:gd name="connsiteY2" fmla="*/ 1126634 h 1193693"/>
              <a:gd name="connsiteX3" fmla="*/ 987701 w 1214693"/>
              <a:gd name="connsiteY3" fmla="*/ 1172354 h 1193693"/>
              <a:gd name="connsiteX4" fmla="*/ 1198013 w 1214693"/>
              <a:gd name="connsiteY4" fmla="*/ 797450 h 1193693"/>
              <a:gd name="connsiteX5" fmla="*/ 1188869 w 1214693"/>
              <a:gd name="connsiteY5" fmla="*/ 532274 h 1193693"/>
              <a:gd name="connsiteX6" fmla="*/ 1088285 w 1214693"/>
              <a:gd name="connsiteY6" fmla="*/ 340250 h 1193693"/>
              <a:gd name="connsiteX7" fmla="*/ 868829 w 1214693"/>
              <a:gd name="connsiteY7" fmla="*/ 212234 h 1193693"/>
              <a:gd name="connsiteX8" fmla="*/ 768245 w 1214693"/>
              <a:gd name="connsiteY8" fmla="*/ 11066 h 1193693"/>
              <a:gd name="connsiteX9" fmla="*/ 393341 w 1214693"/>
              <a:gd name="connsiteY9" fmla="*/ 56786 h 1193693"/>
              <a:gd name="connsiteX10" fmla="*/ 73301 w 1214693"/>
              <a:gd name="connsiteY10" fmla="*/ 312818 h 1193693"/>
              <a:gd name="connsiteX11" fmla="*/ 149 w 1214693"/>
              <a:gd name="connsiteY11" fmla="*/ 495698 h 1193693"/>
              <a:gd name="connsiteX12" fmla="*/ 100733 w 1214693"/>
              <a:gd name="connsiteY12" fmla="*/ 733442 h 119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4693" h="1193693">
                <a:moveTo>
                  <a:pt x="100733" y="733442"/>
                </a:moveTo>
                <a:cubicBezTo>
                  <a:pt x="157121" y="809642"/>
                  <a:pt x="225701" y="887366"/>
                  <a:pt x="338477" y="952898"/>
                </a:cubicBezTo>
                <a:cubicBezTo>
                  <a:pt x="451253" y="1018430"/>
                  <a:pt x="669185" y="1090058"/>
                  <a:pt x="777389" y="1126634"/>
                </a:cubicBezTo>
                <a:cubicBezTo>
                  <a:pt x="885593" y="1163210"/>
                  <a:pt x="917597" y="1227218"/>
                  <a:pt x="987701" y="1172354"/>
                </a:cubicBezTo>
                <a:cubicBezTo>
                  <a:pt x="1057805" y="1117490"/>
                  <a:pt x="1164485" y="904130"/>
                  <a:pt x="1198013" y="797450"/>
                </a:cubicBezTo>
                <a:cubicBezTo>
                  <a:pt x="1231541" y="690770"/>
                  <a:pt x="1207157" y="608474"/>
                  <a:pt x="1188869" y="532274"/>
                </a:cubicBezTo>
                <a:cubicBezTo>
                  <a:pt x="1170581" y="456074"/>
                  <a:pt x="1141625" y="393590"/>
                  <a:pt x="1088285" y="340250"/>
                </a:cubicBezTo>
                <a:cubicBezTo>
                  <a:pt x="1034945" y="286910"/>
                  <a:pt x="922169" y="267098"/>
                  <a:pt x="868829" y="212234"/>
                </a:cubicBezTo>
                <a:cubicBezTo>
                  <a:pt x="815489" y="157370"/>
                  <a:pt x="847493" y="36974"/>
                  <a:pt x="768245" y="11066"/>
                </a:cubicBezTo>
                <a:cubicBezTo>
                  <a:pt x="688997" y="-14842"/>
                  <a:pt x="509165" y="6494"/>
                  <a:pt x="393341" y="56786"/>
                </a:cubicBezTo>
                <a:cubicBezTo>
                  <a:pt x="277517" y="107078"/>
                  <a:pt x="138833" y="239666"/>
                  <a:pt x="73301" y="312818"/>
                </a:cubicBezTo>
                <a:cubicBezTo>
                  <a:pt x="7769" y="385970"/>
                  <a:pt x="-1375" y="427118"/>
                  <a:pt x="149" y="495698"/>
                </a:cubicBezTo>
                <a:cubicBezTo>
                  <a:pt x="1673" y="564278"/>
                  <a:pt x="44345" y="657242"/>
                  <a:pt x="100733" y="73344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Freeform 133"/>
          <p:cNvSpPr/>
          <p:nvPr/>
        </p:nvSpPr>
        <p:spPr>
          <a:xfrm rot="15748557" flipH="1">
            <a:off x="3912067" y="2110115"/>
            <a:ext cx="953104" cy="566756"/>
          </a:xfrm>
          <a:custGeom>
            <a:avLst/>
            <a:gdLst>
              <a:gd name="connsiteX0" fmla="*/ 7289 w 861508"/>
              <a:gd name="connsiteY0" fmla="*/ 149969 h 917296"/>
              <a:gd name="connsiteX1" fmla="*/ 187171 w 861508"/>
              <a:gd name="connsiteY1" fmla="*/ 67 h 917296"/>
              <a:gd name="connsiteX2" fmla="*/ 397033 w 861508"/>
              <a:gd name="connsiteY2" fmla="*/ 134979 h 917296"/>
              <a:gd name="connsiteX3" fmla="*/ 636876 w 861508"/>
              <a:gd name="connsiteY3" fmla="*/ 419792 h 917296"/>
              <a:gd name="connsiteX4" fmla="*/ 824253 w 861508"/>
              <a:gd name="connsiteY4" fmla="*/ 637149 h 917296"/>
              <a:gd name="connsiteX5" fmla="*/ 846738 w 861508"/>
              <a:gd name="connsiteY5" fmla="*/ 862002 h 917296"/>
              <a:gd name="connsiteX6" fmla="*/ 651866 w 861508"/>
              <a:gd name="connsiteY6" fmla="*/ 914467 h 917296"/>
              <a:gd name="connsiteX7" fmla="*/ 494469 w 861508"/>
              <a:gd name="connsiteY7" fmla="*/ 802041 h 917296"/>
              <a:gd name="connsiteX8" fmla="*/ 292102 w 861508"/>
              <a:gd name="connsiteY8" fmla="*/ 427287 h 917296"/>
              <a:gd name="connsiteX9" fmla="*/ 59755 w 861508"/>
              <a:gd name="connsiteY9" fmla="*/ 292375 h 917296"/>
              <a:gd name="connsiteX10" fmla="*/ 7289 w 861508"/>
              <a:gd name="connsiteY10" fmla="*/ 149969 h 9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1508" h="917296">
                <a:moveTo>
                  <a:pt x="7289" y="149969"/>
                </a:moveTo>
                <a:cubicBezTo>
                  <a:pt x="28525" y="101251"/>
                  <a:pt x="122214" y="2565"/>
                  <a:pt x="187171" y="67"/>
                </a:cubicBezTo>
                <a:cubicBezTo>
                  <a:pt x="252128" y="-2431"/>
                  <a:pt x="322082" y="65025"/>
                  <a:pt x="397033" y="134979"/>
                </a:cubicBezTo>
                <a:cubicBezTo>
                  <a:pt x="471984" y="204933"/>
                  <a:pt x="565673" y="336097"/>
                  <a:pt x="636876" y="419792"/>
                </a:cubicBezTo>
                <a:cubicBezTo>
                  <a:pt x="708079" y="503487"/>
                  <a:pt x="789276" y="563447"/>
                  <a:pt x="824253" y="637149"/>
                </a:cubicBezTo>
                <a:cubicBezTo>
                  <a:pt x="859230" y="710851"/>
                  <a:pt x="875469" y="815782"/>
                  <a:pt x="846738" y="862002"/>
                </a:cubicBezTo>
                <a:cubicBezTo>
                  <a:pt x="818007" y="908222"/>
                  <a:pt x="710577" y="924460"/>
                  <a:pt x="651866" y="914467"/>
                </a:cubicBezTo>
                <a:cubicBezTo>
                  <a:pt x="593155" y="904474"/>
                  <a:pt x="554430" y="883238"/>
                  <a:pt x="494469" y="802041"/>
                </a:cubicBezTo>
                <a:cubicBezTo>
                  <a:pt x="434508" y="720844"/>
                  <a:pt x="364554" y="512231"/>
                  <a:pt x="292102" y="427287"/>
                </a:cubicBezTo>
                <a:cubicBezTo>
                  <a:pt x="219650" y="342343"/>
                  <a:pt x="105975" y="341093"/>
                  <a:pt x="59755" y="292375"/>
                </a:cubicBezTo>
                <a:cubicBezTo>
                  <a:pt x="13535" y="243657"/>
                  <a:pt x="-13947" y="198687"/>
                  <a:pt x="7289" y="1499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 flipH="1">
            <a:off x="758252" y="197607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2" name="Oval 111"/>
          <p:cNvSpPr/>
          <p:nvPr/>
        </p:nvSpPr>
        <p:spPr>
          <a:xfrm>
            <a:off x="1260715" y="212840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/>
          <p:cNvSpPr/>
          <p:nvPr/>
        </p:nvSpPr>
        <p:spPr>
          <a:xfrm>
            <a:off x="893428" y="255130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/>
          <p:cNvSpPr/>
          <p:nvPr/>
        </p:nvSpPr>
        <p:spPr>
          <a:xfrm>
            <a:off x="1725877" y="253263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1409665" y="2542615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8" name="Straight Connector 117"/>
          <p:cNvCxnSpPr>
            <a:stCxn id="112" idx="4"/>
            <a:endCxn id="115" idx="0"/>
          </p:cNvCxnSpPr>
          <p:nvPr/>
        </p:nvCxnSpPr>
        <p:spPr>
          <a:xfrm flipH="1">
            <a:off x="956928" y="2258990"/>
            <a:ext cx="367287" cy="29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2" idx="4"/>
            <a:endCxn id="117" idx="0"/>
          </p:cNvCxnSpPr>
          <p:nvPr/>
        </p:nvCxnSpPr>
        <p:spPr>
          <a:xfrm>
            <a:off x="1324215" y="2258990"/>
            <a:ext cx="148950" cy="28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2" idx="4"/>
            <a:endCxn id="116" idx="0"/>
          </p:cNvCxnSpPr>
          <p:nvPr/>
        </p:nvCxnSpPr>
        <p:spPr>
          <a:xfrm>
            <a:off x="1324215" y="2258990"/>
            <a:ext cx="465162" cy="27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861016" y="31277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/>
          <p:cNvCxnSpPr>
            <a:stCxn id="115" idx="4"/>
            <a:endCxn id="122" idx="0"/>
          </p:cNvCxnSpPr>
          <p:nvPr/>
        </p:nvCxnSpPr>
        <p:spPr>
          <a:xfrm>
            <a:off x="956928" y="2681895"/>
            <a:ext cx="967588" cy="4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7" idx="4"/>
            <a:endCxn id="122" idx="0"/>
          </p:cNvCxnSpPr>
          <p:nvPr/>
        </p:nvCxnSpPr>
        <p:spPr>
          <a:xfrm>
            <a:off x="1473165" y="2673205"/>
            <a:ext cx="451351" cy="45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16" idx="4"/>
            <a:endCxn id="122" idx="0"/>
          </p:cNvCxnSpPr>
          <p:nvPr/>
        </p:nvCxnSpPr>
        <p:spPr>
          <a:xfrm>
            <a:off x="1789377" y="2663228"/>
            <a:ext cx="135139" cy="46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2081983" y="1610578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324215" y="1722044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92551" y="2118592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2145483" y="1741168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4"/>
            <a:endCxn id="122" idx="0"/>
          </p:cNvCxnSpPr>
          <p:nvPr/>
        </p:nvCxnSpPr>
        <p:spPr>
          <a:xfrm flipH="1">
            <a:off x="1924516" y="2249182"/>
            <a:ext cx="731535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444941" y="3127711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1" idx="4"/>
            <a:endCxn id="139" idx="0"/>
          </p:cNvCxnSpPr>
          <p:nvPr/>
        </p:nvCxnSpPr>
        <p:spPr>
          <a:xfrm flipH="1">
            <a:off x="2508441" y="2249182"/>
            <a:ext cx="147610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 flipH="1">
            <a:off x="1233123" y="282367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66" name="Freeform 165"/>
          <p:cNvSpPr/>
          <p:nvPr/>
        </p:nvSpPr>
        <p:spPr>
          <a:xfrm rot="15264522" flipH="1">
            <a:off x="812092" y="2364771"/>
            <a:ext cx="1263418" cy="1048090"/>
          </a:xfrm>
          <a:custGeom>
            <a:avLst/>
            <a:gdLst>
              <a:gd name="connsiteX0" fmla="*/ 7289 w 861508"/>
              <a:gd name="connsiteY0" fmla="*/ 149969 h 917296"/>
              <a:gd name="connsiteX1" fmla="*/ 187171 w 861508"/>
              <a:gd name="connsiteY1" fmla="*/ 67 h 917296"/>
              <a:gd name="connsiteX2" fmla="*/ 397033 w 861508"/>
              <a:gd name="connsiteY2" fmla="*/ 134979 h 917296"/>
              <a:gd name="connsiteX3" fmla="*/ 636876 w 861508"/>
              <a:gd name="connsiteY3" fmla="*/ 419792 h 917296"/>
              <a:gd name="connsiteX4" fmla="*/ 824253 w 861508"/>
              <a:gd name="connsiteY4" fmla="*/ 637149 h 917296"/>
              <a:gd name="connsiteX5" fmla="*/ 846738 w 861508"/>
              <a:gd name="connsiteY5" fmla="*/ 862002 h 917296"/>
              <a:gd name="connsiteX6" fmla="*/ 651866 w 861508"/>
              <a:gd name="connsiteY6" fmla="*/ 914467 h 917296"/>
              <a:gd name="connsiteX7" fmla="*/ 494469 w 861508"/>
              <a:gd name="connsiteY7" fmla="*/ 802041 h 917296"/>
              <a:gd name="connsiteX8" fmla="*/ 292102 w 861508"/>
              <a:gd name="connsiteY8" fmla="*/ 427287 h 917296"/>
              <a:gd name="connsiteX9" fmla="*/ 59755 w 861508"/>
              <a:gd name="connsiteY9" fmla="*/ 292375 h 917296"/>
              <a:gd name="connsiteX10" fmla="*/ 7289 w 861508"/>
              <a:gd name="connsiteY10" fmla="*/ 149969 h 9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1508" h="917296">
                <a:moveTo>
                  <a:pt x="7289" y="149969"/>
                </a:moveTo>
                <a:cubicBezTo>
                  <a:pt x="28525" y="101251"/>
                  <a:pt x="122214" y="2565"/>
                  <a:pt x="187171" y="67"/>
                </a:cubicBezTo>
                <a:cubicBezTo>
                  <a:pt x="252128" y="-2431"/>
                  <a:pt x="322082" y="65025"/>
                  <a:pt x="397033" y="134979"/>
                </a:cubicBezTo>
                <a:cubicBezTo>
                  <a:pt x="471984" y="204933"/>
                  <a:pt x="565673" y="336097"/>
                  <a:pt x="636876" y="419792"/>
                </a:cubicBezTo>
                <a:cubicBezTo>
                  <a:pt x="708079" y="503487"/>
                  <a:pt x="789276" y="563447"/>
                  <a:pt x="824253" y="637149"/>
                </a:cubicBezTo>
                <a:cubicBezTo>
                  <a:pt x="859230" y="710851"/>
                  <a:pt x="875469" y="815782"/>
                  <a:pt x="846738" y="862002"/>
                </a:cubicBezTo>
                <a:cubicBezTo>
                  <a:pt x="818007" y="908222"/>
                  <a:pt x="710577" y="924460"/>
                  <a:pt x="651866" y="914467"/>
                </a:cubicBezTo>
                <a:cubicBezTo>
                  <a:pt x="593155" y="904474"/>
                  <a:pt x="554430" y="883238"/>
                  <a:pt x="494469" y="802041"/>
                </a:cubicBezTo>
                <a:cubicBezTo>
                  <a:pt x="434508" y="720844"/>
                  <a:pt x="364554" y="512231"/>
                  <a:pt x="292102" y="427287"/>
                </a:cubicBezTo>
                <a:cubicBezTo>
                  <a:pt x="219650" y="342343"/>
                  <a:pt x="105975" y="341093"/>
                  <a:pt x="59755" y="292375"/>
                </a:cubicBezTo>
                <a:cubicBezTo>
                  <a:pt x="13535" y="243657"/>
                  <a:pt x="-13947" y="198687"/>
                  <a:pt x="7289" y="14996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Freeform 174"/>
          <p:cNvSpPr/>
          <p:nvPr/>
        </p:nvSpPr>
        <p:spPr>
          <a:xfrm>
            <a:off x="538592" y="2060904"/>
            <a:ext cx="1755309" cy="1532678"/>
          </a:xfrm>
          <a:custGeom>
            <a:avLst/>
            <a:gdLst>
              <a:gd name="connsiteX0" fmla="*/ 610886 w 1755309"/>
              <a:gd name="connsiteY0" fmla="*/ 39559 h 1532678"/>
              <a:gd name="connsiteX1" fmla="*/ 828243 w 1755309"/>
              <a:gd name="connsiteY1" fmla="*/ 2083 h 1532678"/>
              <a:gd name="connsiteX2" fmla="*/ 1015620 w 1755309"/>
              <a:gd name="connsiteY2" fmla="*/ 92024 h 1532678"/>
              <a:gd name="connsiteX3" fmla="*/ 1105561 w 1755309"/>
              <a:gd name="connsiteY3" fmla="*/ 264411 h 1532678"/>
              <a:gd name="connsiteX4" fmla="*/ 1188007 w 1755309"/>
              <a:gd name="connsiteY4" fmla="*/ 391828 h 1532678"/>
              <a:gd name="connsiteX5" fmla="*/ 1390374 w 1755309"/>
              <a:gd name="connsiteY5" fmla="*/ 459283 h 1532678"/>
              <a:gd name="connsiteX6" fmla="*/ 1517791 w 1755309"/>
              <a:gd name="connsiteY6" fmla="*/ 631670 h 1532678"/>
              <a:gd name="connsiteX7" fmla="*/ 1727653 w 1755309"/>
              <a:gd name="connsiteY7" fmla="*/ 1028910 h 1532678"/>
              <a:gd name="connsiteX8" fmla="*/ 1727653 w 1755309"/>
              <a:gd name="connsiteY8" fmla="*/ 1373683 h 1532678"/>
              <a:gd name="connsiteX9" fmla="*/ 1495305 w 1755309"/>
              <a:gd name="connsiteY9" fmla="*/ 1531080 h 1532678"/>
              <a:gd name="connsiteX10" fmla="*/ 1173017 w 1755309"/>
              <a:gd name="connsiteY10" fmla="*/ 1441139 h 1532678"/>
              <a:gd name="connsiteX11" fmla="*/ 948164 w 1755309"/>
              <a:gd name="connsiteY11" fmla="*/ 1223782 h 1532678"/>
              <a:gd name="connsiteX12" fmla="*/ 475974 w 1755309"/>
              <a:gd name="connsiteY12" fmla="*/ 931473 h 1532678"/>
              <a:gd name="connsiteX13" fmla="*/ 41259 w 1755309"/>
              <a:gd name="connsiteY13" fmla="*/ 706621 h 1532678"/>
              <a:gd name="connsiteX14" fmla="*/ 63745 w 1755309"/>
              <a:gd name="connsiteY14" fmla="*/ 459283 h 1532678"/>
              <a:gd name="connsiteX15" fmla="*/ 445994 w 1755309"/>
              <a:gd name="connsiteY15" fmla="*/ 159480 h 1532678"/>
              <a:gd name="connsiteX16" fmla="*/ 610886 w 1755309"/>
              <a:gd name="connsiteY16" fmla="*/ 39559 h 153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5309" h="1532678">
                <a:moveTo>
                  <a:pt x="610886" y="39559"/>
                </a:moveTo>
                <a:cubicBezTo>
                  <a:pt x="674594" y="13326"/>
                  <a:pt x="760787" y="-6661"/>
                  <a:pt x="828243" y="2083"/>
                </a:cubicBezTo>
                <a:cubicBezTo>
                  <a:pt x="895699" y="10827"/>
                  <a:pt x="969400" y="48303"/>
                  <a:pt x="1015620" y="92024"/>
                </a:cubicBezTo>
                <a:cubicBezTo>
                  <a:pt x="1061840" y="135745"/>
                  <a:pt x="1076830" y="214444"/>
                  <a:pt x="1105561" y="264411"/>
                </a:cubicBezTo>
                <a:cubicBezTo>
                  <a:pt x="1134292" y="314378"/>
                  <a:pt x="1140538" y="359349"/>
                  <a:pt x="1188007" y="391828"/>
                </a:cubicBezTo>
                <a:cubicBezTo>
                  <a:pt x="1235476" y="424307"/>
                  <a:pt x="1335410" y="419309"/>
                  <a:pt x="1390374" y="459283"/>
                </a:cubicBezTo>
                <a:cubicBezTo>
                  <a:pt x="1445338" y="499257"/>
                  <a:pt x="1461578" y="536732"/>
                  <a:pt x="1517791" y="631670"/>
                </a:cubicBezTo>
                <a:cubicBezTo>
                  <a:pt x="1574004" y="726608"/>
                  <a:pt x="1692676" y="905241"/>
                  <a:pt x="1727653" y="1028910"/>
                </a:cubicBezTo>
                <a:cubicBezTo>
                  <a:pt x="1762630" y="1152579"/>
                  <a:pt x="1766378" y="1289988"/>
                  <a:pt x="1727653" y="1373683"/>
                </a:cubicBezTo>
                <a:cubicBezTo>
                  <a:pt x="1688928" y="1457378"/>
                  <a:pt x="1587744" y="1519837"/>
                  <a:pt x="1495305" y="1531080"/>
                </a:cubicBezTo>
                <a:cubicBezTo>
                  <a:pt x="1402866" y="1542323"/>
                  <a:pt x="1264207" y="1492355"/>
                  <a:pt x="1173017" y="1441139"/>
                </a:cubicBezTo>
                <a:cubicBezTo>
                  <a:pt x="1081827" y="1389923"/>
                  <a:pt x="1064338" y="1308726"/>
                  <a:pt x="948164" y="1223782"/>
                </a:cubicBezTo>
                <a:cubicBezTo>
                  <a:pt x="831990" y="1138838"/>
                  <a:pt x="627125" y="1017666"/>
                  <a:pt x="475974" y="931473"/>
                </a:cubicBezTo>
                <a:cubicBezTo>
                  <a:pt x="324823" y="845280"/>
                  <a:pt x="109964" y="785319"/>
                  <a:pt x="41259" y="706621"/>
                </a:cubicBezTo>
                <a:cubicBezTo>
                  <a:pt x="-27446" y="627923"/>
                  <a:pt x="-3711" y="550473"/>
                  <a:pt x="63745" y="459283"/>
                </a:cubicBezTo>
                <a:cubicBezTo>
                  <a:pt x="131201" y="368093"/>
                  <a:pt x="352305" y="228185"/>
                  <a:pt x="445994" y="159480"/>
                </a:cubicBezTo>
                <a:cubicBezTo>
                  <a:pt x="539682" y="90775"/>
                  <a:pt x="547178" y="65792"/>
                  <a:pt x="610886" y="39559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Freeform 175"/>
          <p:cNvSpPr/>
          <p:nvPr/>
        </p:nvSpPr>
        <p:spPr>
          <a:xfrm>
            <a:off x="1714623" y="1969918"/>
            <a:ext cx="1172108" cy="1496822"/>
          </a:xfrm>
          <a:custGeom>
            <a:avLst/>
            <a:gdLst>
              <a:gd name="connsiteX0" fmla="*/ 1751 w 1172108"/>
              <a:gd name="connsiteY0" fmla="*/ 1169356 h 1496822"/>
              <a:gd name="connsiteX1" fmla="*/ 234099 w 1172108"/>
              <a:gd name="connsiteY1" fmla="*/ 832077 h 1496822"/>
              <a:gd name="connsiteX2" fmla="*/ 571377 w 1172108"/>
              <a:gd name="connsiteY2" fmla="*/ 577244 h 1496822"/>
              <a:gd name="connsiteX3" fmla="*/ 773745 w 1172108"/>
              <a:gd name="connsiteY3" fmla="*/ 382372 h 1496822"/>
              <a:gd name="connsiteX4" fmla="*/ 811220 w 1172108"/>
              <a:gd name="connsiteY4" fmla="*/ 142529 h 1496822"/>
              <a:gd name="connsiteX5" fmla="*/ 976112 w 1172108"/>
              <a:gd name="connsiteY5" fmla="*/ 123 h 1496822"/>
              <a:gd name="connsiteX6" fmla="*/ 1170984 w 1172108"/>
              <a:gd name="connsiteY6" fmla="*/ 165015 h 1496822"/>
              <a:gd name="connsiteX7" fmla="*/ 1051063 w 1172108"/>
              <a:gd name="connsiteY7" fmla="*/ 577244 h 1496822"/>
              <a:gd name="connsiteX8" fmla="*/ 946132 w 1172108"/>
              <a:gd name="connsiteY8" fmla="*/ 1161861 h 1496822"/>
              <a:gd name="connsiteX9" fmla="*/ 848695 w 1172108"/>
              <a:gd name="connsiteY9" fmla="*/ 1454169 h 1496822"/>
              <a:gd name="connsiteX10" fmla="*/ 578873 w 1172108"/>
              <a:gd name="connsiteY10" fmla="*/ 1484149 h 1496822"/>
              <a:gd name="connsiteX11" fmla="*/ 151653 w 1172108"/>
              <a:gd name="connsiteY11" fmla="*/ 1469159 h 1496822"/>
              <a:gd name="connsiteX12" fmla="*/ 1751 w 1172108"/>
              <a:gd name="connsiteY12" fmla="*/ 1169356 h 1496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2108" h="1496822">
                <a:moveTo>
                  <a:pt x="1751" y="1169356"/>
                </a:moveTo>
                <a:cubicBezTo>
                  <a:pt x="15492" y="1063176"/>
                  <a:pt x="139161" y="930762"/>
                  <a:pt x="234099" y="832077"/>
                </a:cubicBezTo>
                <a:cubicBezTo>
                  <a:pt x="329037" y="733392"/>
                  <a:pt x="481436" y="652195"/>
                  <a:pt x="571377" y="577244"/>
                </a:cubicBezTo>
                <a:cubicBezTo>
                  <a:pt x="661318" y="502293"/>
                  <a:pt x="733771" y="454824"/>
                  <a:pt x="773745" y="382372"/>
                </a:cubicBezTo>
                <a:cubicBezTo>
                  <a:pt x="813719" y="309919"/>
                  <a:pt x="777492" y="206237"/>
                  <a:pt x="811220" y="142529"/>
                </a:cubicBezTo>
                <a:cubicBezTo>
                  <a:pt x="844948" y="78821"/>
                  <a:pt x="916151" y="-3625"/>
                  <a:pt x="976112" y="123"/>
                </a:cubicBezTo>
                <a:cubicBezTo>
                  <a:pt x="1036073" y="3871"/>
                  <a:pt x="1158492" y="68828"/>
                  <a:pt x="1170984" y="165015"/>
                </a:cubicBezTo>
                <a:cubicBezTo>
                  <a:pt x="1183476" y="261202"/>
                  <a:pt x="1088538" y="411103"/>
                  <a:pt x="1051063" y="577244"/>
                </a:cubicBezTo>
                <a:cubicBezTo>
                  <a:pt x="1013588" y="743385"/>
                  <a:pt x="979860" y="1015707"/>
                  <a:pt x="946132" y="1161861"/>
                </a:cubicBezTo>
                <a:cubicBezTo>
                  <a:pt x="912404" y="1308015"/>
                  <a:pt x="909905" y="1400454"/>
                  <a:pt x="848695" y="1454169"/>
                </a:cubicBezTo>
                <a:cubicBezTo>
                  <a:pt x="787485" y="1507884"/>
                  <a:pt x="695047" y="1481651"/>
                  <a:pt x="578873" y="1484149"/>
                </a:cubicBezTo>
                <a:cubicBezTo>
                  <a:pt x="462699" y="1486647"/>
                  <a:pt x="246591" y="1519126"/>
                  <a:pt x="151653" y="1469159"/>
                </a:cubicBezTo>
                <a:cubicBezTo>
                  <a:pt x="56715" y="1419192"/>
                  <a:pt x="-11990" y="1275536"/>
                  <a:pt x="1751" y="116935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TextBox 176"/>
          <p:cNvSpPr txBox="1"/>
          <p:nvPr/>
        </p:nvSpPr>
        <p:spPr>
          <a:xfrm flipH="1">
            <a:off x="2703766" y="235778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35" name="Rectangle 234"/>
          <p:cNvSpPr/>
          <p:nvPr/>
        </p:nvSpPr>
        <p:spPr>
          <a:xfrm>
            <a:off x="434715" y="1335848"/>
            <a:ext cx="2567543" cy="24653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5" name="Group 314"/>
          <p:cNvGrpSpPr/>
          <p:nvPr/>
        </p:nvGrpSpPr>
        <p:grpSpPr>
          <a:xfrm>
            <a:off x="3311651" y="2900646"/>
            <a:ext cx="1573224" cy="906413"/>
            <a:chOff x="3298580" y="1516482"/>
            <a:chExt cx="1573224" cy="906413"/>
          </a:xfrm>
        </p:grpSpPr>
        <p:sp>
          <p:nvSpPr>
            <p:cNvPr id="178" name="Oval 177"/>
            <p:cNvSpPr/>
            <p:nvPr/>
          </p:nvSpPr>
          <p:spPr>
            <a:xfrm>
              <a:off x="3830835" y="1582244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3" name="Straight Connector 182"/>
            <p:cNvCxnSpPr>
              <a:stCxn id="178" idx="5"/>
              <a:endCxn id="216" idx="1"/>
            </p:cNvCxnSpPr>
            <p:nvPr/>
          </p:nvCxnSpPr>
          <p:spPr>
            <a:xfrm>
              <a:off x="4018176" y="1767335"/>
              <a:ext cx="289708" cy="1264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 flipH="1">
              <a:off x="3540626" y="1516482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 flipH="1">
              <a:off x="3547719" y="2053563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 flipH="1">
              <a:off x="4475381" y="1785814"/>
              <a:ext cx="235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187" name="Straight Connector 186"/>
            <p:cNvCxnSpPr>
              <a:stCxn id="178" idx="4"/>
              <a:endCxn id="219" idx="0"/>
            </p:cNvCxnSpPr>
            <p:nvPr/>
          </p:nvCxnSpPr>
          <p:spPr>
            <a:xfrm flipH="1">
              <a:off x="3937031" y="1799092"/>
              <a:ext cx="3546" cy="3656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219" idx="7"/>
              <a:endCxn id="216" idx="3"/>
            </p:cNvCxnSpPr>
            <p:nvPr/>
          </p:nvCxnSpPr>
          <p:spPr>
            <a:xfrm flipV="1">
              <a:off x="4014630" y="2047147"/>
              <a:ext cx="293254" cy="1493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4275741" y="1862056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/>
            <p:cNvSpPr/>
            <p:nvPr/>
          </p:nvSpPr>
          <p:spPr>
            <a:xfrm>
              <a:off x="3827289" y="2164719"/>
              <a:ext cx="219484" cy="2168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298580" y="1529298"/>
              <a:ext cx="1573224" cy="8877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5" name="Oval 224"/>
          <p:cNvSpPr/>
          <p:nvPr/>
        </p:nvSpPr>
        <p:spPr>
          <a:xfrm>
            <a:off x="3862005" y="1625209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TextBox 226"/>
          <p:cNvSpPr txBox="1"/>
          <p:nvPr/>
        </p:nvSpPr>
        <p:spPr>
          <a:xfrm flipH="1">
            <a:off x="3571796" y="1559447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8" name="TextBox 227"/>
          <p:cNvSpPr txBox="1"/>
          <p:nvPr/>
        </p:nvSpPr>
        <p:spPr>
          <a:xfrm flipH="1">
            <a:off x="3578889" y="209652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9" name="TextBox 228"/>
          <p:cNvSpPr txBox="1"/>
          <p:nvPr/>
        </p:nvSpPr>
        <p:spPr>
          <a:xfrm flipH="1">
            <a:off x="4487522" y="1825344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3968201" y="1842057"/>
            <a:ext cx="3546" cy="3656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4321539" y="1916446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Oval 232"/>
          <p:cNvSpPr/>
          <p:nvPr/>
        </p:nvSpPr>
        <p:spPr>
          <a:xfrm>
            <a:off x="3858459" y="2207684"/>
            <a:ext cx="219484" cy="2168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Rectangle 236"/>
          <p:cNvSpPr/>
          <p:nvPr/>
        </p:nvSpPr>
        <p:spPr>
          <a:xfrm>
            <a:off x="3317591" y="1581238"/>
            <a:ext cx="1573224" cy="8846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TextBox 289"/>
          <p:cNvSpPr txBox="1"/>
          <p:nvPr/>
        </p:nvSpPr>
        <p:spPr>
          <a:xfrm>
            <a:off x="1606474" y="375364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3862261" y="371394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3815525" y="24037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53247" y="1224088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conflict graph</a:t>
            </a:r>
          </a:p>
        </p:txBody>
      </p:sp>
    </p:spTree>
    <p:extLst>
      <p:ext uri="{BB962C8B-B14F-4D97-AF65-F5344CB8AC3E}">
        <p14:creationId xmlns:p14="http://schemas.microsoft.com/office/powerpoint/2010/main" val="105095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3956852" y="1588625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Oval 7"/>
          <p:cNvSpPr/>
          <p:nvPr/>
        </p:nvSpPr>
        <p:spPr>
          <a:xfrm>
            <a:off x="3956852" y="2344776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9" name="Oval 8"/>
          <p:cNvSpPr/>
          <p:nvPr/>
        </p:nvSpPr>
        <p:spPr>
          <a:xfrm>
            <a:off x="4943999" y="1976622"/>
            <a:ext cx="219484" cy="2168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" name="Oval 9"/>
          <p:cNvSpPr/>
          <p:nvPr/>
        </p:nvSpPr>
        <p:spPr>
          <a:xfrm>
            <a:off x="4450996" y="1976622"/>
            <a:ext cx="219484" cy="2168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1" name="Oval 10"/>
          <p:cNvSpPr/>
          <p:nvPr/>
        </p:nvSpPr>
        <p:spPr>
          <a:xfrm>
            <a:off x="3451652" y="1976622"/>
            <a:ext cx="219484" cy="2168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2" name="Oval 11"/>
          <p:cNvSpPr/>
          <p:nvPr/>
        </p:nvSpPr>
        <p:spPr>
          <a:xfrm>
            <a:off x="3951324" y="1976622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 12"/>
          <p:cNvSpPr/>
          <p:nvPr/>
        </p:nvSpPr>
        <p:spPr>
          <a:xfrm>
            <a:off x="5439882" y="1976622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4" name="Oval 13"/>
          <p:cNvSpPr/>
          <p:nvPr/>
        </p:nvSpPr>
        <p:spPr>
          <a:xfrm>
            <a:off x="5931456" y="1976622"/>
            <a:ext cx="219484" cy="2168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670480" y="2085046"/>
            <a:ext cx="2735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63483" y="2085046"/>
            <a:ext cx="276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659366" y="2085046"/>
            <a:ext cx="27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70808" y="2085046"/>
            <a:ext cx="28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76336" y="1697049"/>
            <a:ext cx="306803" cy="31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176336" y="2161713"/>
            <a:ext cx="306803" cy="291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671136" y="2085046"/>
            <a:ext cx="28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3638993" y="1697049"/>
            <a:ext cx="317859" cy="311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638993" y="2161713"/>
            <a:ext cx="317859" cy="291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926157" y="1531748"/>
            <a:ext cx="2403093" cy="1085284"/>
            <a:chOff x="6577578" y="3822019"/>
            <a:chExt cx="2403093" cy="1085284"/>
          </a:xfrm>
        </p:grpSpPr>
        <p:sp>
          <p:nvSpPr>
            <p:cNvPr id="31" name="TextBox 30"/>
            <p:cNvSpPr txBox="1"/>
            <p:nvPr/>
          </p:nvSpPr>
          <p:spPr>
            <a:xfrm flipH="1">
              <a:off x="7566583" y="419118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7075009" y="419118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6585871" y="3822019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flipH="1">
              <a:off x="6577578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flipH="1">
              <a:off x="6577578" y="4568749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6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 flipH="1">
              <a:off x="8058157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3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 flipH="1">
              <a:off x="8549731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8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144193" y="1620382"/>
            <a:ext cx="831949" cy="3879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144193" y="2161713"/>
            <a:ext cx="831949" cy="36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>
            <a:off x="4061066" y="1726355"/>
            <a:ext cx="932447" cy="524635"/>
          </a:xfrm>
          <a:prstGeom prst="arc">
            <a:avLst>
              <a:gd name="adj1" fmla="val 10880717"/>
              <a:gd name="adj2" fmla="val 426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/>
          <p:cNvSpPr/>
          <p:nvPr/>
        </p:nvSpPr>
        <p:spPr>
          <a:xfrm>
            <a:off x="3477582" y="1136949"/>
            <a:ext cx="2181783" cy="1808091"/>
          </a:xfrm>
          <a:prstGeom prst="arc">
            <a:avLst>
              <a:gd name="adj1" fmla="val 10880717"/>
              <a:gd name="adj2" fmla="val 141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 flipH="1">
            <a:off x="3414017" y="1911077"/>
            <a:ext cx="430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7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45636" y="629492"/>
            <a:ext cx="3250581" cy="23416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39" name="Oval 38"/>
          <p:cNvSpPr/>
          <p:nvPr/>
        </p:nvSpPr>
        <p:spPr>
          <a:xfrm>
            <a:off x="1091664" y="1549632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724377" y="1972537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1556826" y="195387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1240614" y="1963847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87877" y="1680222"/>
            <a:ext cx="367287" cy="29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55164" y="1680222"/>
            <a:ext cx="148950" cy="283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55164" y="1680222"/>
            <a:ext cx="465162" cy="273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691965" y="2548943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787877" y="2103127"/>
            <a:ext cx="967588" cy="445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304114" y="2094437"/>
            <a:ext cx="451351" cy="454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620326" y="2084460"/>
            <a:ext cx="135139" cy="46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912932" y="1031810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55164" y="1143276"/>
            <a:ext cx="866169" cy="4063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423500" y="1539824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Connector 52"/>
          <p:cNvCxnSpPr/>
          <p:nvPr/>
        </p:nvCxnSpPr>
        <p:spPr>
          <a:xfrm>
            <a:off x="1976432" y="1162400"/>
            <a:ext cx="510568" cy="377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755465" y="1670414"/>
            <a:ext cx="731535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275890" y="2548943"/>
            <a:ext cx="127000" cy="1305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2339390" y="1670414"/>
            <a:ext cx="147610" cy="878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85401" y="629492"/>
            <a:ext cx="2567543" cy="23488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 flipH="1">
            <a:off x="1686831" y="890308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flipH="1">
            <a:off x="854170" y="1425916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 flipH="1">
            <a:off x="2170803" y="142045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 flipH="1">
            <a:off x="1013892" y="1833110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 flipH="1">
            <a:off x="1603747" y="185285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66" name="TextBox 65"/>
          <p:cNvSpPr txBox="1"/>
          <p:nvPr/>
        </p:nvSpPr>
        <p:spPr>
          <a:xfrm flipH="1">
            <a:off x="499412" y="1844476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 flipH="1">
            <a:off x="1430683" y="2429572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68" name="TextBox 67"/>
          <p:cNvSpPr txBox="1"/>
          <p:nvPr/>
        </p:nvSpPr>
        <p:spPr>
          <a:xfrm flipH="1">
            <a:off x="2348211" y="2419993"/>
            <a:ext cx="2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96948" y="554474"/>
            <a:ext cx="1282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call graph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865245" y="565343"/>
            <a:ext cx="17431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/>
              <a:t>conflict graph</a:t>
            </a:r>
            <a:endParaRPr lang="en-GB" sz="2200" dirty="0"/>
          </a:p>
        </p:txBody>
      </p:sp>
      <p:sp>
        <p:nvSpPr>
          <p:cNvPr id="72" name="Arc 71"/>
          <p:cNvSpPr/>
          <p:nvPr/>
        </p:nvSpPr>
        <p:spPr>
          <a:xfrm>
            <a:off x="3563907" y="1525365"/>
            <a:ext cx="1008210" cy="894457"/>
          </a:xfrm>
          <a:prstGeom prst="arc">
            <a:avLst>
              <a:gd name="adj1" fmla="val 10880717"/>
              <a:gd name="adj2" fmla="val 4264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c 72"/>
          <p:cNvSpPr/>
          <p:nvPr/>
        </p:nvSpPr>
        <p:spPr>
          <a:xfrm flipV="1">
            <a:off x="3557925" y="1498393"/>
            <a:ext cx="1533501" cy="1390185"/>
          </a:xfrm>
          <a:prstGeom prst="arc">
            <a:avLst>
              <a:gd name="adj1" fmla="val 10880717"/>
              <a:gd name="adj2" fmla="val 31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06940"/>
              </p:ext>
            </p:extLst>
          </p:nvPr>
        </p:nvGraphicFramePr>
        <p:xfrm>
          <a:off x="615879" y="3402105"/>
          <a:ext cx="5710937" cy="1106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487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68888">
                <a:tc>
                  <a:txBody>
                    <a:bodyPr/>
                    <a:lstStyle/>
                    <a:p>
                      <a:r>
                        <a:rPr lang="en-GB" sz="1600" b="1" dirty="0" err="1"/>
                        <a:t>AccelCand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2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3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4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5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6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8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8888">
                <a:tc>
                  <a:txBody>
                    <a:bodyPr/>
                    <a:lstStyle/>
                    <a:p>
                      <a:r>
                        <a:rPr lang="en-GB" sz="1600" dirty="0"/>
                        <a:t>Merit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8888">
                <a:tc>
                  <a:txBody>
                    <a:bodyPr/>
                    <a:lstStyle/>
                    <a:p>
                      <a:r>
                        <a:rPr lang="en-GB" sz="1600" dirty="0"/>
                        <a:t>Cost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70" name="Oval 69"/>
          <p:cNvSpPr/>
          <p:nvPr/>
        </p:nvSpPr>
        <p:spPr>
          <a:xfrm>
            <a:off x="7323766" y="1588625"/>
            <a:ext cx="219484" cy="21684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5" name="Oval 74"/>
          <p:cNvSpPr/>
          <p:nvPr/>
        </p:nvSpPr>
        <p:spPr>
          <a:xfrm>
            <a:off x="7323766" y="2344776"/>
            <a:ext cx="219484" cy="21684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7" name="Oval 76"/>
          <p:cNvSpPr/>
          <p:nvPr/>
        </p:nvSpPr>
        <p:spPr>
          <a:xfrm>
            <a:off x="8310913" y="1976622"/>
            <a:ext cx="219484" cy="2168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8" name="Oval 77"/>
          <p:cNvSpPr/>
          <p:nvPr/>
        </p:nvSpPr>
        <p:spPr>
          <a:xfrm>
            <a:off x="7817910" y="1976622"/>
            <a:ext cx="219484" cy="2168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9" name="Oval 78"/>
          <p:cNvSpPr/>
          <p:nvPr/>
        </p:nvSpPr>
        <p:spPr>
          <a:xfrm>
            <a:off x="6818566" y="1976622"/>
            <a:ext cx="219484" cy="21684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0" name="Oval 79"/>
          <p:cNvSpPr/>
          <p:nvPr/>
        </p:nvSpPr>
        <p:spPr>
          <a:xfrm>
            <a:off x="7318238" y="1976622"/>
            <a:ext cx="219484" cy="21684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1" name="Oval 80"/>
          <p:cNvSpPr/>
          <p:nvPr/>
        </p:nvSpPr>
        <p:spPr>
          <a:xfrm>
            <a:off x="8806796" y="1976622"/>
            <a:ext cx="219484" cy="21684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2" name="Oval 81"/>
          <p:cNvSpPr/>
          <p:nvPr/>
        </p:nvSpPr>
        <p:spPr>
          <a:xfrm>
            <a:off x="9298370" y="1976622"/>
            <a:ext cx="219484" cy="21684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83" name="Straight Connector 82"/>
          <p:cNvCxnSpPr/>
          <p:nvPr/>
        </p:nvCxnSpPr>
        <p:spPr>
          <a:xfrm>
            <a:off x="8037394" y="2085046"/>
            <a:ext cx="27351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8530397" y="2085046"/>
            <a:ext cx="27639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9026280" y="2085046"/>
            <a:ext cx="27209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537722" y="2085046"/>
            <a:ext cx="2801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543250" y="1697049"/>
            <a:ext cx="306803" cy="3113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7543250" y="2161713"/>
            <a:ext cx="306803" cy="2914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7038050" y="2085046"/>
            <a:ext cx="2801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7005907" y="1697049"/>
            <a:ext cx="317859" cy="31133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7005907" y="2161713"/>
            <a:ext cx="317859" cy="2914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7293071" y="1531748"/>
            <a:ext cx="2403093" cy="1085284"/>
            <a:chOff x="6577578" y="3822019"/>
            <a:chExt cx="2403093" cy="1085284"/>
          </a:xfrm>
        </p:grpSpPr>
        <p:sp>
          <p:nvSpPr>
            <p:cNvPr id="93" name="TextBox 92"/>
            <p:cNvSpPr txBox="1"/>
            <p:nvPr/>
          </p:nvSpPr>
          <p:spPr>
            <a:xfrm flipH="1">
              <a:off x="7566583" y="419118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1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 flipH="1">
              <a:off x="7075009" y="419118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6585871" y="3822019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 flipH="1">
              <a:off x="6577578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 flipH="1">
              <a:off x="6577578" y="4568749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 flipH="1">
              <a:off x="8058157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3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 flipH="1">
              <a:off x="8549731" y="4201348"/>
              <a:ext cx="430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8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>
            <a:off x="7511107" y="1620382"/>
            <a:ext cx="831949" cy="38799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7511107" y="2161713"/>
            <a:ext cx="831949" cy="36815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/>
          <p:cNvSpPr/>
          <p:nvPr/>
        </p:nvSpPr>
        <p:spPr>
          <a:xfrm>
            <a:off x="7427980" y="1726355"/>
            <a:ext cx="932447" cy="524635"/>
          </a:xfrm>
          <a:prstGeom prst="arc">
            <a:avLst>
              <a:gd name="adj1" fmla="val 10880717"/>
              <a:gd name="adj2" fmla="val 4264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c 102"/>
          <p:cNvSpPr/>
          <p:nvPr/>
        </p:nvSpPr>
        <p:spPr>
          <a:xfrm>
            <a:off x="6844496" y="1136949"/>
            <a:ext cx="2181783" cy="1808091"/>
          </a:xfrm>
          <a:prstGeom prst="arc">
            <a:avLst>
              <a:gd name="adj1" fmla="val 10880717"/>
              <a:gd name="adj2" fmla="val 14173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/>
          <p:cNvSpPr txBox="1"/>
          <p:nvPr/>
        </p:nvSpPr>
        <p:spPr>
          <a:xfrm flipH="1">
            <a:off x="6780931" y="1911077"/>
            <a:ext cx="430940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512550" y="629492"/>
            <a:ext cx="3250581" cy="33343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06" name="TextBox 105"/>
          <p:cNvSpPr txBox="1"/>
          <p:nvPr/>
        </p:nvSpPr>
        <p:spPr>
          <a:xfrm>
            <a:off x="6482366" y="566185"/>
            <a:ext cx="33761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maximum independent sets</a:t>
            </a:r>
          </a:p>
        </p:txBody>
      </p:sp>
      <p:sp>
        <p:nvSpPr>
          <p:cNvPr id="107" name="Arc 106"/>
          <p:cNvSpPr/>
          <p:nvPr/>
        </p:nvSpPr>
        <p:spPr>
          <a:xfrm>
            <a:off x="6930821" y="1525365"/>
            <a:ext cx="1008210" cy="894457"/>
          </a:xfrm>
          <a:prstGeom prst="arc">
            <a:avLst>
              <a:gd name="adj1" fmla="val 10880717"/>
              <a:gd name="adj2" fmla="val 42647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Arc 107"/>
          <p:cNvSpPr/>
          <p:nvPr/>
        </p:nvSpPr>
        <p:spPr>
          <a:xfrm flipV="1">
            <a:off x="6924839" y="1498393"/>
            <a:ext cx="1533501" cy="1390185"/>
          </a:xfrm>
          <a:prstGeom prst="arc">
            <a:avLst>
              <a:gd name="adj1" fmla="val 10880717"/>
              <a:gd name="adj2" fmla="val 3141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/>
          <p:cNvSpPr/>
          <p:nvPr/>
        </p:nvSpPr>
        <p:spPr>
          <a:xfrm>
            <a:off x="7156261" y="1850474"/>
            <a:ext cx="578631" cy="8756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/>
          <p:cNvSpPr/>
          <p:nvPr/>
        </p:nvSpPr>
        <p:spPr>
          <a:xfrm>
            <a:off x="7773071" y="1853892"/>
            <a:ext cx="397354" cy="4408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 flipH="1">
            <a:off x="6523743" y="2971161"/>
            <a:ext cx="130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C_max</a:t>
            </a:r>
            <a:r>
              <a:rPr lang="en-GB" b="1" dirty="0"/>
              <a:t> = 25</a:t>
            </a:r>
          </a:p>
          <a:p>
            <a:r>
              <a:rPr lang="en-GB" dirty="0"/>
              <a:t>(merit: 700</a:t>
            </a:r>
          </a:p>
          <a:p>
            <a:r>
              <a:rPr lang="en-GB" dirty="0"/>
              <a:t>  cost: 24)</a:t>
            </a:r>
          </a:p>
        </p:txBody>
      </p:sp>
      <p:sp>
        <p:nvSpPr>
          <p:cNvPr id="110" name="TextBox 109"/>
          <p:cNvSpPr txBox="1"/>
          <p:nvPr/>
        </p:nvSpPr>
        <p:spPr>
          <a:xfrm flipH="1">
            <a:off x="8221441" y="2637483"/>
            <a:ext cx="1474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C_max</a:t>
            </a:r>
            <a:r>
              <a:rPr lang="en-GB" b="1" dirty="0"/>
              <a:t> = 40</a:t>
            </a:r>
          </a:p>
          <a:p>
            <a:r>
              <a:rPr lang="en-GB" dirty="0"/>
              <a:t>(merit: 800</a:t>
            </a:r>
          </a:p>
          <a:p>
            <a:r>
              <a:rPr lang="en-GB" dirty="0"/>
              <a:t>  cost: 40)</a:t>
            </a:r>
          </a:p>
        </p:txBody>
      </p:sp>
      <p:sp>
        <p:nvSpPr>
          <p:cNvPr id="4" name="Right Arrow 3"/>
          <p:cNvSpPr/>
          <p:nvPr/>
        </p:nvSpPr>
        <p:spPr>
          <a:xfrm rot="18516111">
            <a:off x="6792506" y="2741126"/>
            <a:ext cx="512140" cy="1394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ight Arrow 110"/>
          <p:cNvSpPr/>
          <p:nvPr/>
        </p:nvSpPr>
        <p:spPr>
          <a:xfrm rot="13415100">
            <a:off x="8080103" y="2440584"/>
            <a:ext cx="512140" cy="1394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80603" y="2962664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a)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626752" y="2940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183422" y="450876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32928" y="39786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d)</a:t>
            </a:r>
          </a:p>
        </p:txBody>
      </p:sp>
      <p:sp>
        <p:nvSpPr>
          <p:cNvPr id="116" name="Arc 115"/>
          <p:cNvSpPr/>
          <p:nvPr/>
        </p:nvSpPr>
        <p:spPr>
          <a:xfrm flipV="1">
            <a:off x="5100644" y="1679972"/>
            <a:ext cx="922506" cy="993923"/>
          </a:xfrm>
          <a:prstGeom prst="arc">
            <a:avLst>
              <a:gd name="adj1" fmla="val 10880717"/>
              <a:gd name="adj2" fmla="val 3141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c 116"/>
          <p:cNvSpPr/>
          <p:nvPr/>
        </p:nvSpPr>
        <p:spPr>
          <a:xfrm flipV="1">
            <a:off x="8473541" y="1708662"/>
            <a:ext cx="922506" cy="993923"/>
          </a:xfrm>
          <a:prstGeom prst="arc">
            <a:avLst>
              <a:gd name="adj1" fmla="val 10880717"/>
              <a:gd name="adj2" fmla="val 31411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33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90165</TotalTime>
  <Words>739</Words>
  <Application>Microsoft Macintosh PowerPoint</Application>
  <PresentationFormat>Widescreen</PresentationFormat>
  <Paragraphs>452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Linux Libertine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Ansaloni Giovanni</dc:creator>
  <cp:lastModifiedBy>Microsoft Office User</cp:lastModifiedBy>
  <cp:revision>201</cp:revision>
  <cp:lastPrinted>2019-06-27T12:26:20Z</cp:lastPrinted>
  <dcterms:created xsi:type="dcterms:W3CDTF">2018-07-11T13:52:13Z</dcterms:created>
  <dcterms:modified xsi:type="dcterms:W3CDTF">2019-07-05T07:56:28Z</dcterms:modified>
</cp:coreProperties>
</file>