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6" r:id="rId1"/>
  </p:sldMasterIdLst>
  <p:notesMasterIdLst>
    <p:notesMasterId r:id="rId42"/>
  </p:notesMasterIdLst>
  <p:handoutMasterIdLst>
    <p:handoutMasterId r:id="rId43"/>
  </p:handoutMasterIdLst>
  <p:sldIdLst>
    <p:sldId id="346" r:id="rId2"/>
    <p:sldId id="352" r:id="rId3"/>
    <p:sldId id="287" r:id="rId4"/>
    <p:sldId id="288" r:id="rId5"/>
    <p:sldId id="289" r:id="rId6"/>
    <p:sldId id="290" r:id="rId7"/>
    <p:sldId id="291" r:id="rId8"/>
    <p:sldId id="348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53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49" r:id="rId36"/>
    <p:sldId id="356" r:id="rId37"/>
    <p:sldId id="350" r:id="rId38"/>
    <p:sldId id="355" r:id="rId39"/>
    <p:sldId id="351" r:id="rId40"/>
    <p:sldId id="357" r:id="rId4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09" autoAdjust="0"/>
    <p:restoredTop sz="94252" autoAdjust="0"/>
  </p:normalViewPr>
  <p:slideViewPr>
    <p:cSldViewPr snapToGrid="0">
      <p:cViewPr varScale="1">
        <p:scale>
          <a:sx n="103" d="100"/>
          <a:sy n="103" d="100"/>
        </p:scale>
        <p:origin x="1224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-10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899AA-77FE-4297-8E26-B21009500F73}" type="datetimeFigureOut">
              <a:rPr lang="el-GR" smtClean="0"/>
              <a:t>15/11/21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F35D2-E439-4B12-A28B-B4F380166E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361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46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36774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168387" defTabSz="336774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336774" defTabSz="336774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505160" defTabSz="336774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673547" defTabSz="336774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841934" defTabSz="336774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010321" defTabSz="336774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178707" defTabSz="336774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347094" defTabSz="336774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041" y="1788454"/>
            <a:ext cx="6793499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425" y="3956281"/>
            <a:ext cx="555073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1697" y="6453386"/>
            <a:ext cx="1306455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9545" y="6453386"/>
            <a:ext cx="5706494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7430" y="6453386"/>
            <a:ext cx="1296987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GR" smtClean="0"/>
              <a:t>‹#›</a:t>
            </a:fld>
            <a:endParaRPr lang="en-GR"/>
          </a:p>
        </p:txBody>
      </p:sp>
      <p:grpSp>
        <p:nvGrpSpPr>
          <p:cNvPr id="8" name="Group 7"/>
          <p:cNvGrpSpPr/>
          <p:nvPr/>
        </p:nvGrpSpPr>
        <p:grpSpPr>
          <a:xfrm>
            <a:off x="611697" y="744470"/>
            <a:ext cx="8672721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0580736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425" y="2295527"/>
            <a:ext cx="7800975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805275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4197" y="624156"/>
            <a:ext cx="161519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425" y="624156"/>
            <a:ext cx="6201569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6320786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9910" y="6343987"/>
            <a:ext cx="6764238" cy="365125"/>
          </a:xfrm>
          <a:prstGeom prst="rect">
            <a:avLst/>
          </a:prstGeom>
        </p:spPr>
        <p:txBody>
          <a:bodyPr lIns="67355" tIns="33677" rIns="67355" bIns="33677"/>
          <a:lstStyle>
            <a:lvl1pPr>
              <a:defRPr sz="1600">
                <a:solidFill>
                  <a:srgbClr val="C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algn="l"/>
            <a:r>
              <a:rPr lang="el-GR" dirty="0"/>
              <a:t>Εισαγωγή στην Επιστήμη Υπολογιστών | </a:t>
            </a:r>
            <a:r>
              <a:rPr lang="el-GR" dirty="0" err="1"/>
              <a:t>Python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318139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9995565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83" y="1301362"/>
            <a:ext cx="7810539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583" y="4216328"/>
            <a:ext cx="7810539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363" y="6453386"/>
            <a:ext cx="1318208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9754" y="6453386"/>
            <a:ext cx="5706494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7430" y="6453386"/>
            <a:ext cx="129698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GR" smtClean="0"/>
              <a:t>‹#›</a:t>
            </a:fld>
            <a:endParaRPr lang="en-GR"/>
          </a:p>
        </p:txBody>
      </p:sp>
      <p:sp>
        <p:nvSpPr>
          <p:cNvPr id="7" name="Freeform 6"/>
          <p:cNvSpPr/>
          <p:nvPr/>
        </p:nvSpPr>
        <p:spPr bwMode="auto">
          <a:xfrm>
            <a:off x="6623470" y="1685652"/>
            <a:ext cx="2660948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623470" y="1685652"/>
            <a:ext cx="2660948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4014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4425" y="2286001"/>
            <a:ext cx="3613827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1890" y="2286001"/>
            <a:ext cx="3613827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1243429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685800"/>
            <a:ext cx="7800975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5" y="2340230"/>
            <a:ext cx="3613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4425" y="3305209"/>
            <a:ext cx="3613826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1573" y="2349754"/>
            <a:ext cx="3613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1573" y="3305209"/>
            <a:ext cx="361382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1453895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58853982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801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43091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169" y="685800"/>
            <a:ext cx="3132773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016" y="685801"/>
            <a:ext cx="4234815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169" y="2856344"/>
            <a:ext cx="3132773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8169" y="6453386"/>
            <a:ext cx="97871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92330" y="6453386"/>
            <a:ext cx="1928611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30052" y="6453386"/>
            <a:ext cx="129698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GR" smtClean="0"/>
              <a:t>‹#›</a:t>
            </a:fld>
            <a:endParaRPr lang="en-GR"/>
          </a:p>
        </p:txBody>
      </p:sp>
      <p:sp>
        <p:nvSpPr>
          <p:cNvPr id="9" name="Rectangle 8"/>
          <p:cNvSpPr/>
          <p:nvPr/>
        </p:nvSpPr>
        <p:spPr>
          <a:xfrm>
            <a:off x="4309110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09110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28434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43091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169" y="685800"/>
            <a:ext cx="3132773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94847" y="2"/>
            <a:ext cx="5411153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169" y="2855968"/>
            <a:ext cx="3132773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8169" y="6453386"/>
            <a:ext cx="97871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92330" y="6453386"/>
            <a:ext cx="1928611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30052" y="6453386"/>
            <a:ext cx="129698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GR" smtClean="0"/>
              <a:t>‹#›</a:t>
            </a:fld>
            <a:endParaRPr lang="en-GR"/>
          </a:p>
        </p:txBody>
      </p:sp>
      <p:sp>
        <p:nvSpPr>
          <p:cNvPr id="9" name="Rectangle 8"/>
          <p:cNvSpPr/>
          <p:nvPr/>
        </p:nvSpPr>
        <p:spPr>
          <a:xfrm>
            <a:off x="4309110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09110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794638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685800"/>
            <a:ext cx="7800975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5" y="2286000"/>
            <a:ext cx="780097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9903" y="6453386"/>
            <a:ext cx="978715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1021" y="6453386"/>
            <a:ext cx="5103175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599" y="6453386"/>
            <a:ext cx="1296987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GR" smtClean="0"/>
              <a:t>‹#›</a:t>
            </a:fld>
            <a:endParaRPr lang="en-GR"/>
          </a:p>
        </p:txBody>
      </p:sp>
      <p:sp>
        <p:nvSpPr>
          <p:cNvPr id="9" name="Rectangle 8"/>
          <p:cNvSpPr/>
          <p:nvPr/>
        </p:nvSpPr>
        <p:spPr>
          <a:xfrm>
            <a:off x="388452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88452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63FF27BA-9376-4944-9275-2E4076CBCF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245" y="246058"/>
            <a:ext cx="575567" cy="104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86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906000" cy="68853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3758" y="980728"/>
            <a:ext cx="4875610" cy="4968552"/>
          </a:xfrm>
          <a:prstGeom prst="rect">
            <a:avLst/>
          </a:prstGeom>
          <a:solidFill>
            <a:srgbClr val="7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92" tIns="47896" rIns="95792" bIns="47896" anchor="ctr"/>
          <a:lstStyle/>
          <a:p>
            <a:pPr algn="ctr">
              <a:defRPr/>
            </a:pPr>
            <a:endParaRPr lang="el-GR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856241" y="2758193"/>
            <a:ext cx="193519" cy="38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92" tIns="47896" rIns="95792" bIns="47896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rgbClr val="161616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Tahoma" charset="0"/>
              <a:buChar char="–"/>
              <a:defRPr sz="2800">
                <a:solidFill>
                  <a:srgbClr val="161616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rgbClr val="161616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Tahoma" charset="0"/>
              <a:buChar char="–"/>
              <a:defRPr sz="2000">
                <a:solidFill>
                  <a:srgbClr val="161616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rgbClr val="161616"/>
                </a:solidFill>
                <a:latin typeface="Tahoma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rgbClr val="161616"/>
                </a:solidFill>
                <a:latin typeface="Tahoma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rgbClr val="161616"/>
                </a:solidFill>
                <a:latin typeface="Tahoma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rgbClr val="161616"/>
                </a:solidFill>
                <a:latin typeface="Tahoma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rgbClr val="161616"/>
                </a:solidFill>
                <a:latin typeface="Tahoma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l-GR" altLang="el-GR" sz="1900">
              <a:solidFill>
                <a:schemeClr val="tx1"/>
              </a:solidFill>
            </a:endParaRPr>
          </a:p>
        </p:txBody>
      </p:sp>
      <p:sp>
        <p:nvSpPr>
          <p:cNvPr id="4102" name="Title 3"/>
          <p:cNvSpPr>
            <a:spLocks noGrp="1"/>
          </p:cNvSpPr>
          <p:nvPr>
            <p:ph type="ctrTitle"/>
          </p:nvPr>
        </p:nvSpPr>
        <p:spPr>
          <a:xfrm>
            <a:off x="584515" y="3709255"/>
            <a:ext cx="3719776" cy="1476145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l-GR" altLang="el-GR" sz="2500" dirty="0">
                <a:solidFill>
                  <a:schemeClr val="bg1"/>
                </a:solidFill>
                <a:latin typeface="Calibri" panose="020F0502020204030204" pitchFamily="34" charset="0"/>
              </a:rPr>
              <a:t>Εισαγωγή στην Επιστήμη Υπολογιστών</a:t>
            </a:r>
            <a:br>
              <a:rPr lang="en-US" altLang="el-GR" sz="25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br>
              <a:rPr lang="en-US" altLang="el-GR" sz="29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l-GR" altLang="el-GR" sz="3400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CD1F9E-0785-433F-8929-5938D0F68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5" y="1268761"/>
            <a:ext cx="3719776" cy="89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ogo-sxoli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18" y="2204865"/>
            <a:ext cx="1974596" cy="103632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01" y="4735001"/>
            <a:ext cx="3094892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1">
            <a:extLst>
              <a:ext uri="{FF2B5EF4-FFF2-40B4-BE49-F238E27FC236}">
                <a16:creationId xmlns:a16="http://schemas.microsoft.com/office/drawing/2014/main" id="{6405A2B7-8593-4033-AC7E-D19E5E31BD60}"/>
              </a:ext>
            </a:extLst>
          </p:cNvPr>
          <p:cNvSpPr txBox="1">
            <a:spLocks/>
          </p:cNvSpPr>
          <p:nvPr/>
        </p:nvSpPr>
        <p:spPr>
          <a:xfrm>
            <a:off x="4914546" y="5589588"/>
            <a:ext cx="4874992" cy="1008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7419" tIns="37419" rIns="37419" bIns="37419" anchor="t">
            <a:normAutofit fontScale="85000" lnSpcReduction="20000"/>
          </a:bodyPr>
          <a:lstStyle>
            <a:lvl1pPr marL="0" marR="0" indent="0" algn="ctr" defTabSz="43032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itchFamily="34" charset="0"/>
                <a:ea typeface="+mn-ea"/>
                <a:cs typeface="Calibri" pitchFamily="34" charset="0"/>
                <a:sym typeface="Helvetica Light"/>
              </a:defRPr>
            </a:lvl1pPr>
            <a:lvl2pPr marL="0" marR="0" indent="168387" algn="ctr" defTabSz="43032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Courier New" pitchFamily="49" charset="0"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itchFamily="34" charset="0"/>
                <a:ea typeface="+mn-ea"/>
                <a:cs typeface="Calibri" pitchFamily="34" charset="0"/>
                <a:sym typeface="Helvetica Light"/>
              </a:defRPr>
            </a:lvl2pPr>
            <a:lvl3pPr marL="0" marR="0" indent="336774" algn="ctr" defTabSz="43032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itchFamily="34" charset="0"/>
                <a:ea typeface="+mn-ea"/>
                <a:cs typeface="Calibri" pitchFamily="34" charset="0"/>
                <a:sym typeface="Helvetica Light"/>
              </a:defRPr>
            </a:lvl3pPr>
            <a:lvl4pPr marL="0" marR="0" indent="505160" algn="ctr" defTabSz="43032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itchFamily="34" charset="0"/>
                <a:ea typeface="+mn-ea"/>
                <a:cs typeface="Calibri" pitchFamily="34" charset="0"/>
                <a:sym typeface="Helvetica Light"/>
              </a:defRPr>
            </a:lvl4pPr>
            <a:lvl5pPr marL="0" marR="0" indent="673547" algn="ctr" defTabSz="43032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itchFamily="34" charset="0"/>
                <a:ea typeface="+mn-ea"/>
                <a:cs typeface="Calibri" pitchFamily="34" charset="0"/>
                <a:sym typeface="Helvetica Light"/>
              </a:defRPr>
            </a:lvl5pPr>
            <a:lvl6pPr marL="1964512" marR="0" indent="-327419" algn="l" defTabSz="430322" rtl="0" latinLnBrk="0">
              <a:lnSpc>
                <a:spcPct val="100000"/>
              </a:lnSpc>
              <a:spcBef>
                <a:spcPts val="3094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2291931" marR="0" indent="-327419" algn="l" defTabSz="430322" rtl="0" latinLnBrk="0">
              <a:lnSpc>
                <a:spcPct val="100000"/>
              </a:lnSpc>
              <a:spcBef>
                <a:spcPts val="3094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2619350" marR="0" indent="-327419" algn="l" defTabSz="430322" rtl="0" latinLnBrk="0">
              <a:lnSpc>
                <a:spcPct val="100000"/>
              </a:lnSpc>
              <a:spcBef>
                <a:spcPts val="3094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2946768" marR="0" indent="-327419" algn="l" defTabSz="430322" rtl="0" latinLnBrk="0">
              <a:lnSpc>
                <a:spcPct val="100000"/>
              </a:lnSpc>
              <a:spcBef>
                <a:spcPts val="3094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l-GR" altLang="el-GR" sz="3000" b="1" dirty="0">
                <a:solidFill>
                  <a:schemeClr val="bg1"/>
                </a:solidFill>
              </a:rPr>
              <a:t>Εισαγωγή στην </a:t>
            </a:r>
            <a:r>
              <a:rPr lang="en-US" altLang="el-GR" sz="3000" b="1" dirty="0">
                <a:solidFill>
                  <a:schemeClr val="bg1"/>
                </a:solidFill>
              </a:rPr>
              <a:t>Python</a:t>
            </a:r>
            <a:endParaRPr lang="el-GR" altLang="el-GR" sz="3000" b="1" dirty="0">
              <a:solidFill>
                <a:schemeClr val="bg1"/>
              </a:solidFill>
            </a:endParaRPr>
          </a:p>
          <a:p>
            <a:r>
              <a:rPr lang="el-GR" altLang="el-GR" sz="2700" dirty="0">
                <a:solidFill>
                  <a:schemeClr val="bg1"/>
                </a:solidFill>
              </a:rPr>
              <a:t>Ιωάννης Παπαγεωργίου</a:t>
            </a:r>
            <a:endParaRPr lang="en-US" altLang="el-GR" sz="2700" dirty="0">
              <a:solidFill>
                <a:schemeClr val="bg1"/>
              </a:solidFill>
            </a:endParaRPr>
          </a:p>
          <a:p>
            <a:r>
              <a:rPr lang="en-US" altLang="el-GR" sz="2700" dirty="0">
                <a:solidFill>
                  <a:schemeClr val="bg1"/>
                </a:solidFill>
              </a:rPr>
              <a:t>(</a:t>
            </a:r>
            <a:r>
              <a:rPr lang="el-GR" altLang="el-GR" sz="2700" dirty="0">
                <a:solidFill>
                  <a:schemeClr val="bg1"/>
                </a:solidFill>
              </a:rPr>
              <a:t>Διαφάνειες από 2021-2022</a:t>
            </a:r>
            <a:r>
              <a:rPr lang="en-US" altLang="el-GR" sz="2700" dirty="0">
                <a:solidFill>
                  <a:schemeClr val="bg1"/>
                </a:solidFill>
              </a:rPr>
              <a:t>)</a:t>
            </a:r>
            <a:endParaRPr lang="el-GR" altLang="el-GR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329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l-GR" dirty="0"/>
              <a:t>Επαναληπτική δομή ελέγχου </a:t>
            </a:r>
            <a:r>
              <a:rPr lang="en-US" dirty="0"/>
              <a:t>while </a:t>
            </a:r>
            <a:br>
              <a:rPr lang="en-US" dirty="0"/>
            </a:br>
            <a:r>
              <a:rPr dirty="0" err="1"/>
              <a:t>Τρό</a:t>
            </a:r>
            <a:r>
              <a:rPr dirty="0"/>
              <a:t>πος σύνταξης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xfrm>
            <a:off x="805670" y="1744613"/>
            <a:ext cx="8454927" cy="428819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Συντ</a:t>
            </a:r>
            <a:r>
              <a:rPr dirty="0"/>
              <a:t>ακτικό:</a:t>
            </a:r>
          </a:p>
          <a:p>
            <a:endParaRPr dirty="0"/>
          </a:p>
          <a:p>
            <a:r>
              <a:rPr dirty="0" err="1"/>
              <a:t>Όσο</a:t>
            </a:r>
            <a:r>
              <a:rPr dirty="0"/>
              <a:t> η expression </a:t>
            </a:r>
            <a:r>
              <a:rPr lang="el-GR" dirty="0"/>
              <a:t>έχει τιμή </a:t>
            </a:r>
            <a:r>
              <a:rPr dirty="0"/>
              <a:t>True</a:t>
            </a:r>
            <a:r>
              <a:rPr lang="el-GR" dirty="0"/>
              <a:t>,</a:t>
            </a:r>
            <a:r>
              <a:rPr dirty="0"/>
              <a:t> </a:t>
            </a:r>
            <a:r>
              <a:rPr dirty="0" err="1"/>
              <a:t>τότε</a:t>
            </a:r>
            <a:r>
              <a:rPr dirty="0"/>
              <a:t> </a:t>
            </a:r>
            <a:r>
              <a:rPr dirty="0" err="1"/>
              <a:t>εκτελείτ</a:t>
            </a:r>
            <a:r>
              <a:rPr dirty="0"/>
              <a:t>αι το block statements(s), του οποίου κάθε γραμμή ξεκινά με  4 κενούς χαρακτήρες σε σχ</a:t>
            </a:r>
            <a:r>
              <a:rPr lang="el-GR" dirty="0"/>
              <a:t>έ</a:t>
            </a:r>
            <a:r>
              <a:rPr dirty="0" err="1"/>
              <a:t>ση</a:t>
            </a:r>
            <a:r>
              <a:rPr dirty="0"/>
              <a:t> με την γραμμή που π</a:t>
            </a:r>
            <a:r>
              <a:rPr lang="el-GR" dirty="0"/>
              <a:t>ε</a:t>
            </a:r>
            <a:r>
              <a:rPr dirty="0" err="1"/>
              <a:t>ριέχει</a:t>
            </a:r>
            <a:r>
              <a:rPr dirty="0"/>
              <a:t> το while.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10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279" name="Screen Shot 2015-12-06 at 14.04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778" y="1868267"/>
            <a:ext cx="2669977" cy="678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xfrm>
            <a:off x="1047675" y="315252"/>
            <a:ext cx="7800975" cy="1485900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Επαναληπτική δομή ελέγχου </a:t>
            </a:r>
            <a:r>
              <a:rPr lang="en-US" dirty="0"/>
              <a:t>while </a:t>
            </a:r>
            <a:r>
              <a:rPr dirty="0"/>
              <a:t>Πα</a:t>
            </a:r>
            <a:r>
              <a:rPr dirty="0" err="1"/>
              <a:t>ράδειγμ</a:t>
            </a:r>
            <a:r>
              <a:rPr dirty="0"/>
              <a:t>α (1</a:t>
            </a:r>
            <a:r>
              <a:rPr lang="el-GR" dirty="0"/>
              <a:t>/2</a:t>
            </a:r>
            <a:r>
              <a:rPr dirty="0"/>
              <a:t>)</a:t>
            </a:r>
          </a:p>
        </p:txBody>
      </p:sp>
      <p:sp>
        <p:nvSpPr>
          <p:cNvPr id="282" name="Shape 282"/>
          <p:cNvSpPr>
            <a:spLocks noGrp="1"/>
          </p:cNvSpPr>
          <p:nvPr>
            <p:ph type="body" idx="1"/>
          </p:nvPr>
        </p:nvSpPr>
        <p:spPr>
          <a:xfrm>
            <a:off x="589941" y="1569649"/>
            <a:ext cx="8454927" cy="2532082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Το</a:t>
            </a:r>
            <a:r>
              <a:rPr dirty="0"/>
              <a:t> α</a:t>
            </a:r>
            <a:r>
              <a:rPr dirty="0" err="1"/>
              <a:t>κόλουθο</a:t>
            </a:r>
            <a:r>
              <a:rPr dirty="0"/>
              <a:t> π</a:t>
            </a:r>
            <a:r>
              <a:rPr dirty="0" err="1"/>
              <a:t>ρόγρ</a:t>
            </a:r>
            <a:r>
              <a:rPr dirty="0"/>
              <a:t>αμμα τυπώνει την τιμή μιας μεταβλητής η οποία αυξάνεται κατά 1 μέχρι να φτάσει την τιμή 4.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11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283" name="Screen Shot 2015-12-06 at 14.13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84" y="3956171"/>
            <a:ext cx="4120920" cy="1399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Screen Shot 2015-12-06 at 14.16.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193" y="3870228"/>
            <a:ext cx="2166938" cy="1643063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/>
          <p:nvPr/>
        </p:nvSpPr>
        <p:spPr>
          <a:xfrm>
            <a:off x="5448056" y="4150172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xfrm>
            <a:off x="871538" y="336517"/>
            <a:ext cx="7800975" cy="1485900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Επαναληπτική δομή ελέγχου </a:t>
            </a:r>
            <a:r>
              <a:rPr lang="en-US" dirty="0"/>
              <a:t>while </a:t>
            </a:r>
            <a:r>
              <a:rPr dirty="0" err="1"/>
              <a:t>Π</a:t>
            </a:r>
            <a:r>
              <a:rPr dirty="0"/>
              <a:t>α</a:t>
            </a:r>
            <a:r>
              <a:rPr dirty="0" err="1"/>
              <a:t>ράδειγμ</a:t>
            </a:r>
            <a:r>
              <a:rPr dirty="0"/>
              <a:t>α (</a:t>
            </a:r>
            <a:r>
              <a:rPr lang="el-GR" dirty="0"/>
              <a:t>2/</a:t>
            </a:r>
            <a:r>
              <a:rPr dirty="0"/>
              <a:t>2)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idx="1"/>
          </p:nvPr>
        </p:nvSpPr>
        <p:spPr>
          <a:xfrm>
            <a:off x="589941" y="1694052"/>
            <a:ext cx="8454927" cy="214103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Το</a:t>
            </a:r>
            <a:r>
              <a:rPr dirty="0"/>
              <a:t> α</a:t>
            </a:r>
            <a:r>
              <a:rPr dirty="0" err="1"/>
              <a:t>κόλουθο</a:t>
            </a:r>
            <a:r>
              <a:rPr dirty="0"/>
              <a:t> π</a:t>
            </a:r>
            <a:r>
              <a:rPr dirty="0" err="1"/>
              <a:t>ρόγρ</a:t>
            </a:r>
            <a:r>
              <a:rPr dirty="0"/>
              <a:t>αμμα τυπώνει τα στοιχεία μίας λίστας</a:t>
            </a:r>
            <a:r>
              <a:rPr lang="en-US" dirty="0"/>
              <a:t>,</a:t>
            </a:r>
            <a:r>
              <a:rPr dirty="0"/>
              <a:t> καθώς και την αντίστοιχη θέση που καταλαμβάνουν στην λίστα.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12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290" name="Screen Shot 2015-12-06 at 14.27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65" y="3198546"/>
            <a:ext cx="8179722" cy="16600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Screen Shot 2015-12-06 at 14.28.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014" y="5051502"/>
            <a:ext cx="3841265" cy="1367849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hape 289"/>
          <p:cNvSpPr/>
          <p:nvPr/>
        </p:nvSpPr>
        <p:spPr>
          <a:xfrm rot="2447224">
            <a:off x="4288334" y="4364158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ctrTitle"/>
          </p:nvPr>
        </p:nvSpPr>
        <p:spPr>
          <a:xfrm>
            <a:off x="754743" y="2035969"/>
            <a:ext cx="8261265" cy="23217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/>
              <a:t>Η επανα</a:t>
            </a:r>
            <a:r>
              <a:rPr sz="4400" dirty="0" err="1"/>
              <a:t>λη</a:t>
            </a:r>
            <a:r>
              <a:rPr sz="4400" dirty="0"/>
              <a:t>πτική δομή ελέγχου </a:t>
            </a:r>
            <a:r>
              <a:rPr lang="en-US" sz="4400" dirty="0"/>
              <a:t>FOR</a:t>
            </a:r>
            <a:r>
              <a:rPr sz="4400" dirty="0"/>
              <a:t> 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xfrm>
            <a:off x="1047675" y="191685"/>
            <a:ext cx="7800975" cy="14859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l-GR" dirty="0"/>
              <a:t>Επαναληπτική δομή ελέγχου </a:t>
            </a:r>
            <a:r>
              <a:rPr lang="en-US" dirty="0"/>
              <a:t>for</a:t>
            </a:r>
            <a:br>
              <a:rPr lang="en-US" dirty="0"/>
            </a:br>
            <a:r>
              <a:rPr dirty="0" err="1"/>
              <a:t>Λειτουργί</a:t>
            </a:r>
            <a:r>
              <a:rPr dirty="0"/>
              <a:t>α</a:t>
            </a:r>
          </a:p>
        </p:txBody>
      </p:sp>
      <p:sp>
        <p:nvSpPr>
          <p:cNvPr id="296" name="Shape 296"/>
          <p:cNvSpPr>
            <a:spLocks noGrp="1"/>
          </p:cNvSpPr>
          <p:nvPr>
            <p:ph type="body" idx="1"/>
          </p:nvPr>
        </p:nvSpPr>
        <p:spPr>
          <a:xfrm>
            <a:off x="725537" y="1575539"/>
            <a:ext cx="8454926" cy="493921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4677" indent="-294677" defTabSz="387289">
              <a:spcBef>
                <a:spcPts val="2725"/>
              </a:spcBef>
              <a:defRPr sz="3239"/>
            </a:pPr>
            <a:r>
              <a:rPr dirty="0"/>
              <a:t>Πα</a:t>
            </a:r>
            <a:r>
              <a:rPr dirty="0" err="1"/>
              <a:t>ρέχει</a:t>
            </a:r>
            <a:r>
              <a:rPr dirty="0"/>
              <a:t> </a:t>
            </a:r>
            <a:r>
              <a:rPr dirty="0" err="1"/>
              <a:t>τη</a:t>
            </a:r>
            <a:r>
              <a:rPr dirty="0"/>
              <a:t> </a:t>
            </a:r>
            <a:r>
              <a:rPr dirty="0" err="1"/>
              <a:t>δυν</a:t>
            </a:r>
            <a:r>
              <a:rPr dirty="0"/>
              <a:t>ατότητα να διατρέχουμε επαναληπτικά μία ακολουθία (π.χ. </a:t>
            </a:r>
            <a:r>
              <a:rPr dirty="0" err="1"/>
              <a:t>μί</a:t>
            </a:r>
            <a:r>
              <a:rPr dirty="0"/>
              <a:t>α λίστα ή ένα String).</a:t>
            </a:r>
          </a:p>
          <a:p>
            <a:pPr marL="294677" indent="-294677" defTabSz="387289">
              <a:spcBef>
                <a:spcPts val="2725"/>
              </a:spcBef>
              <a:defRPr sz="3239"/>
            </a:pPr>
            <a:r>
              <a:rPr dirty="0" err="1"/>
              <a:t>Σύντ</a:t>
            </a:r>
            <a:r>
              <a:rPr dirty="0"/>
              <a:t>αξη:</a:t>
            </a:r>
          </a:p>
          <a:p>
            <a:pPr marL="294677" indent="-294677" defTabSz="387289">
              <a:spcBef>
                <a:spcPts val="2725"/>
              </a:spcBef>
              <a:defRPr sz="3239"/>
            </a:pPr>
            <a:endParaRPr dirty="0"/>
          </a:p>
          <a:p>
            <a:pPr marL="294677" indent="-294677" defTabSz="387289">
              <a:spcBef>
                <a:spcPts val="2725"/>
              </a:spcBef>
              <a:defRPr sz="3239"/>
            </a:pPr>
            <a:r>
              <a:rPr dirty="0" err="1"/>
              <a:t>Ερμηνεί</a:t>
            </a:r>
            <a:r>
              <a:rPr dirty="0"/>
              <a:t>α: Η τιμή κάθε αντικειμένου της sequence (η οποία έστω ότι είναι τύπου λίστας), ανατίθεται στην μεταβλητή iterating_var και στη συνέχεια εκτελείται το block statements(s).</a:t>
            </a:r>
          </a:p>
          <a:p>
            <a:pPr marL="294677" indent="-294677" defTabSz="387289">
              <a:spcBef>
                <a:spcPts val="2725"/>
              </a:spcBef>
              <a:defRPr sz="3239"/>
            </a:pPr>
            <a:r>
              <a:rPr dirty="0"/>
              <a:t>H </a:t>
            </a:r>
            <a:r>
              <a:rPr dirty="0" err="1"/>
              <a:t>δι</a:t>
            </a:r>
            <a:r>
              <a:rPr dirty="0"/>
              <a:t>αδικασία σταματά όταν εξαντληθούν τα αντικείμενα της λίστας.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14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297" name="Screen Shot 2015-12-07 at 14.46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84" y="2877424"/>
            <a:ext cx="4500374" cy="702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95"/>
          <p:cNvSpPr>
            <a:spLocks noGrp="1"/>
          </p:cNvSpPr>
          <p:nvPr>
            <p:ph type="title"/>
          </p:nvPr>
        </p:nvSpPr>
        <p:spPr>
          <a:xfrm>
            <a:off x="1047675" y="182075"/>
            <a:ext cx="7800975" cy="14859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l-GR" dirty="0"/>
              <a:t>Επαναληπτική δομή ελέγχου </a:t>
            </a:r>
            <a:r>
              <a:rPr lang="en-US" dirty="0"/>
              <a:t>for</a:t>
            </a:r>
            <a:br>
              <a:rPr lang="en-US" dirty="0"/>
            </a:br>
            <a:r>
              <a:rPr dirty="0" err="1"/>
              <a:t>Λειτουργί</a:t>
            </a:r>
            <a:r>
              <a:rPr dirty="0"/>
              <a:t>α</a:t>
            </a:r>
            <a:r>
              <a:rPr lang="en-US" dirty="0"/>
              <a:t> (</a:t>
            </a:r>
            <a:r>
              <a:rPr lang="el-GR" dirty="0"/>
              <a:t>συνέχεια)</a:t>
            </a:r>
            <a:endParaRPr dirty="0"/>
          </a:p>
        </p:txBody>
      </p:sp>
      <p:sp>
        <p:nvSpPr>
          <p:cNvPr id="299" name="Shape 299"/>
          <p:cNvSpPr>
            <a:spLocks noGrp="1"/>
          </p:cNvSpPr>
          <p:nvPr>
            <p:ph type="body" idx="1"/>
          </p:nvPr>
        </p:nvSpPr>
        <p:spPr>
          <a:xfrm>
            <a:off x="725537" y="1550020"/>
            <a:ext cx="8454926" cy="4228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Έστω</a:t>
            </a:r>
            <a:r>
              <a:rPr dirty="0"/>
              <a:t> </a:t>
            </a:r>
            <a:r>
              <a:rPr dirty="0" err="1"/>
              <a:t>ότι</a:t>
            </a:r>
            <a:r>
              <a:rPr dirty="0"/>
              <a:t> </a:t>
            </a:r>
            <a:r>
              <a:rPr dirty="0" err="1"/>
              <a:t>θέλουμε</a:t>
            </a:r>
            <a:r>
              <a:rPr dirty="0"/>
              <a:t> να </a:t>
            </a:r>
            <a:r>
              <a:rPr dirty="0" err="1"/>
              <a:t>εμφ</a:t>
            </a:r>
            <a:r>
              <a:rPr dirty="0"/>
              <a:t>ανίσουμε τους χαρακτήρες ενός String.</a:t>
            </a:r>
          </a:p>
          <a:p>
            <a:r>
              <a:rPr dirty="0" err="1"/>
              <a:t>Π</a:t>
            </a:r>
            <a:r>
              <a:rPr dirty="0"/>
              <a:t>α</a:t>
            </a:r>
            <a:r>
              <a:rPr dirty="0" err="1"/>
              <a:t>ράδειγμ</a:t>
            </a:r>
            <a:r>
              <a:rPr dirty="0"/>
              <a:t>α:</a:t>
            </a:r>
            <a:endParaRPr lang="el-GR" dirty="0"/>
          </a:p>
          <a:p>
            <a:endParaRPr dirty="0"/>
          </a:p>
          <a:p>
            <a:r>
              <a:rPr dirty="0"/>
              <a:t>Ο παραπ</a:t>
            </a:r>
            <a:r>
              <a:rPr dirty="0" err="1"/>
              <a:t>άνω</a:t>
            </a:r>
            <a:r>
              <a:rPr dirty="0"/>
              <a:t> </a:t>
            </a:r>
            <a:r>
              <a:rPr dirty="0" err="1"/>
              <a:t>κώδικ</a:t>
            </a:r>
            <a:r>
              <a:rPr dirty="0"/>
              <a:t>ας θα εμφανίσει κάθε χαρακτήρα που βρίσκετα</a:t>
            </a:r>
            <a:r>
              <a:rPr lang="el-GR" dirty="0"/>
              <a:t>ι</a:t>
            </a:r>
            <a:r>
              <a:rPr dirty="0"/>
              <a:t> στο String s.</a:t>
            </a:r>
          </a:p>
          <a:p>
            <a:r>
              <a:rPr dirty="0" err="1"/>
              <a:t>Θυμηθείτε</a:t>
            </a:r>
            <a:r>
              <a:rPr dirty="0"/>
              <a:t> </a:t>
            </a:r>
            <a:r>
              <a:rPr dirty="0" err="1"/>
              <a:t>τη</a:t>
            </a:r>
            <a:r>
              <a:rPr dirty="0"/>
              <a:t> </a:t>
            </a:r>
            <a:r>
              <a:rPr dirty="0" err="1"/>
              <a:t>χρήση</a:t>
            </a:r>
            <a:r>
              <a:rPr dirty="0"/>
              <a:t> </a:t>
            </a:r>
            <a:r>
              <a:rPr dirty="0" err="1"/>
              <a:t>της</a:t>
            </a:r>
            <a:r>
              <a:rPr dirty="0"/>
              <a:t> </a:t>
            </a:r>
            <a:r>
              <a:rPr dirty="0" err="1"/>
              <a:t>δεσμευμένης</a:t>
            </a:r>
            <a:r>
              <a:rPr dirty="0"/>
              <a:t> </a:t>
            </a:r>
            <a:r>
              <a:rPr dirty="0" err="1"/>
              <a:t>λέξης</a:t>
            </a:r>
            <a:r>
              <a:rPr dirty="0"/>
              <a:t> </a:t>
            </a:r>
            <a:r>
              <a:rPr b="1" dirty="0"/>
              <a:t>in</a:t>
            </a:r>
            <a:r>
              <a:rPr dirty="0"/>
              <a:t>.</a:t>
            </a:r>
          </a:p>
          <a:p>
            <a:r>
              <a:rPr dirty="0" err="1"/>
              <a:t>Στιγμιότυ</a:t>
            </a:r>
            <a:r>
              <a:rPr dirty="0"/>
              <a:t>πο εκτέλεσης: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300" name="Screen Shot 2015-12-07 at 14.07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02" y="1999082"/>
            <a:ext cx="1767503" cy="770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Screen Shot 2015-12-07 at 14.11.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190" y="4466061"/>
            <a:ext cx="217826" cy="2136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1735" y="202994"/>
            <a:ext cx="7800975" cy="1485900"/>
          </a:xfrm>
        </p:spPr>
        <p:txBody>
          <a:bodyPr>
            <a:normAutofit fontScale="90000"/>
          </a:bodyPr>
          <a:lstStyle/>
          <a:p>
            <a:r>
              <a:rPr lang="el-GR" dirty="0"/>
              <a:t>Εμφάνιση των περιεχομένων μίας λίστας με χρήση </a:t>
            </a:r>
            <a:r>
              <a:rPr lang="el-GR" dirty="0" err="1"/>
              <a:t>for</a:t>
            </a:r>
            <a:r>
              <a:rPr lang="el-GR" dirty="0"/>
              <a:t> | Παράδειγμα 1</a:t>
            </a:r>
          </a:p>
        </p:txBody>
      </p:sp>
      <p:sp>
        <p:nvSpPr>
          <p:cNvPr id="304" name="Shape 304"/>
          <p:cNvSpPr>
            <a:spLocks noGrp="1"/>
          </p:cNvSpPr>
          <p:nvPr>
            <p:ph type="body" idx="1"/>
          </p:nvPr>
        </p:nvSpPr>
        <p:spPr>
          <a:xfrm>
            <a:off x="725537" y="1575539"/>
            <a:ext cx="8454926" cy="1814432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Το</a:t>
            </a:r>
            <a:r>
              <a:rPr dirty="0"/>
              <a:t> παρα</a:t>
            </a:r>
            <a:r>
              <a:rPr dirty="0" err="1"/>
              <a:t>κάτω</a:t>
            </a:r>
            <a:r>
              <a:rPr dirty="0"/>
              <a:t> π</a:t>
            </a:r>
            <a:r>
              <a:rPr dirty="0" err="1"/>
              <a:t>ρόγρ</a:t>
            </a:r>
            <a:r>
              <a:rPr dirty="0"/>
              <a:t>αμμα θα εμφανίσει τα στοιχεία της λίστας students.</a:t>
            </a:r>
          </a:p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305" name="Screen Shot 2015-12-07 at 14.17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29" y="2621560"/>
            <a:ext cx="7053649" cy="1470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Screen Shot 2015-12-07 at 14.18.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35" y="5059883"/>
            <a:ext cx="1983777" cy="1071067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Shape 307"/>
          <p:cNvSpPr/>
          <p:nvPr/>
        </p:nvSpPr>
        <p:spPr>
          <a:xfrm rot="5400000">
            <a:off x="4228532" y="4129706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6917" y="222051"/>
            <a:ext cx="7800975" cy="1485900"/>
          </a:xfrm>
        </p:spPr>
        <p:txBody>
          <a:bodyPr>
            <a:normAutofit fontScale="90000"/>
          </a:bodyPr>
          <a:lstStyle/>
          <a:p>
            <a:r>
              <a:rPr lang="el-GR" dirty="0"/>
              <a:t>Εμφάνιση των περιεχομένων μίας λίστας με χρήση </a:t>
            </a:r>
            <a:r>
              <a:rPr lang="el-GR" dirty="0" err="1"/>
              <a:t>for</a:t>
            </a:r>
            <a:r>
              <a:rPr lang="el-GR" dirty="0"/>
              <a:t> | Παράδειγμα </a:t>
            </a:r>
            <a:r>
              <a:rPr lang="en-US" dirty="0"/>
              <a:t>2</a:t>
            </a:r>
            <a:endParaRPr lang="el-GR" dirty="0"/>
          </a:p>
        </p:txBody>
      </p:sp>
      <p:sp>
        <p:nvSpPr>
          <p:cNvPr id="310" name="Shape 310"/>
          <p:cNvSpPr>
            <a:spLocks noGrp="1"/>
          </p:cNvSpPr>
          <p:nvPr>
            <p:ph type="body" idx="1"/>
          </p:nvPr>
        </p:nvSpPr>
        <p:spPr>
          <a:xfrm>
            <a:off x="725537" y="1449659"/>
            <a:ext cx="8454926" cy="2676292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Το</a:t>
            </a:r>
            <a:r>
              <a:rPr dirty="0"/>
              <a:t> παρα</a:t>
            </a:r>
            <a:r>
              <a:rPr dirty="0" err="1"/>
              <a:t>κάτω</a:t>
            </a:r>
            <a:r>
              <a:rPr dirty="0"/>
              <a:t> π</a:t>
            </a:r>
            <a:r>
              <a:rPr dirty="0" err="1"/>
              <a:t>ρόγρ</a:t>
            </a:r>
            <a:r>
              <a:rPr dirty="0"/>
              <a:t>αμμα θα εμφανίσει τα στοιχεία της λίστας students.</a:t>
            </a:r>
          </a:p>
          <a:p>
            <a:r>
              <a:rPr dirty="0"/>
              <a:t>H </a:t>
            </a:r>
            <a:r>
              <a:rPr dirty="0" err="1"/>
              <a:t>συνάρτηση</a:t>
            </a:r>
            <a:r>
              <a:rPr dirty="0"/>
              <a:t> </a:t>
            </a:r>
            <a:r>
              <a:rPr dirty="0" err="1"/>
              <a:t>len</a:t>
            </a:r>
            <a:r>
              <a:rPr dirty="0"/>
              <a:t>(students) επ</a:t>
            </a:r>
            <a:r>
              <a:rPr dirty="0" err="1"/>
              <a:t>ιστρέφει</a:t>
            </a:r>
            <a:r>
              <a:rPr dirty="0"/>
              <a:t> </a:t>
            </a:r>
            <a:r>
              <a:rPr dirty="0" err="1"/>
              <a:t>την</a:t>
            </a:r>
            <a:r>
              <a:rPr dirty="0"/>
              <a:t> </a:t>
            </a:r>
            <a:r>
              <a:rPr dirty="0" err="1"/>
              <a:t>τιμή</a:t>
            </a:r>
            <a:r>
              <a:rPr dirty="0"/>
              <a:t> 4, και α</a:t>
            </a:r>
            <a:r>
              <a:rPr dirty="0" err="1"/>
              <a:t>κόλουθ</a:t>
            </a:r>
            <a:r>
              <a:rPr dirty="0"/>
              <a:t>α η range(4) θα επιστρέψει μία λίστα με τα ακόλουθα περιεχόμενα: 0,1,2,3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311" name="Screen Shot 2015-12-07 at 14.18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796" y="4610609"/>
            <a:ext cx="1983777" cy="1071067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Shape 312"/>
          <p:cNvSpPr/>
          <p:nvPr/>
        </p:nvSpPr>
        <p:spPr>
          <a:xfrm>
            <a:off x="5990425" y="4625688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13" name="Screen Shot 2015-12-07 at 14.23.5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27" y="4449338"/>
            <a:ext cx="4886677" cy="1078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ctrTitle"/>
          </p:nvPr>
        </p:nvSpPr>
        <p:spPr>
          <a:xfrm>
            <a:off x="624115" y="2718141"/>
            <a:ext cx="8420922" cy="23217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 err="1"/>
              <a:t>Αλληλε</a:t>
            </a:r>
            <a:r>
              <a:rPr sz="4400" dirty="0"/>
              <a:t>πίδραση χρήστη-προγράμματος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title"/>
          </p:nvPr>
        </p:nvSpPr>
        <p:spPr>
          <a:xfrm>
            <a:off x="725537" y="192901"/>
            <a:ext cx="8454926" cy="1089489"/>
          </a:xfrm>
          <a:prstGeom prst="rect">
            <a:avLst/>
          </a:prstGeom>
        </p:spPr>
        <p:txBody>
          <a:bodyPr/>
          <a:lstStyle/>
          <a:p>
            <a:r>
              <a:rPr dirty="0"/>
              <a:t>Η </a:t>
            </a:r>
            <a:r>
              <a:rPr dirty="0" err="1"/>
              <a:t>συνάρτηση</a:t>
            </a:r>
            <a:r>
              <a:rPr dirty="0"/>
              <a:t> input</a:t>
            </a:r>
          </a:p>
        </p:txBody>
      </p:sp>
      <p:sp>
        <p:nvSpPr>
          <p:cNvPr id="7" name="Shape 310"/>
          <p:cNvSpPr>
            <a:spLocks noGrp="1"/>
          </p:cNvSpPr>
          <p:nvPr>
            <p:ph type="body" idx="1"/>
          </p:nvPr>
        </p:nvSpPr>
        <p:spPr>
          <a:xfrm>
            <a:off x="412595" y="1260088"/>
            <a:ext cx="9121340" cy="309360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l-GR" dirty="0"/>
              <a:t>Ο τρόπος με τον οποίο ο χρήσης δίνει </a:t>
            </a:r>
            <a:r>
              <a:rPr lang="el-GR" b="1" dirty="0"/>
              <a:t>είσοδο</a:t>
            </a:r>
            <a:r>
              <a:rPr lang="el-GR" dirty="0"/>
              <a:t> στο πρόγραμμα από το πληκτρολόγιο κατά την εκτέλεση του προγράμματος.</a:t>
            </a:r>
          </a:p>
          <a:p>
            <a:r>
              <a:rPr lang="el-GR" dirty="0"/>
              <a:t>Το όρισμα της συνάρτησης </a:t>
            </a:r>
            <a:r>
              <a:rPr lang="el-GR" b="1" dirty="0" err="1"/>
              <a:t>input</a:t>
            </a:r>
            <a:r>
              <a:rPr lang="el-GR" dirty="0"/>
              <a:t> είναι προαιρετικό και εμφανίζεται στην οθόνη κατά τη διάρκεια της εκτέλεσης του προγράμματος.</a:t>
            </a:r>
          </a:p>
          <a:p>
            <a:r>
              <a:rPr lang="el-GR" dirty="0"/>
              <a:t>Εκ των προτέρων η είσοδος από τον χρήστη θεωρείται τύπου </a:t>
            </a:r>
            <a:r>
              <a:rPr lang="el-GR" b="1" dirty="0" err="1"/>
              <a:t>String</a:t>
            </a:r>
            <a:r>
              <a:rPr lang="el-GR" dirty="0"/>
              <a:t>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318" name="Screen Shot 2015-11-18 at 21.17.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3" y="4587867"/>
            <a:ext cx="8919981" cy="1552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52" y="376"/>
            <a:ext cx="1857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420" y="1194180"/>
            <a:ext cx="2863200" cy="50203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sz="4400"/>
              <a:t>Β’ Μέρος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52" y="376"/>
            <a:ext cx="1857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108439" y="1194179"/>
            <a:ext cx="4968313" cy="5020353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algn="l" defTabSz="914400">
              <a:lnSpc>
                <a:spcPct val="94000"/>
              </a:lnSpc>
              <a:spcAft>
                <a:spcPts val="200"/>
              </a:spcAft>
            </a:pPr>
            <a:r>
              <a:rPr lang="en-US"/>
              <a:t>Δομή Ελέγχου if-elif-else</a:t>
            </a:r>
          </a:p>
          <a:p>
            <a:pPr indent="-384048" algn="l" defTabSz="914400">
              <a:lnSpc>
                <a:spcPct val="94000"/>
              </a:lnSpc>
              <a:spcAft>
                <a:spcPts val="200"/>
              </a:spcAft>
            </a:pPr>
            <a:r>
              <a:rPr lang="en-US"/>
              <a:t>Επαναληπτική Δομή Ελέγχου while</a:t>
            </a:r>
          </a:p>
          <a:p>
            <a:pPr indent="-384048" algn="l" defTabSz="914400">
              <a:lnSpc>
                <a:spcPct val="94000"/>
              </a:lnSpc>
              <a:spcAft>
                <a:spcPts val="200"/>
              </a:spcAft>
            </a:pPr>
            <a:r>
              <a:rPr lang="en-US"/>
              <a:t>Επαναληπτική Δομή Ελέγχου for</a:t>
            </a:r>
          </a:p>
          <a:p>
            <a:pPr indent="-384048" algn="l" defTabSz="914400">
              <a:lnSpc>
                <a:spcPct val="94000"/>
              </a:lnSpc>
              <a:spcAft>
                <a:spcPts val="200"/>
              </a:spcAft>
            </a:pPr>
            <a:r>
              <a:rPr lang="en-US"/>
              <a:t>Αλληλεπίδραση χρήστη-προγράμματος</a:t>
            </a:r>
          </a:p>
          <a:p>
            <a:pPr indent="-384048" algn="l" defTabSz="914400">
              <a:lnSpc>
                <a:spcPct val="94000"/>
              </a:lnSpc>
              <a:spcAft>
                <a:spcPts val="200"/>
              </a:spcAft>
            </a:pPr>
            <a:r>
              <a:rPr lang="en-US"/>
              <a:t>Συναρτήσεις</a:t>
            </a:r>
          </a:p>
          <a:p>
            <a:pPr indent="-384048" algn="l" defTabSz="914400">
              <a:lnSpc>
                <a:spcPct val="94000"/>
              </a:lnSpc>
              <a:spcAft>
                <a:spcPts val="2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73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xfrm>
            <a:off x="1128116" y="476175"/>
            <a:ext cx="7800975" cy="1485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input | </a:t>
            </a:r>
            <a:r>
              <a:rPr dirty="0" err="1"/>
              <a:t>Ροή</a:t>
            </a:r>
            <a:r>
              <a:rPr dirty="0"/>
              <a:t> </a:t>
            </a:r>
            <a:r>
              <a:rPr dirty="0" err="1"/>
              <a:t>εκτέλεσης</a:t>
            </a:r>
            <a:endParaRPr dirty="0"/>
          </a:p>
        </p:txBody>
      </p:sp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xfrm>
            <a:off x="595929" y="1149114"/>
            <a:ext cx="8454927" cy="3132954"/>
          </a:xfrm>
          <a:prstGeom prst="rect">
            <a:avLst/>
          </a:prstGeom>
        </p:spPr>
        <p:txBody>
          <a:bodyPr/>
          <a:lstStyle/>
          <a:p>
            <a:r>
              <a:rPr dirty="0"/>
              <a:t>H </a:t>
            </a:r>
            <a:r>
              <a:rPr dirty="0" err="1"/>
              <a:t>ροή</a:t>
            </a:r>
            <a:r>
              <a:rPr dirty="0"/>
              <a:t> </a:t>
            </a:r>
            <a:r>
              <a:rPr dirty="0" err="1"/>
              <a:t>εκτέλεσης</a:t>
            </a:r>
            <a:r>
              <a:rPr dirty="0"/>
              <a:t> </a:t>
            </a:r>
            <a:r>
              <a:rPr dirty="0" err="1"/>
              <a:t>του</a:t>
            </a:r>
            <a:r>
              <a:rPr dirty="0"/>
              <a:t> π</a:t>
            </a:r>
            <a:r>
              <a:rPr dirty="0" err="1"/>
              <a:t>ρογράμμ</a:t>
            </a:r>
            <a:r>
              <a:rPr dirty="0"/>
              <a:t>ατος θα σταματήσει μόνο όταν ο χρήστης πατήσει το return key, μετά την τελευταία κλήση της συνάρτησης input.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323" name="Screen Shot 2015-11-18 at 21.15.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32" y="4528047"/>
            <a:ext cx="8300145" cy="114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input | </a:t>
            </a:r>
            <a:r>
              <a:rPr dirty="0" err="1"/>
              <a:t>Αριθμοί</a:t>
            </a:r>
            <a:r>
              <a:rPr dirty="0"/>
              <a:t> και Strings</a:t>
            </a:r>
          </a:p>
        </p:txBody>
      </p:sp>
      <p:sp>
        <p:nvSpPr>
          <p:cNvPr id="326" name="Shape 3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Στιγμιότυ</a:t>
            </a:r>
            <a:r>
              <a:rPr dirty="0"/>
              <a:t>πο εκτέλεσης: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327" name="Screen Shot 2015-11-18 at 21.55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87" y="4412214"/>
            <a:ext cx="5088434" cy="946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Screen Shot 2015-12-14 at 12.10.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82" y="1702502"/>
            <a:ext cx="6924402" cy="165358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312"/>
          <p:cNvSpPr/>
          <p:nvPr/>
        </p:nvSpPr>
        <p:spPr>
          <a:xfrm>
            <a:off x="5254444" y="4625688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input | </a:t>
            </a:r>
            <a:r>
              <a:rPr dirty="0" err="1"/>
              <a:t>Αριθμοί</a:t>
            </a:r>
            <a:r>
              <a:rPr dirty="0"/>
              <a:t> και Strings</a:t>
            </a:r>
          </a:p>
        </p:txBody>
      </p:sp>
      <p:sp>
        <p:nvSpPr>
          <p:cNvPr id="326" name="Shape 3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Στιγμιότυ</a:t>
            </a:r>
            <a:r>
              <a:rPr dirty="0"/>
              <a:t>πο εκτέλεσης: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327" name="Screen Shot 2015-11-18 at 21.55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87" y="4412214"/>
            <a:ext cx="5088434" cy="946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Screen Shot 2015-12-14 at 12.10.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82" y="1702502"/>
            <a:ext cx="6924402" cy="165358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312"/>
          <p:cNvSpPr/>
          <p:nvPr/>
        </p:nvSpPr>
        <p:spPr>
          <a:xfrm>
            <a:off x="5254444" y="4625688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6646127" y="4411050"/>
            <a:ext cx="2241395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sz="24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 pitchFamily="34" charset="0"/>
                <a:cs typeface="Calibri" pitchFamily="34" charset="0"/>
                <a:sym typeface="Helvetica Light"/>
              </a:rPr>
              <a:t>Η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 pitchFamily="34" charset="0"/>
                <a:cs typeface="Calibri" pitchFamily="34" charset="0"/>
                <a:sym typeface="Helvetica Light"/>
              </a:rPr>
              <a:t>Python </a:t>
            </a:r>
            <a:r>
              <a:rPr kumimoji="0" lang="el-GR" sz="24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 pitchFamily="34" charset="0"/>
                <a:cs typeface="Calibri" pitchFamily="34" charset="0"/>
                <a:sym typeface="Helvetica Light"/>
              </a:rPr>
              <a:t>θεωρεί ότι το </a:t>
            </a:r>
            <a:r>
              <a:rPr lang="en-US" sz="24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input </a:t>
            </a:r>
            <a:r>
              <a:rPr lang="el-GR" sz="24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που δίνει ο χρήστης είναι </a:t>
            </a:r>
            <a:r>
              <a:rPr lang="en-US" sz="24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String!!</a:t>
            </a:r>
            <a:endParaRPr kumimoji="0" lang="el-GR" sz="24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 pitchFamily="34" charset="0"/>
              <a:cs typeface="Calibri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075472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input | </a:t>
            </a:r>
            <a:r>
              <a:rPr lang="el-GR" dirty="0" err="1"/>
              <a:t>Μ</a:t>
            </a:r>
            <a:r>
              <a:rPr dirty="0" err="1"/>
              <a:t>ετ</a:t>
            </a:r>
            <a:r>
              <a:rPr dirty="0"/>
              <a:t>ατροπή String σε int</a:t>
            </a:r>
          </a:p>
        </p:txBody>
      </p:sp>
      <p:sp>
        <p:nvSpPr>
          <p:cNvPr id="331" name="Shape 331"/>
          <p:cNvSpPr>
            <a:spLocks noGrp="1"/>
          </p:cNvSpPr>
          <p:nvPr>
            <p:ph type="body" idx="1"/>
          </p:nvPr>
        </p:nvSpPr>
        <p:spPr>
          <a:xfrm>
            <a:off x="725537" y="1529862"/>
            <a:ext cx="8454926" cy="434683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Στιγμιότυ</a:t>
            </a:r>
            <a:r>
              <a:rPr dirty="0"/>
              <a:t>πο εκτέλεσης: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332" name="Screen Shot 2015-11-18 at 22.00.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01" y="4507321"/>
            <a:ext cx="4604743" cy="821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Screen Shot 2015-11-18 at 22.03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10" y="1952404"/>
            <a:ext cx="8681950" cy="1153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| </a:t>
            </a:r>
            <a:r>
              <a:rPr lang="el-GR" dirty="0"/>
              <a:t>Ένα πιο σύνθετο παράδειγμα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88128" indent="-288128" defTabSz="378682">
              <a:spcBef>
                <a:spcPts val="2652"/>
              </a:spcBef>
              <a:defRPr sz="3168"/>
            </a:pPr>
            <a:r>
              <a:rPr dirty="0"/>
              <a:t>To επ</a:t>
            </a:r>
            <a:r>
              <a:rPr dirty="0" err="1"/>
              <a:t>όμενο</a:t>
            </a:r>
            <a:r>
              <a:rPr dirty="0"/>
              <a:t> π</a:t>
            </a:r>
            <a:r>
              <a:rPr dirty="0" err="1"/>
              <a:t>ρόγρ</a:t>
            </a:r>
            <a:r>
              <a:rPr dirty="0"/>
              <a:t>αμμα, επιτρέπει την εισαγωγή πολλαπλών φοιτητών. </a:t>
            </a:r>
          </a:p>
          <a:p>
            <a:pPr marL="288128" indent="-288128" defTabSz="378682">
              <a:spcBef>
                <a:spcPts val="2652"/>
              </a:spcBef>
              <a:defRPr sz="3168"/>
            </a:pPr>
            <a:r>
              <a:rPr dirty="0" err="1"/>
              <a:t>Όσο</a:t>
            </a:r>
            <a:r>
              <a:rPr dirty="0"/>
              <a:t> ο </a:t>
            </a:r>
            <a:r>
              <a:rPr dirty="0" err="1"/>
              <a:t>χρήστης</a:t>
            </a:r>
            <a:r>
              <a:rPr dirty="0"/>
              <a:t> π</a:t>
            </a:r>
            <a:r>
              <a:rPr dirty="0" err="1"/>
              <a:t>ληκτρολογεί</a:t>
            </a:r>
            <a:r>
              <a:rPr dirty="0"/>
              <a:t> </a:t>
            </a:r>
            <a:r>
              <a:rPr dirty="0" err="1"/>
              <a:t>το</a:t>
            </a:r>
            <a:r>
              <a:rPr dirty="0"/>
              <a:t> </a:t>
            </a:r>
            <a:r>
              <a:rPr dirty="0" err="1"/>
              <a:t>γράμμ</a:t>
            </a:r>
            <a:r>
              <a:rPr dirty="0"/>
              <a:t>α </a:t>
            </a:r>
            <a:r>
              <a:rPr b="1" dirty="0"/>
              <a:t>y</a:t>
            </a:r>
            <a:r>
              <a:rPr dirty="0"/>
              <a:t>, το πρόγραμμα ζητ</a:t>
            </a:r>
            <a:r>
              <a:rPr lang="el-GR" dirty="0" err="1"/>
              <a:t>άει</a:t>
            </a:r>
            <a:r>
              <a:rPr dirty="0"/>
              <a:t> την εισαγωγή των στοιχείων ενός νέου φοιτητή.</a:t>
            </a:r>
          </a:p>
          <a:p>
            <a:pPr marL="288128" indent="-288128" defTabSz="378682">
              <a:spcBef>
                <a:spcPts val="2652"/>
              </a:spcBef>
              <a:defRPr sz="3168"/>
            </a:pPr>
            <a:r>
              <a:rPr dirty="0"/>
              <a:t>Τα </a:t>
            </a:r>
            <a:r>
              <a:rPr dirty="0" err="1"/>
              <a:t>ονόμ</a:t>
            </a:r>
            <a:r>
              <a:rPr dirty="0"/>
              <a:t>ατα αποθηκεύονται στη λίστα students ενώ οι ηλικίες τους στη λίστα ages. </a:t>
            </a:r>
            <a:r>
              <a:rPr dirty="0" err="1"/>
              <a:t>Οι</a:t>
            </a:r>
            <a:r>
              <a:rPr dirty="0"/>
              <a:t> </a:t>
            </a:r>
            <a:r>
              <a:rPr dirty="0" err="1"/>
              <a:t>δύο</a:t>
            </a:r>
            <a:r>
              <a:rPr dirty="0"/>
              <a:t> </a:t>
            </a:r>
            <a:r>
              <a:rPr dirty="0" err="1"/>
              <a:t>λίστες</a:t>
            </a:r>
            <a:r>
              <a:rPr dirty="0"/>
              <a:t> </a:t>
            </a:r>
            <a:r>
              <a:rPr dirty="0" err="1"/>
              <a:t>τελικά</a:t>
            </a:r>
            <a:r>
              <a:rPr dirty="0"/>
              <a:t> θα </a:t>
            </a:r>
            <a:r>
              <a:rPr dirty="0" err="1"/>
              <a:t>έχουν</a:t>
            </a:r>
            <a:r>
              <a:rPr dirty="0"/>
              <a:t> </a:t>
            </a:r>
            <a:r>
              <a:rPr dirty="0" err="1"/>
              <a:t>το</a:t>
            </a:r>
            <a:r>
              <a:rPr dirty="0"/>
              <a:t> </a:t>
            </a:r>
            <a:r>
              <a:rPr dirty="0" err="1"/>
              <a:t>ίδιο</a:t>
            </a:r>
            <a:r>
              <a:rPr dirty="0"/>
              <a:t> </a:t>
            </a:r>
            <a:r>
              <a:rPr dirty="0" err="1"/>
              <a:t>μέγεθος</a:t>
            </a:r>
            <a:r>
              <a:rPr dirty="0"/>
              <a:t>.</a:t>
            </a:r>
          </a:p>
          <a:p>
            <a:pPr marL="288128" indent="-288128" defTabSz="378682">
              <a:spcBef>
                <a:spcPts val="2652"/>
              </a:spcBef>
              <a:defRPr sz="3168"/>
            </a:pPr>
            <a:r>
              <a:rPr dirty="0"/>
              <a:t>Η </a:t>
            </a:r>
            <a:r>
              <a:rPr dirty="0" err="1"/>
              <a:t>εκτέλεση</a:t>
            </a:r>
            <a:r>
              <a:rPr dirty="0"/>
              <a:t> </a:t>
            </a:r>
            <a:r>
              <a:rPr dirty="0" err="1"/>
              <a:t>του</a:t>
            </a:r>
            <a:r>
              <a:rPr dirty="0"/>
              <a:t> </a:t>
            </a:r>
            <a:r>
              <a:rPr dirty="0" err="1"/>
              <a:t>στ</a:t>
            </a:r>
            <a:r>
              <a:rPr dirty="0"/>
              <a:t>αματάει όταν ο χρήστης πληκτρολογήσει το γράμμα </a:t>
            </a:r>
            <a:r>
              <a:rPr b="1" dirty="0"/>
              <a:t>n</a:t>
            </a:r>
            <a:r>
              <a:rPr dirty="0"/>
              <a:t>. </a:t>
            </a:r>
            <a:r>
              <a:rPr dirty="0" err="1"/>
              <a:t>Στη</a:t>
            </a:r>
            <a:r>
              <a:rPr dirty="0"/>
              <a:t> </a:t>
            </a:r>
            <a:r>
              <a:rPr dirty="0" err="1"/>
              <a:t>συνέχει</a:t>
            </a:r>
            <a:r>
              <a:rPr dirty="0"/>
              <a:t>α τυπώνονται τα ονόματα των φοιτητών και οι ηλικίες τους.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24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creen Shot 2015-12-15 at 23.37.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10" y="2332990"/>
            <a:ext cx="9602571" cy="326287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| </a:t>
            </a:r>
            <a:r>
              <a:rPr lang="el-GR" dirty="0"/>
              <a:t>Ένα πιο σύνθετο παράδειγμα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Στιγμιότυπο εκτέλεσης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26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342" name="Screen Shot 2015-11-21 at 13.01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10" y="1816308"/>
            <a:ext cx="8486986" cy="3714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ctrTitle"/>
          </p:nvPr>
        </p:nvSpPr>
        <p:spPr>
          <a:xfrm>
            <a:off x="1044774" y="2035969"/>
            <a:ext cx="7971234" cy="23217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 err="1"/>
              <a:t>Ορισμός</a:t>
            </a:r>
            <a:r>
              <a:rPr sz="4400" dirty="0"/>
              <a:t> </a:t>
            </a:r>
            <a:r>
              <a:rPr sz="4400" dirty="0" err="1"/>
              <a:t>συν</a:t>
            </a:r>
            <a:r>
              <a:rPr sz="4400" dirty="0"/>
              <a:t>αρτήσεων </a:t>
            </a:r>
            <a:r>
              <a:rPr lang="el-GR" sz="4400" dirty="0"/>
              <a:t>(</a:t>
            </a:r>
            <a:r>
              <a:rPr lang="en-US" sz="4400" dirty="0"/>
              <a:t>functions) </a:t>
            </a:r>
            <a:r>
              <a:rPr sz="4400" dirty="0" err="1"/>
              <a:t>στην</a:t>
            </a:r>
            <a:r>
              <a:rPr sz="4400" dirty="0"/>
              <a:t> Python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σημασία των συναρτήσεων </a:t>
            </a:r>
          </a:p>
        </p:txBody>
      </p:sp>
      <p:sp>
        <p:nvSpPr>
          <p:cNvPr id="347" name="Shape 347"/>
          <p:cNvSpPr>
            <a:spLocks noGrp="1"/>
          </p:cNvSpPr>
          <p:nvPr>
            <p:ph type="body" idx="1"/>
          </p:nvPr>
        </p:nvSpPr>
        <p:spPr>
          <a:xfrm>
            <a:off x="624468" y="1271239"/>
            <a:ext cx="9049360" cy="481967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Οι</a:t>
            </a:r>
            <a:r>
              <a:rPr dirty="0"/>
              <a:t> </a:t>
            </a:r>
            <a:r>
              <a:rPr dirty="0" err="1"/>
              <a:t>συν</a:t>
            </a:r>
            <a:r>
              <a:rPr dirty="0"/>
              <a:t>αρτήσεις αποτελούν δομικό στοιχείο κάθε γλώσσας προγραμματισμού</a:t>
            </a:r>
          </a:p>
          <a:p>
            <a:r>
              <a:rPr dirty="0" err="1"/>
              <a:t>Ομ</a:t>
            </a:r>
            <a:r>
              <a:rPr dirty="0"/>
              <a:t>αδοποιούν ένα σύνολο εντολών έτσι ώστε να μπορούν να χρησιμοποιηθούν πολλές φορές, με διαφορετική είσοδο, στο ίδιο πρόγραμμα.</a:t>
            </a:r>
          </a:p>
          <a:p>
            <a:r>
              <a:rPr dirty="0" err="1"/>
              <a:t>Μειώνουν</a:t>
            </a:r>
            <a:r>
              <a:rPr dirty="0"/>
              <a:t> </a:t>
            </a:r>
            <a:r>
              <a:rPr dirty="0" err="1"/>
              <a:t>το</a:t>
            </a:r>
            <a:r>
              <a:rPr dirty="0"/>
              <a:t> </a:t>
            </a:r>
            <a:r>
              <a:rPr dirty="0" err="1"/>
              <a:t>κόστος</a:t>
            </a:r>
            <a:r>
              <a:rPr dirty="0"/>
              <a:t> α</a:t>
            </a:r>
            <a:r>
              <a:rPr dirty="0" err="1"/>
              <a:t>νά</a:t>
            </a:r>
            <a:r>
              <a:rPr dirty="0"/>
              <a:t>πτυξης μιας εφαρμογής και βελτιώνουν το επίπεδο κατανόησης του κώδικα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28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725537" y="312540"/>
            <a:ext cx="8454926" cy="958700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Σύνταξη συνάρτησης</a:t>
            </a:r>
            <a:endParaRPr dirty="0"/>
          </a:p>
        </p:txBody>
      </p:sp>
      <p:sp>
        <p:nvSpPr>
          <p:cNvPr id="350" name="Shape 350"/>
          <p:cNvSpPr>
            <a:spLocks noGrp="1"/>
          </p:cNvSpPr>
          <p:nvPr>
            <p:ph type="body" idx="1"/>
          </p:nvPr>
        </p:nvSpPr>
        <p:spPr>
          <a:xfrm>
            <a:off x="586166" y="925302"/>
            <a:ext cx="8830375" cy="44201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Μι</a:t>
            </a:r>
            <a:r>
              <a:rPr dirty="0"/>
              <a:t>α συνάρτηση ορίζεται με την χρήση της δεσμευμένης λέξης  </a:t>
            </a:r>
            <a:r>
              <a:rPr b="1" dirty="0">
                <a:solidFill>
                  <a:schemeClr val="accent5"/>
                </a:solidFill>
              </a:rPr>
              <a:t>def</a:t>
            </a:r>
          </a:p>
          <a:p>
            <a:r>
              <a:rPr dirty="0" err="1"/>
              <a:t>Γενικός</a:t>
            </a:r>
            <a:r>
              <a:rPr dirty="0"/>
              <a:t> </a:t>
            </a:r>
            <a:r>
              <a:rPr dirty="0" err="1"/>
              <a:t>τύ</a:t>
            </a:r>
            <a:r>
              <a:rPr dirty="0"/>
              <a:t>πος σύνταξης μιας συνάρτησης:</a:t>
            </a:r>
          </a:p>
          <a:p>
            <a:endParaRPr dirty="0"/>
          </a:p>
          <a:p>
            <a:endParaRPr lang="el-GR" dirty="0"/>
          </a:p>
          <a:p>
            <a:r>
              <a:rPr dirty="0"/>
              <a:t>Ο α</a:t>
            </a:r>
            <a:r>
              <a:rPr dirty="0" err="1"/>
              <a:t>ριθμός</a:t>
            </a:r>
            <a:r>
              <a:rPr dirty="0"/>
              <a:t> </a:t>
            </a:r>
            <a:r>
              <a:rPr dirty="0" err="1"/>
              <a:t>των</a:t>
            </a:r>
            <a:r>
              <a:rPr dirty="0"/>
              <a:t> </a:t>
            </a:r>
            <a:r>
              <a:rPr dirty="0" err="1"/>
              <a:t>ορισμάτων</a:t>
            </a:r>
            <a:r>
              <a:rPr dirty="0"/>
              <a:t> </a:t>
            </a:r>
            <a:r>
              <a:rPr dirty="0" err="1"/>
              <a:t>μι</a:t>
            </a:r>
            <a:r>
              <a:rPr dirty="0"/>
              <a:t>ας συνάρτησης, μπορεί να είναι και 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29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sp>
        <p:nvSpPr>
          <p:cNvPr id="351" name="Shape 351"/>
          <p:cNvSpPr/>
          <p:nvPr/>
        </p:nvSpPr>
        <p:spPr>
          <a:xfrm>
            <a:off x="635325" y="3429000"/>
            <a:ext cx="8887194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7419" tIns="37419" rIns="37419" bIns="37419" anchor="ctr">
            <a:spAutoFit/>
          </a:bodyPr>
          <a:lstStyle/>
          <a:p>
            <a:pPr algn="l">
              <a:spcBef>
                <a:spcPts val="3094"/>
              </a:spcBef>
              <a:defRPr sz="2300"/>
            </a:pPr>
            <a:r>
              <a:rPr dirty="0" err="1"/>
              <a:t>def</a:t>
            </a:r>
            <a:r>
              <a:rPr dirty="0"/>
              <a:t> </a:t>
            </a:r>
            <a:r>
              <a:rPr dirty="0" err="1"/>
              <a:t>function_name</a:t>
            </a:r>
            <a:r>
              <a:rPr dirty="0"/>
              <a:t>(parameter(1), parameter(2), …, parameter(n)):</a:t>
            </a:r>
          </a:p>
          <a:p>
            <a:pPr algn="l">
              <a:spcBef>
                <a:spcPts val="3094"/>
              </a:spcBef>
              <a:defRPr sz="2300"/>
            </a:pPr>
            <a:r>
              <a:rPr dirty="0"/>
              <a:t>       statements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ctrTitle"/>
          </p:nvPr>
        </p:nvSpPr>
        <p:spPr>
          <a:xfrm>
            <a:off x="1044774" y="2035969"/>
            <a:ext cx="7971234" cy="23217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/>
              <a:t>Η </a:t>
            </a:r>
            <a:r>
              <a:rPr sz="4400" dirty="0" err="1"/>
              <a:t>δομή</a:t>
            </a:r>
            <a:r>
              <a:rPr sz="4400" dirty="0"/>
              <a:t> </a:t>
            </a:r>
            <a:r>
              <a:rPr sz="4400" dirty="0" err="1"/>
              <a:t>ελέγχου</a:t>
            </a:r>
            <a:r>
              <a:rPr sz="4400" dirty="0"/>
              <a:t> if-</a:t>
            </a:r>
            <a:r>
              <a:rPr sz="4400" dirty="0" err="1"/>
              <a:t>elif</a:t>
            </a:r>
            <a:r>
              <a:rPr sz="4400" dirty="0"/>
              <a:t>-else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49"/>
          <p:cNvSpPr>
            <a:spLocks noGrp="1"/>
          </p:cNvSpPr>
          <p:nvPr>
            <p:ph type="title"/>
          </p:nvPr>
        </p:nvSpPr>
        <p:spPr>
          <a:xfrm>
            <a:off x="725537" y="312540"/>
            <a:ext cx="8454926" cy="724523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Συναρτήσεις | Παράδειγμα</a:t>
            </a:r>
            <a:endParaRPr dirty="0"/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69074" y="1236330"/>
            <a:ext cx="8591524" cy="51296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52112" indent="-252112" defTabSz="331347">
              <a:spcBef>
                <a:spcPts val="2357"/>
              </a:spcBef>
              <a:defRPr sz="2772"/>
            </a:pPr>
            <a:r>
              <a:rPr dirty="0" err="1"/>
              <a:t>Έστω</a:t>
            </a:r>
            <a:r>
              <a:rPr dirty="0"/>
              <a:t> </a:t>
            </a:r>
            <a:r>
              <a:rPr dirty="0" err="1"/>
              <a:t>το</a:t>
            </a:r>
            <a:r>
              <a:rPr dirty="0"/>
              <a:t> παρα</a:t>
            </a:r>
            <a:r>
              <a:rPr dirty="0" err="1"/>
              <a:t>κάτω</a:t>
            </a:r>
            <a:r>
              <a:rPr dirty="0"/>
              <a:t> π</a:t>
            </a:r>
            <a:r>
              <a:rPr dirty="0" err="1"/>
              <a:t>ρόγρ</a:t>
            </a:r>
            <a:r>
              <a:rPr dirty="0"/>
              <a:t>αμμα</a:t>
            </a:r>
            <a:r>
              <a:rPr lang="el-GR" dirty="0"/>
              <a:t>,</a:t>
            </a:r>
            <a:r>
              <a:rPr dirty="0"/>
              <a:t> που ορίζει μία συνάρτηση η οποία συγκρίνει 2 αριθμούς και επιστρέφει ένα μήνυμα στην οθόνη, το οποίο </a:t>
            </a:r>
            <a:r>
              <a:rPr lang="el-GR" dirty="0"/>
              <a:t>αναφέρει </a:t>
            </a:r>
            <a:r>
              <a:rPr dirty="0"/>
              <a:t>π</a:t>
            </a:r>
            <a:r>
              <a:rPr dirty="0" err="1"/>
              <a:t>οιός</a:t>
            </a:r>
            <a:r>
              <a:rPr dirty="0"/>
              <a:t> από τους 2 είναι μεγαλύτερος.</a:t>
            </a:r>
          </a:p>
          <a:p>
            <a:pPr marL="252112" indent="-252112" defTabSz="331347">
              <a:spcBef>
                <a:spcPts val="2357"/>
              </a:spcBef>
              <a:defRPr sz="2772"/>
            </a:pPr>
            <a:endParaRPr dirty="0"/>
          </a:p>
          <a:p>
            <a:pPr marL="252112" indent="-252112" defTabSz="331347">
              <a:spcBef>
                <a:spcPts val="2357"/>
              </a:spcBef>
              <a:defRPr sz="2772"/>
            </a:pPr>
            <a:endParaRPr dirty="0"/>
          </a:p>
          <a:p>
            <a:pPr marL="252112" indent="-252112" defTabSz="331347">
              <a:spcBef>
                <a:spcPts val="2357"/>
              </a:spcBef>
              <a:defRPr sz="2772"/>
            </a:pPr>
            <a:endParaRPr dirty="0"/>
          </a:p>
          <a:p>
            <a:pPr marL="252112" indent="-252112" defTabSz="331347">
              <a:spcBef>
                <a:spcPts val="2357"/>
              </a:spcBef>
              <a:defRPr sz="2772"/>
            </a:pPr>
            <a:r>
              <a:rPr dirty="0" err="1"/>
              <a:t>Εάν</a:t>
            </a:r>
            <a:r>
              <a:rPr dirty="0"/>
              <a:t> </a:t>
            </a:r>
            <a:r>
              <a:rPr dirty="0" err="1"/>
              <a:t>είν</a:t>
            </a:r>
            <a:r>
              <a:rPr dirty="0"/>
              <a:t>αι ίσοι επιστρέφει το ανάλογο μήνυμα που ορίσαμε.</a:t>
            </a:r>
          </a:p>
          <a:p>
            <a:pPr marL="252112" indent="-252112" defTabSz="331347">
              <a:spcBef>
                <a:spcPts val="2357"/>
              </a:spcBef>
              <a:defRPr sz="2772"/>
            </a:pPr>
            <a:r>
              <a:rPr dirty="0" err="1"/>
              <a:t>Το</a:t>
            </a:r>
            <a:r>
              <a:rPr dirty="0"/>
              <a:t> </a:t>
            </a:r>
            <a:r>
              <a:rPr dirty="0" err="1"/>
              <a:t>όνομ</a:t>
            </a:r>
            <a:r>
              <a:rPr dirty="0"/>
              <a:t>α της συνάρτησης είναι compare_numbers.</a:t>
            </a:r>
          </a:p>
          <a:p>
            <a:pPr marL="252112" indent="-252112" defTabSz="331347">
              <a:spcBef>
                <a:spcPts val="2357"/>
              </a:spcBef>
              <a:defRPr sz="2772"/>
            </a:pPr>
            <a:r>
              <a:rPr dirty="0" err="1"/>
              <a:t>Ορίζουμε</a:t>
            </a:r>
            <a:r>
              <a:rPr dirty="0"/>
              <a:t> </a:t>
            </a:r>
            <a:r>
              <a:rPr dirty="0" err="1"/>
              <a:t>ότι</a:t>
            </a:r>
            <a:r>
              <a:rPr dirty="0"/>
              <a:t> η </a:t>
            </a:r>
            <a:r>
              <a:rPr dirty="0" err="1"/>
              <a:t>συνάρτηση</a:t>
            </a:r>
            <a:r>
              <a:rPr dirty="0"/>
              <a:t> θα πα</a:t>
            </a:r>
            <a:r>
              <a:rPr dirty="0" err="1"/>
              <a:t>ίρνει</a:t>
            </a:r>
            <a:r>
              <a:rPr dirty="0"/>
              <a:t> 2 </a:t>
            </a:r>
            <a:r>
              <a:rPr dirty="0" err="1"/>
              <a:t>ορίσμ</a:t>
            </a:r>
            <a:r>
              <a:rPr dirty="0"/>
              <a:t>ατα που τα ονομάζουμε a και b, και στην συνέχεια πραγματοποιούμε τους κατάλληλους ελέγχους.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30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354" name="Screen Shot 2015-12-11 at 12.23.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52" y="2165392"/>
            <a:ext cx="4167697" cy="17486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49"/>
          <p:cNvSpPr>
            <a:spLocks noGrp="1"/>
          </p:cNvSpPr>
          <p:nvPr>
            <p:ph type="title"/>
          </p:nvPr>
        </p:nvSpPr>
        <p:spPr>
          <a:xfrm>
            <a:off x="725537" y="312540"/>
            <a:ext cx="7727087" cy="72452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l-GR" dirty="0"/>
              <a:t>Συναρτήσεις | Παράδειγμα (2)</a:t>
            </a:r>
            <a:endParaRPr dirty="0"/>
          </a:p>
        </p:txBody>
      </p:sp>
      <p:sp>
        <p:nvSpPr>
          <p:cNvPr id="356" name="Shape 356"/>
          <p:cNvSpPr>
            <a:spLocks noGrp="1"/>
          </p:cNvSpPr>
          <p:nvPr>
            <p:ph type="body" idx="1"/>
          </p:nvPr>
        </p:nvSpPr>
        <p:spPr>
          <a:xfrm>
            <a:off x="554644" y="974002"/>
            <a:ext cx="8454927" cy="287316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Μετά</a:t>
            </a:r>
            <a:r>
              <a:rPr dirty="0"/>
              <a:t> </a:t>
            </a:r>
            <a:r>
              <a:rPr dirty="0" err="1"/>
              <a:t>τον</a:t>
            </a:r>
            <a:r>
              <a:rPr dirty="0"/>
              <a:t> </a:t>
            </a:r>
            <a:r>
              <a:rPr dirty="0" err="1"/>
              <a:t>ορισμό</a:t>
            </a:r>
            <a:r>
              <a:rPr dirty="0"/>
              <a:t> </a:t>
            </a:r>
            <a:r>
              <a:rPr dirty="0" err="1"/>
              <a:t>της</a:t>
            </a:r>
            <a:r>
              <a:rPr dirty="0"/>
              <a:t> </a:t>
            </a:r>
            <a:r>
              <a:rPr dirty="0" err="1"/>
              <a:t>συνάρτησης</a:t>
            </a:r>
            <a:r>
              <a:rPr dirty="0"/>
              <a:t>, </a:t>
            </a:r>
            <a:r>
              <a:rPr dirty="0" err="1"/>
              <a:t>ορίζουμε</a:t>
            </a:r>
            <a:r>
              <a:rPr dirty="0"/>
              <a:t> </a:t>
            </a:r>
            <a:r>
              <a:rPr dirty="0" err="1"/>
              <a:t>τις</a:t>
            </a:r>
            <a:r>
              <a:rPr dirty="0"/>
              <a:t> </a:t>
            </a:r>
            <a:r>
              <a:rPr dirty="0" err="1"/>
              <a:t>τιμές</a:t>
            </a:r>
            <a:r>
              <a:rPr dirty="0"/>
              <a:t> </a:t>
            </a:r>
            <a:r>
              <a:rPr dirty="0" err="1"/>
              <a:t>των</a:t>
            </a:r>
            <a:r>
              <a:rPr dirty="0"/>
              <a:t> </a:t>
            </a:r>
            <a:r>
              <a:rPr dirty="0" err="1"/>
              <a:t>μετ</a:t>
            </a:r>
            <a:r>
              <a:rPr dirty="0"/>
              <a:t>αβλητών που θα αποτελούν τα ορίσματα όταν καλέσουμε την συνάρτηση.</a:t>
            </a:r>
          </a:p>
          <a:p>
            <a:r>
              <a:rPr dirty="0" err="1"/>
              <a:t>Γι</a:t>
            </a:r>
            <a:r>
              <a:rPr dirty="0"/>
              <a:t>α να εκτελεστεί μία συνάρτηση γράφουμε απλά το όνομα της με τα συγκεκριμένα ορίσματα που θελουμε να της δώσουμε.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31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357" name="Screen Shot 2015-12-11 at 12.32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96" y="3804753"/>
            <a:ext cx="3560193" cy="2519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Screen Shot 2015-12-11 at 12.36.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275" y="4547971"/>
            <a:ext cx="809994" cy="668983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Shape 359"/>
          <p:cNvSpPr/>
          <p:nvPr/>
        </p:nvSpPr>
        <p:spPr>
          <a:xfrm>
            <a:off x="5323120" y="4435979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49"/>
          <p:cNvSpPr>
            <a:spLocks noGrp="1"/>
          </p:cNvSpPr>
          <p:nvPr>
            <p:ph type="title"/>
          </p:nvPr>
        </p:nvSpPr>
        <p:spPr>
          <a:xfrm>
            <a:off x="725537" y="312540"/>
            <a:ext cx="7727087" cy="72452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l-GR" dirty="0"/>
              <a:t>Συναρτήσεις | Παράδειγμα (3)</a:t>
            </a:r>
            <a:endParaRPr dirty="0"/>
          </a:p>
        </p:txBody>
      </p:sp>
      <p:sp>
        <p:nvSpPr>
          <p:cNvPr id="361" name="Shape 361"/>
          <p:cNvSpPr>
            <a:spLocks noGrp="1"/>
          </p:cNvSpPr>
          <p:nvPr>
            <p:ph type="body" idx="1"/>
          </p:nvPr>
        </p:nvSpPr>
        <p:spPr>
          <a:xfrm>
            <a:off x="589942" y="1501994"/>
            <a:ext cx="8454926" cy="442019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Eν</a:t>
            </a:r>
            <a:r>
              <a:rPr dirty="0"/>
              <a:t>αλλακτικά θα μπορούσαμε να καλέσουμε την συνάρτηση χωρίς τη χρήση μεταβλητών, αλλά με απευθείας εκχώρηση τιμών.</a:t>
            </a:r>
          </a:p>
          <a:p>
            <a:r>
              <a:rPr dirty="0"/>
              <a:t>Πα</a:t>
            </a:r>
            <a:r>
              <a:rPr dirty="0" err="1"/>
              <a:t>ράδειγμ</a:t>
            </a:r>
            <a:r>
              <a:rPr dirty="0"/>
              <a:t>α: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32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362" name="Screen Shot 2015-12-11 at 12.38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82" y="3783881"/>
            <a:ext cx="3695938" cy="2256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Screen Shot 2015-12-11 at 12.39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59" y="4573100"/>
            <a:ext cx="1416687" cy="678073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Shape 364"/>
          <p:cNvSpPr/>
          <p:nvPr/>
        </p:nvSpPr>
        <p:spPr>
          <a:xfrm>
            <a:off x="5272588" y="4465653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l-GR" dirty="0"/>
              <a:t>Συναρτήσεις | </a:t>
            </a:r>
            <a:r>
              <a:rPr dirty="0"/>
              <a:t>H </a:t>
            </a:r>
            <a:r>
              <a:rPr dirty="0" err="1"/>
              <a:t>εντολή</a:t>
            </a:r>
            <a:r>
              <a:rPr dirty="0"/>
              <a:t> return</a:t>
            </a:r>
          </a:p>
        </p:txBody>
      </p:sp>
      <p:sp>
        <p:nvSpPr>
          <p:cNvPr id="367" name="Shape 3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265209" indent="-265209" defTabSz="348560">
              <a:spcBef>
                <a:spcPts val="2504"/>
              </a:spcBef>
              <a:defRPr sz="2916"/>
            </a:pPr>
            <a:r>
              <a:rPr dirty="0" err="1"/>
              <a:t>Στο</a:t>
            </a:r>
            <a:r>
              <a:rPr dirty="0"/>
              <a:t> παραπ</a:t>
            </a:r>
            <a:r>
              <a:rPr dirty="0" err="1"/>
              <a:t>άνω</a:t>
            </a:r>
            <a:r>
              <a:rPr dirty="0"/>
              <a:t> πα</a:t>
            </a:r>
            <a:r>
              <a:rPr dirty="0" err="1"/>
              <a:t>ράδειγμ</a:t>
            </a:r>
            <a:r>
              <a:rPr dirty="0"/>
              <a:t>α θέλαμε η συνάρτηση να επιστρέφει απλά ένα μήνυμα στην οθόνη.</a:t>
            </a:r>
          </a:p>
          <a:p>
            <a:pPr marL="265209" indent="-265209" defTabSz="348560">
              <a:spcBef>
                <a:spcPts val="2504"/>
              </a:spcBef>
              <a:defRPr sz="2916"/>
            </a:pPr>
            <a:r>
              <a:rPr dirty="0" err="1"/>
              <a:t>Έστω</a:t>
            </a:r>
            <a:r>
              <a:rPr dirty="0"/>
              <a:t> </a:t>
            </a:r>
            <a:r>
              <a:rPr dirty="0" err="1"/>
              <a:t>ότι</a:t>
            </a:r>
            <a:r>
              <a:rPr dirty="0"/>
              <a:t> </a:t>
            </a:r>
            <a:r>
              <a:rPr dirty="0" err="1"/>
              <a:t>θέλουμε</a:t>
            </a:r>
            <a:r>
              <a:rPr dirty="0"/>
              <a:t> να επ</a:t>
            </a:r>
            <a:r>
              <a:rPr dirty="0" err="1"/>
              <a:t>ιστρέφει</a:t>
            </a:r>
            <a:r>
              <a:rPr dirty="0"/>
              <a:t> </a:t>
            </a:r>
            <a:r>
              <a:rPr dirty="0" err="1"/>
              <a:t>την</a:t>
            </a:r>
            <a:r>
              <a:rPr dirty="0"/>
              <a:t> </a:t>
            </a:r>
            <a:r>
              <a:rPr dirty="0" err="1"/>
              <a:t>τιμή</a:t>
            </a:r>
            <a:r>
              <a:rPr dirty="0"/>
              <a:t> </a:t>
            </a:r>
            <a:r>
              <a:rPr dirty="0" err="1"/>
              <a:t>του</a:t>
            </a:r>
            <a:r>
              <a:rPr dirty="0"/>
              <a:t> </a:t>
            </a:r>
            <a:r>
              <a:rPr dirty="0" err="1"/>
              <a:t>μεγ</a:t>
            </a:r>
            <a:r>
              <a:rPr dirty="0"/>
              <a:t>αλύτερου αριθμού.</a:t>
            </a:r>
          </a:p>
          <a:p>
            <a:pPr marL="265209" indent="-265209" defTabSz="348560">
              <a:spcBef>
                <a:spcPts val="2504"/>
              </a:spcBef>
              <a:defRPr sz="2916"/>
            </a:pPr>
            <a:r>
              <a:rPr dirty="0" err="1"/>
              <a:t>Εάν</a:t>
            </a:r>
            <a:r>
              <a:rPr dirty="0"/>
              <a:t> </a:t>
            </a:r>
            <a:r>
              <a:rPr dirty="0" err="1"/>
              <a:t>είν</a:t>
            </a:r>
            <a:r>
              <a:rPr dirty="0"/>
              <a:t>αι ίσοι θα επιστρέφει την τιμή του δεύτερου ορίσματος.</a:t>
            </a:r>
          </a:p>
          <a:p>
            <a:pPr marL="265209" indent="-265209" defTabSz="348560">
              <a:spcBef>
                <a:spcPts val="2504"/>
              </a:spcBef>
              <a:defRPr sz="2916"/>
            </a:pPr>
            <a:r>
              <a:rPr dirty="0" err="1"/>
              <a:t>Γι</a:t>
            </a:r>
            <a:r>
              <a:rPr dirty="0"/>
              <a:t>α να επιστρέφει ένα αντικείμενο η κλήση μιας συνάρτησης, απαιτείται η χρήση της εντολής </a:t>
            </a:r>
            <a:r>
              <a:rPr b="1" dirty="0"/>
              <a:t>return</a:t>
            </a:r>
            <a:r>
              <a:rPr dirty="0"/>
              <a:t>.</a:t>
            </a:r>
          </a:p>
          <a:p>
            <a:pPr marL="265209" indent="-265209" defTabSz="348560">
              <a:spcBef>
                <a:spcPts val="2504"/>
              </a:spcBef>
              <a:defRPr sz="2916"/>
            </a:pPr>
            <a:r>
              <a:rPr dirty="0" err="1"/>
              <a:t>Ότ</a:t>
            </a:r>
            <a:r>
              <a:rPr dirty="0"/>
              <a:t>αν εκετλεστεί μία εντολή return (δηλαδή η συνάρτηση επιστρέψει κάποιο αντικείμενο) σταματάει και η εκτέλεση της συνάρτησης.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33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Screen Shot 2015-12-11 at 12.54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41" y="2653479"/>
            <a:ext cx="4687286" cy="3368901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Shape 371"/>
          <p:cNvSpPr/>
          <p:nvPr/>
        </p:nvSpPr>
        <p:spPr>
          <a:xfrm>
            <a:off x="730041" y="1594941"/>
            <a:ext cx="8280144" cy="937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7419" tIns="37419" rIns="37419" bIns="37419" anchor="ctr">
            <a:spAutoFit/>
          </a:bodyPr>
          <a:lstStyle/>
          <a:p>
            <a:pPr algn="l">
              <a:defRPr sz="3100"/>
            </a:pPr>
            <a:r>
              <a:rPr sz="2800" dirty="0">
                <a:latin typeface="Calibri" pitchFamily="34" charset="0"/>
                <a:cs typeface="Calibri" pitchFamily="34" charset="0"/>
              </a:rPr>
              <a:t>Η </a:t>
            </a:r>
            <a:r>
              <a:rPr sz="2800" dirty="0" err="1">
                <a:latin typeface="Calibri" pitchFamily="34" charset="0"/>
                <a:cs typeface="Calibri" pitchFamily="34" charset="0"/>
              </a:rPr>
              <a:t>μετ</a:t>
            </a:r>
            <a:r>
              <a:rPr sz="2800" dirty="0">
                <a:latin typeface="Calibri" pitchFamily="34" charset="0"/>
                <a:cs typeface="Calibri" pitchFamily="34" charset="0"/>
              </a:rPr>
              <a:t>αβλητή x έχει την τιμή που επιστρέφει η κλήση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 err="1">
                <a:latin typeface="Calibri" pitchFamily="34" charset="0"/>
                <a:cs typeface="Calibri" pitchFamily="34" charset="0"/>
              </a:rPr>
              <a:t>της</a:t>
            </a:r>
            <a:r>
              <a:rPr sz="280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 err="1">
                <a:latin typeface="Calibri" pitchFamily="34" charset="0"/>
                <a:cs typeface="Calibri" pitchFamily="34" charset="0"/>
              </a:rPr>
              <a:t>συνάρτησης</a:t>
            </a:r>
            <a:r>
              <a:rPr sz="2800" dirty="0">
                <a:latin typeface="Calibri" pitchFamily="34" charset="0"/>
                <a:cs typeface="Calibri" pitchFamily="34" charset="0"/>
              </a:rPr>
              <a:t>, </a:t>
            </a:r>
            <a:r>
              <a:rPr sz="2800" dirty="0" err="1">
                <a:latin typeface="Calibri" pitchFamily="34" charset="0"/>
                <a:cs typeface="Calibri" pitchFamily="34" charset="0"/>
              </a:rPr>
              <a:t>με</a:t>
            </a:r>
            <a:r>
              <a:rPr sz="2800" dirty="0">
                <a:latin typeface="Calibri" pitchFamily="34" charset="0"/>
                <a:cs typeface="Calibri" pitchFamily="34" charset="0"/>
              </a:rPr>
              <a:t> τα </a:t>
            </a:r>
            <a:r>
              <a:rPr sz="2800" dirty="0" err="1">
                <a:latin typeface="Calibri" pitchFamily="34" charset="0"/>
                <a:cs typeface="Calibri" pitchFamily="34" charset="0"/>
              </a:rPr>
              <a:t>συγκεκριμέν</a:t>
            </a:r>
            <a:r>
              <a:rPr sz="2800" dirty="0">
                <a:latin typeface="Calibri" pitchFamily="34" charset="0"/>
                <a:cs typeface="Calibri" pitchFamily="34" charset="0"/>
              </a:rPr>
              <a:t>α ορίσματα.</a:t>
            </a:r>
          </a:p>
        </p:txBody>
      </p:sp>
      <p:pic>
        <p:nvPicPr>
          <p:cNvPr id="372" name="Screen Shot 2015-12-11 at 12.56.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566" y="3920931"/>
            <a:ext cx="1325569" cy="122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Shape 373"/>
          <p:cNvSpPr/>
          <p:nvPr/>
        </p:nvSpPr>
        <p:spPr>
          <a:xfrm>
            <a:off x="5697452" y="4086247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5815" y="339329"/>
            <a:ext cx="7800975" cy="1485900"/>
          </a:xfrm>
        </p:spPr>
        <p:txBody>
          <a:bodyPr/>
          <a:lstStyle/>
          <a:p>
            <a:r>
              <a:rPr lang="el-GR" dirty="0"/>
              <a:t>Παράδειγμα με την χρήση της εντολής </a:t>
            </a:r>
            <a:r>
              <a:rPr lang="el-GR" dirty="0" err="1"/>
              <a:t>return</a:t>
            </a:r>
            <a:endParaRPr lang="el-G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34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254" y="293483"/>
            <a:ext cx="8055429" cy="1182153"/>
          </a:xfrm>
        </p:spPr>
        <p:txBody>
          <a:bodyPr>
            <a:normAutofit fontScale="90000"/>
          </a:bodyPr>
          <a:lstStyle/>
          <a:p>
            <a:r>
              <a:rPr lang="el-GR" dirty="0"/>
              <a:t>Εμβέλεια μεταβλητών | τοπικές</a:t>
            </a:r>
            <a:r>
              <a:rPr lang="en-US" dirty="0"/>
              <a:t> (local) </a:t>
            </a:r>
            <a:r>
              <a:rPr lang="el-GR" dirty="0"/>
              <a:t>μεταβλητές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537" y="1529862"/>
            <a:ext cx="8454926" cy="1982595"/>
          </a:xfrm>
        </p:spPr>
        <p:txBody>
          <a:bodyPr/>
          <a:lstStyle/>
          <a:p>
            <a:r>
              <a:rPr lang="el-GR" dirty="0"/>
              <a:t>Όταν δηλώνετε μεταβλητές μέσα σε συνάρτηση, είναι διαφορετικές από μεταβλητές με την ίδια ονομασία και έχουν δηλωθεί/χρησιμοποιούνται εκτός της συνάρτησης.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t>35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10" y="3537177"/>
            <a:ext cx="5269539" cy="187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hape 373"/>
          <p:cNvSpPr/>
          <p:nvPr/>
        </p:nvSpPr>
        <p:spPr>
          <a:xfrm>
            <a:off x="5661363" y="4500131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73955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8" y="307375"/>
            <a:ext cx="8055429" cy="1182153"/>
          </a:xfrm>
        </p:spPr>
        <p:txBody>
          <a:bodyPr>
            <a:normAutofit fontScale="90000"/>
          </a:bodyPr>
          <a:lstStyle/>
          <a:p>
            <a:r>
              <a:rPr lang="el-GR" dirty="0"/>
              <a:t>Εμβέλεια μεταβλητών | τοπικές</a:t>
            </a:r>
            <a:r>
              <a:rPr lang="en-US" dirty="0"/>
              <a:t> (local) </a:t>
            </a:r>
            <a:r>
              <a:rPr lang="el-GR" dirty="0"/>
              <a:t>μεταβλητές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537" y="1529862"/>
            <a:ext cx="8454926" cy="1982595"/>
          </a:xfrm>
        </p:spPr>
        <p:txBody>
          <a:bodyPr/>
          <a:lstStyle/>
          <a:p>
            <a:r>
              <a:rPr lang="el-GR" dirty="0"/>
              <a:t>Όταν δηλώνετε μεταβλητές μέσα σε συνάρτηση, είναι διαφορετικές από μεταβλητές με την ίδια ονομασία και έχουν δηλωθεί/χρησιμοποιούνται εκτός της συνάρτησης.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t>36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8" y="3537177"/>
            <a:ext cx="5142179" cy="183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70" y="4513491"/>
            <a:ext cx="3017349" cy="9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hape 373"/>
          <p:cNvSpPr/>
          <p:nvPr/>
        </p:nvSpPr>
        <p:spPr>
          <a:xfrm>
            <a:off x="5624292" y="4487972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85613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910" y="196705"/>
            <a:ext cx="8055429" cy="1182153"/>
          </a:xfrm>
        </p:spPr>
        <p:txBody>
          <a:bodyPr>
            <a:normAutofit fontScale="90000"/>
          </a:bodyPr>
          <a:lstStyle/>
          <a:p>
            <a:r>
              <a:rPr lang="el-GR" dirty="0"/>
              <a:t>Εμβέλεια μεταβλητών | καθολικές (</a:t>
            </a:r>
            <a:r>
              <a:rPr lang="en-US" dirty="0"/>
              <a:t>global) </a:t>
            </a:r>
            <a:r>
              <a:rPr lang="el-GR" dirty="0"/>
              <a:t>μεταβλητές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378858"/>
            <a:ext cx="8803092" cy="1843313"/>
          </a:xfrm>
        </p:spPr>
        <p:txBody>
          <a:bodyPr>
            <a:normAutofit/>
          </a:bodyPr>
          <a:lstStyle/>
          <a:p>
            <a:r>
              <a:rPr lang="el-GR" dirty="0"/>
              <a:t>Όταν θέλετε να επηρεάσετε την τιμή μεταβλητών που έχουν οριστεί εκτός συνάρτησης, μέσα στη συνάρτηση, τότε πρέπει να δηλώσετε ότι οι μεταβλητές μέσα στη συνάρτηση έχουν καθολική </a:t>
            </a:r>
            <a:r>
              <a:rPr lang="en-US" dirty="0"/>
              <a:t>(global) </a:t>
            </a:r>
            <a:r>
              <a:rPr lang="el-GR" dirty="0"/>
              <a:t>εμβέλεια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t>37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12" y="3376219"/>
            <a:ext cx="5329113" cy="205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hape 373"/>
          <p:cNvSpPr/>
          <p:nvPr/>
        </p:nvSpPr>
        <p:spPr>
          <a:xfrm>
            <a:off x="5259531" y="4778145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96105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67" y="300024"/>
            <a:ext cx="8055429" cy="1182153"/>
          </a:xfrm>
        </p:spPr>
        <p:txBody>
          <a:bodyPr>
            <a:normAutofit fontScale="90000"/>
          </a:bodyPr>
          <a:lstStyle/>
          <a:p>
            <a:r>
              <a:rPr lang="el-GR" dirty="0"/>
              <a:t>Εμβέλεια μεταβλητών | καθολικές (</a:t>
            </a:r>
            <a:r>
              <a:rPr lang="en-US" dirty="0"/>
              <a:t>global) </a:t>
            </a:r>
            <a:r>
              <a:rPr lang="el-GR" dirty="0"/>
              <a:t>μεταβλητές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378858"/>
            <a:ext cx="8803092" cy="1843313"/>
          </a:xfrm>
        </p:spPr>
        <p:txBody>
          <a:bodyPr>
            <a:normAutofit/>
          </a:bodyPr>
          <a:lstStyle/>
          <a:p>
            <a:r>
              <a:rPr lang="el-GR" dirty="0"/>
              <a:t>Όταν θέλετε να επηρεάσετε την τιμή μεταβλητών που έχουν οριστεί εκτός συνάρτησης, μέσα στη συνάρτηση, τότε πρέπει να δηλώσετε ότι οι μεταβλητές μέσα στη συνάρτηση έχουν καθολική </a:t>
            </a:r>
            <a:r>
              <a:rPr lang="en-US" dirty="0"/>
              <a:t>(global) </a:t>
            </a:r>
            <a:r>
              <a:rPr lang="el-GR" dirty="0"/>
              <a:t>εμβέλεια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t>38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10" y="3312262"/>
            <a:ext cx="5033313" cy="194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hape 373"/>
          <p:cNvSpPr/>
          <p:nvPr/>
        </p:nvSpPr>
        <p:spPr>
          <a:xfrm>
            <a:off x="5054103" y="4765788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920" y="4828097"/>
            <a:ext cx="3484065" cy="76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58126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11" y="243037"/>
            <a:ext cx="8055429" cy="1182153"/>
          </a:xfrm>
        </p:spPr>
        <p:txBody>
          <a:bodyPr>
            <a:normAutofit fontScale="90000"/>
          </a:bodyPr>
          <a:lstStyle/>
          <a:p>
            <a:r>
              <a:rPr lang="el-GR" dirty="0"/>
              <a:t>Ορίσματα συναρτήσεων με πολλές παραμέτρους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454" y="1393151"/>
            <a:ext cx="8803092" cy="1480456"/>
          </a:xfrm>
        </p:spPr>
        <p:txBody>
          <a:bodyPr>
            <a:normAutofit/>
          </a:bodyPr>
          <a:lstStyle/>
          <a:p>
            <a:r>
              <a:rPr lang="el-GR" dirty="0"/>
              <a:t>Σε συναρτήσεις με πολλές παραμέτρους, μπορείτε να καθορίσετε με ακρίβεια μερικές από αυτές χρησιμοποιώντας την ονομασία αντί για τη θέση τους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t>39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1" y="2776637"/>
            <a:ext cx="9035813" cy="18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hape 373"/>
          <p:cNvSpPr/>
          <p:nvPr/>
        </p:nvSpPr>
        <p:spPr>
          <a:xfrm rot="3453767">
            <a:off x="4161134" y="3973350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6291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δομή ελέγχου </a:t>
            </a:r>
            <a:r>
              <a:rPr lang="en-US" dirty="0"/>
              <a:t>if-else</a:t>
            </a:r>
            <a:endParaRPr lang="el-GR" dirty="0"/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874356" y="1258529"/>
            <a:ext cx="8454927" cy="493921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39016" indent="-239016" defTabSz="314135">
              <a:spcBef>
                <a:spcPts val="2210"/>
              </a:spcBef>
              <a:defRPr sz="2628"/>
            </a:pPr>
            <a:r>
              <a:rPr dirty="0" err="1"/>
              <a:t>Τρό</a:t>
            </a:r>
            <a:r>
              <a:rPr dirty="0"/>
              <a:t>πος σύνταξης:</a:t>
            </a:r>
          </a:p>
          <a:p>
            <a:pPr marL="239016" indent="-239016" defTabSz="314135">
              <a:spcBef>
                <a:spcPts val="2210"/>
              </a:spcBef>
              <a:defRPr sz="2628"/>
            </a:pPr>
            <a:endParaRPr dirty="0"/>
          </a:p>
          <a:p>
            <a:pPr marL="239016" indent="-239016" defTabSz="314135">
              <a:spcBef>
                <a:spcPts val="2210"/>
              </a:spcBef>
              <a:defRPr sz="2628"/>
            </a:pPr>
            <a:endParaRPr dirty="0"/>
          </a:p>
          <a:p>
            <a:pPr marL="239016" indent="-239016" defTabSz="314135">
              <a:spcBef>
                <a:spcPts val="2210"/>
              </a:spcBef>
              <a:defRPr sz="2628"/>
            </a:pPr>
            <a:r>
              <a:rPr dirty="0" err="1"/>
              <a:t>Αν</a:t>
            </a:r>
            <a:r>
              <a:rPr dirty="0"/>
              <a:t> η expression </a:t>
            </a:r>
            <a:r>
              <a:rPr dirty="0" err="1"/>
              <a:t>είν</a:t>
            </a:r>
            <a:r>
              <a:rPr dirty="0"/>
              <a:t>αι True εκτελείται το πρώτο statement(s), εάν είναι False εκτελείται το statement(s) μετά το else.</a:t>
            </a:r>
          </a:p>
          <a:p>
            <a:pPr marL="239016" indent="-239016" defTabSz="314135">
              <a:spcBef>
                <a:spcPts val="2210"/>
              </a:spcBef>
              <a:defRPr sz="2628"/>
            </a:pPr>
            <a:r>
              <a:rPr dirty="0" err="1"/>
              <a:t>Στην</a:t>
            </a:r>
            <a:r>
              <a:rPr dirty="0"/>
              <a:t> Python, </a:t>
            </a:r>
            <a:r>
              <a:rPr dirty="0" err="1"/>
              <a:t>το</a:t>
            </a:r>
            <a:r>
              <a:rPr dirty="0"/>
              <a:t> block </a:t>
            </a:r>
            <a:r>
              <a:rPr dirty="0" err="1"/>
              <a:t>των</a:t>
            </a:r>
            <a:r>
              <a:rPr dirty="0"/>
              <a:t> </a:t>
            </a:r>
            <a:r>
              <a:rPr dirty="0" err="1"/>
              <a:t>εμφωλευμένων</a:t>
            </a:r>
            <a:r>
              <a:rPr dirty="0"/>
              <a:t> </a:t>
            </a:r>
            <a:r>
              <a:rPr dirty="0" err="1"/>
              <a:t>εντολών</a:t>
            </a:r>
            <a:r>
              <a:rPr dirty="0"/>
              <a:t> (statement(s)) </a:t>
            </a:r>
            <a:r>
              <a:rPr dirty="0" err="1"/>
              <a:t>το</a:t>
            </a:r>
            <a:r>
              <a:rPr dirty="0"/>
              <a:t> οπ</a:t>
            </a:r>
            <a:r>
              <a:rPr dirty="0" err="1"/>
              <a:t>οίο</a:t>
            </a:r>
            <a:r>
              <a:rPr dirty="0"/>
              <a:t> π</a:t>
            </a:r>
            <a:r>
              <a:rPr dirty="0" err="1"/>
              <a:t>ρέ</a:t>
            </a:r>
            <a:r>
              <a:rPr dirty="0"/>
              <a:t>πει να εκτελεστεί εάν μία συνθήκη ικανοποιείται, δηλώνεται σε νέες γραμμές που η κάθεμια ξεκινά με 4 κενούς χαρακτήρες.</a:t>
            </a:r>
          </a:p>
          <a:p>
            <a:pPr marL="239016" indent="-239016" defTabSz="314135">
              <a:spcBef>
                <a:spcPts val="2210"/>
              </a:spcBef>
              <a:defRPr sz="2628"/>
            </a:pPr>
            <a:r>
              <a:rPr dirty="0" err="1"/>
              <a:t>Αντίστοιχ</a:t>
            </a:r>
            <a:r>
              <a:rPr dirty="0"/>
              <a:t>α στην Java το συγκεριμένο  block θα το δηλώναμε μέσα σε { }.</a:t>
            </a:r>
          </a:p>
          <a:p>
            <a:pPr marL="239016" indent="-239016" defTabSz="314135">
              <a:spcBef>
                <a:spcPts val="2210"/>
              </a:spcBef>
              <a:defRPr sz="2628"/>
            </a:pPr>
            <a:r>
              <a:rPr dirty="0" err="1"/>
              <a:t>Στο</a:t>
            </a:r>
            <a:r>
              <a:rPr dirty="0"/>
              <a:t> παρα</a:t>
            </a:r>
            <a:r>
              <a:rPr dirty="0" err="1"/>
              <a:t>κάτω</a:t>
            </a:r>
            <a:r>
              <a:rPr dirty="0"/>
              <a:t> πα</a:t>
            </a:r>
            <a:r>
              <a:rPr dirty="0" err="1"/>
              <a:t>ράδειγμ</a:t>
            </a:r>
            <a:r>
              <a:rPr dirty="0"/>
              <a:t>α ανάλογα με την τιμή της μεταβλητής age, τυπώνεται το ανάλογο μήνυμα.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257" name="Screen Shot 2015-12-06 at 12.34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01" y="1782566"/>
            <a:ext cx="1611014" cy="892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11" y="243037"/>
            <a:ext cx="8055429" cy="1182153"/>
          </a:xfrm>
        </p:spPr>
        <p:txBody>
          <a:bodyPr>
            <a:normAutofit fontScale="90000"/>
          </a:bodyPr>
          <a:lstStyle/>
          <a:p>
            <a:r>
              <a:rPr lang="el-GR" dirty="0"/>
              <a:t>Ορίσματα συναρτήσεων με πολλές παραμέτρους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840" y="1392872"/>
            <a:ext cx="8803092" cy="1480456"/>
          </a:xfrm>
        </p:spPr>
        <p:txBody>
          <a:bodyPr>
            <a:normAutofit/>
          </a:bodyPr>
          <a:lstStyle/>
          <a:p>
            <a:r>
              <a:rPr lang="el-GR" dirty="0"/>
              <a:t>Σε συναρτήσεις με πολλές παραμέτρους, μπορείτε να καθορίσετε με ακρίβεια μερικές από αυτές χρησιμοποιώντας την ονομασία αντί για τη θέση τους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t>40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1" y="2773672"/>
            <a:ext cx="8700821" cy="18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hape 373"/>
          <p:cNvSpPr/>
          <p:nvPr/>
        </p:nvSpPr>
        <p:spPr>
          <a:xfrm rot="3453767">
            <a:off x="4161134" y="3973350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26" y="5291607"/>
            <a:ext cx="4444743" cy="78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4149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δομή ελέγχου </a:t>
            </a:r>
            <a:r>
              <a:rPr lang="en-US" dirty="0"/>
              <a:t>if-else | </a:t>
            </a:r>
            <a:r>
              <a:rPr lang="el-GR" dirty="0"/>
              <a:t>Παράδειγμα 1</a:t>
            </a: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261" name="Screen Shot 2015-12-06 at 13.09.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27" y="3094137"/>
            <a:ext cx="4333876" cy="1893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Screen Shot 2015-12-06 at 13.15.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140" y="4187968"/>
            <a:ext cx="2515196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5291628" y="3875429"/>
            <a:ext cx="1338686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7675" y="303627"/>
            <a:ext cx="7800975" cy="1485900"/>
          </a:xfrm>
        </p:spPr>
        <p:txBody>
          <a:bodyPr/>
          <a:lstStyle/>
          <a:p>
            <a:r>
              <a:rPr lang="el-GR" dirty="0"/>
              <a:t>Η δομή ελέγχου </a:t>
            </a:r>
            <a:r>
              <a:rPr lang="en-US" dirty="0"/>
              <a:t>if-else | </a:t>
            </a:r>
            <a:r>
              <a:rPr lang="el-GR" dirty="0"/>
              <a:t>Παράδειγμα 2</a:t>
            </a:r>
          </a:p>
        </p:txBody>
      </p:sp>
      <p:sp>
        <p:nvSpPr>
          <p:cNvPr id="266" name="Shape 266"/>
          <p:cNvSpPr>
            <a:spLocks noGrp="1"/>
          </p:cNvSpPr>
          <p:nvPr>
            <p:ph type="body" idx="1"/>
          </p:nvPr>
        </p:nvSpPr>
        <p:spPr>
          <a:xfrm>
            <a:off x="725537" y="1572322"/>
            <a:ext cx="8454926" cy="220794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Το</a:t>
            </a:r>
            <a:r>
              <a:rPr dirty="0"/>
              <a:t> παρα</a:t>
            </a:r>
            <a:r>
              <a:rPr dirty="0" err="1"/>
              <a:t>κάτω</a:t>
            </a:r>
            <a:r>
              <a:rPr dirty="0"/>
              <a:t> π</a:t>
            </a:r>
            <a:r>
              <a:rPr dirty="0" err="1"/>
              <a:t>ρόγρ</a:t>
            </a:r>
            <a:r>
              <a:rPr dirty="0"/>
              <a:t>αμμα ελέγχει αρχικά εάν ο χρήστης είναι φοιτητής Πληροφορικής, και στη συνέχεια (εφόσον σπουδάζει Πληροφορική) εάν μπορεί να παρακολουθήσει το μάθημα της Java-2.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267" name="Screen Shot 2015-12-06 at 13.29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09" y="3962632"/>
            <a:ext cx="5020321" cy="1876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Screen Shot 2015-12-06 at 13.31.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373" y="5040699"/>
            <a:ext cx="3393875" cy="316557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5282087" y="4306008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δομή ελέγχου </a:t>
            </a:r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  <a:endParaRPr lang="el-GR" dirty="0"/>
          </a:p>
        </p:txBody>
      </p:sp>
      <p:sp>
        <p:nvSpPr>
          <p:cNvPr id="272" name="Shape 272"/>
          <p:cNvSpPr>
            <a:spLocks noGrp="1"/>
          </p:cNvSpPr>
          <p:nvPr>
            <p:ph type="body" idx="1"/>
          </p:nvPr>
        </p:nvSpPr>
        <p:spPr>
          <a:xfrm>
            <a:off x="897251" y="1382751"/>
            <a:ext cx="8454927" cy="513200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24145" indent="-324145" defTabSz="426019">
              <a:spcBef>
                <a:spcPts val="3020"/>
              </a:spcBef>
              <a:defRPr sz="3564"/>
            </a:pPr>
            <a:r>
              <a:rPr dirty="0" err="1"/>
              <a:t>Τρό</a:t>
            </a:r>
            <a:r>
              <a:rPr dirty="0"/>
              <a:t>πος σύνταξης:</a:t>
            </a:r>
          </a:p>
          <a:p>
            <a:pPr marL="324145" indent="-324145" defTabSz="426019">
              <a:spcBef>
                <a:spcPts val="3020"/>
              </a:spcBef>
              <a:defRPr sz="3564"/>
            </a:pPr>
            <a:endParaRPr dirty="0"/>
          </a:p>
          <a:p>
            <a:pPr marL="324145" indent="-324145" defTabSz="426019">
              <a:spcBef>
                <a:spcPts val="3020"/>
              </a:spcBef>
              <a:defRPr sz="3564"/>
            </a:pPr>
            <a:endParaRPr dirty="0"/>
          </a:p>
          <a:p>
            <a:pPr marL="324145" indent="-324145" defTabSz="426019">
              <a:spcBef>
                <a:spcPts val="3020"/>
              </a:spcBef>
              <a:defRPr sz="3564"/>
            </a:pPr>
            <a:endParaRPr dirty="0"/>
          </a:p>
          <a:p>
            <a:pPr marL="324145" indent="-324145" defTabSz="426019">
              <a:spcBef>
                <a:spcPts val="3020"/>
              </a:spcBef>
              <a:defRPr sz="3564"/>
            </a:pPr>
            <a:endParaRPr dirty="0"/>
          </a:p>
          <a:p>
            <a:pPr marL="324145" indent="-324145" defTabSz="426019">
              <a:spcBef>
                <a:spcPts val="3020"/>
              </a:spcBef>
              <a:defRPr sz="3564"/>
            </a:pPr>
            <a:r>
              <a:rPr dirty="0"/>
              <a:t>H </a:t>
            </a:r>
            <a:r>
              <a:rPr dirty="0" err="1"/>
              <a:t>δήλωση</a:t>
            </a:r>
            <a:r>
              <a:rPr dirty="0"/>
              <a:t> </a:t>
            </a:r>
            <a:r>
              <a:rPr dirty="0" err="1"/>
              <a:t>της</a:t>
            </a:r>
            <a:r>
              <a:rPr dirty="0"/>
              <a:t> </a:t>
            </a:r>
            <a:r>
              <a:rPr dirty="0" err="1"/>
              <a:t>elif</a:t>
            </a:r>
            <a:r>
              <a:rPr dirty="0"/>
              <a:t> μας επ</a:t>
            </a:r>
            <a:r>
              <a:rPr dirty="0" err="1"/>
              <a:t>ιτρέ</a:t>
            </a:r>
            <a:r>
              <a:rPr dirty="0"/>
              <a:t>πει την εξέταση πολλαπλών expression</a:t>
            </a:r>
            <a:r>
              <a:rPr lang="en-US" dirty="0"/>
              <a:t>s</a:t>
            </a:r>
            <a:r>
              <a:rPr dirty="0"/>
              <a:t>. </a:t>
            </a:r>
            <a:r>
              <a:rPr dirty="0" err="1"/>
              <a:t>Μόλις</a:t>
            </a:r>
            <a:r>
              <a:rPr dirty="0"/>
              <a:t> </a:t>
            </a:r>
            <a:r>
              <a:rPr dirty="0" err="1"/>
              <a:t>μί</a:t>
            </a:r>
            <a:r>
              <a:rPr dirty="0"/>
              <a:t>α από αυτές είναι True τότε θα εκτελεστεί το αντίστοιχο statement.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4817405" y="6505277"/>
            <a:ext cx="261517" cy="275624"/>
          </a:xfrm>
        </p:spPr>
        <p:txBody>
          <a:bodyPr/>
          <a:lstStyle/>
          <a:p>
            <a:fld id="{86CB4B4D-7CA3-9044-876B-883B54F8677D}" type="slidenum">
              <a:rPr lang="el-GR" smtClean="0"/>
              <a:t>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273" name="Screen Shot 2015-12-06 at 13.50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13" y="1460992"/>
            <a:ext cx="2570199" cy="3252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39" y="42164"/>
            <a:ext cx="7800975" cy="1485900"/>
          </a:xfrm>
        </p:spPr>
        <p:txBody>
          <a:bodyPr/>
          <a:lstStyle/>
          <a:p>
            <a:r>
              <a:rPr lang="el-GR" dirty="0"/>
              <a:t>Η δομή ελέγχου </a:t>
            </a:r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 | </a:t>
            </a:r>
            <a:r>
              <a:rPr lang="el-GR" dirty="0"/>
              <a:t>Παράδειγμα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t>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l-GR"/>
              <a:t>Εισαγωγή στην Επιστήμη Υπολογιστών | Python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29" y="1314102"/>
            <a:ext cx="7530585" cy="277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21" y="5150475"/>
            <a:ext cx="6727438" cy="59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hape 269"/>
          <p:cNvSpPr/>
          <p:nvPr/>
        </p:nvSpPr>
        <p:spPr>
          <a:xfrm rot="5400000">
            <a:off x="4165944" y="4129706"/>
            <a:ext cx="967384" cy="892969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7419" tIns="37419" rIns="37419" bIns="374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8587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ctrTitle"/>
          </p:nvPr>
        </p:nvSpPr>
        <p:spPr>
          <a:xfrm>
            <a:off x="1044774" y="2044898"/>
            <a:ext cx="7971234" cy="23217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Η επανα</a:t>
            </a:r>
            <a:r>
              <a:rPr sz="4000" dirty="0" err="1"/>
              <a:t>λη</a:t>
            </a:r>
            <a:r>
              <a:rPr sz="4000" dirty="0"/>
              <a:t>πτική δομή ελέγχου </a:t>
            </a:r>
            <a:r>
              <a:rPr lang="en-US" sz="4000" dirty="0"/>
              <a:t>WHILE</a:t>
            </a:r>
            <a:r>
              <a:rPr sz="4000" dirty="0"/>
              <a:t> </a:t>
            </a:r>
          </a:p>
        </p:txBody>
      </p:sp>
    </p:spTree>
  </p:cSld>
  <p:clrMapOvr>
    <a:masterClrMapping/>
  </p:clrMapOvr>
  <p:transition spd="slow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</TotalTime>
  <Words>1522</Words>
  <Application>Microsoft Macintosh PowerPoint</Application>
  <PresentationFormat>A4 Paper (210x297 mm)</PresentationFormat>
  <Paragraphs>192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Franklin Gothic Book</vt:lpstr>
      <vt:lpstr>Helvetica Neue</vt:lpstr>
      <vt:lpstr>Tahoma</vt:lpstr>
      <vt:lpstr>Wingdings</vt:lpstr>
      <vt:lpstr>Crop</vt:lpstr>
      <vt:lpstr>Εισαγωγή στην Επιστήμη Υπολογιστών  </vt:lpstr>
      <vt:lpstr>Β’ Μέρος</vt:lpstr>
      <vt:lpstr>Η δομή ελέγχου if-elif-else</vt:lpstr>
      <vt:lpstr>Η δομή ελέγχου if-else</vt:lpstr>
      <vt:lpstr>Η δομή ελέγχου if-else | Παράδειγμα 1</vt:lpstr>
      <vt:lpstr>Η δομή ελέγχου if-else | Παράδειγμα 2</vt:lpstr>
      <vt:lpstr>Η δομή ελέγχου if-elif-else</vt:lpstr>
      <vt:lpstr>Η δομή ελέγχου if-elif-else | Παράδειγμα</vt:lpstr>
      <vt:lpstr>Η επαναληπτική δομή ελέγχου WHILE </vt:lpstr>
      <vt:lpstr>Επαναληπτική δομή ελέγχου while  Τρόπος σύνταξης</vt:lpstr>
      <vt:lpstr>Επαναληπτική δομή ελέγχου while Παράδειγμα (1/2)</vt:lpstr>
      <vt:lpstr>Επαναληπτική δομή ελέγχου while Παράδειγμα (2/2)</vt:lpstr>
      <vt:lpstr>Η επαναληπτική δομή ελέγχου FOR </vt:lpstr>
      <vt:lpstr>Επαναληπτική δομή ελέγχου for Λειτουργία</vt:lpstr>
      <vt:lpstr>Επαναληπτική δομή ελέγχου for Λειτουργία (συνέχεια)</vt:lpstr>
      <vt:lpstr>Εμφάνιση των περιεχομένων μίας λίστας με χρήση for | Παράδειγμα 1</vt:lpstr>
      <vt:lpstr>Εμφάνιση των περιεχομένων μίας λίστας με χρήση for | Παράδειγμα 2</vt:lpstr>
      <vt:lpstr>Αλληλεπίδραση χρήστη-προγράμματος</vt:lpstr>
      <vt:lpstr>Η συνάρτηση input</vt:lpstr>
      <vt:lpstr>input | Ροή εκτέλεσης</vt:lpstr>
      <vt:lpstr>input | Αριθμοί και Strings</vt:lpstr>
      <vt:lpstr>input | Αριθμοί και Strings</vt:lpstr>
      <vt:lpstr>input | Μετατροπή String σε int</vt:lpstr>
      <vt:lpstr>input | Ένα πιο σύνθετο παράδειγμα</vt:lpstr>
      <vt:lpstr>input | Ένα πιο σύνθετο παράδειγμα (2)</vt:lpstr>
      <vt:lpstr>Στιγμιότυπο εκτέλεσης</vt:lpstr>
      <vt:lpstr>Ορισμός συναρτήσεων (functions) στην Python</vt:lpstr>
      <vt:lpstr>Η σημασία των συναρτήσεων </vt:lpstr>
      <vt:lpstr>Σύνταξη συνάρτησης</vt:lpstr>
      <vt:lpstr>Συναρτήσεις | Παράδειγμα</vt:lpstr>
      <vt:lpstr>Συναρτήσεις | Παράδειγμα (2)</vt:lpstr>
      <vt:lpstr>Συναρτήσεις | Παράδειγμα (3)</vt:lpstr>
      <vt:lpstr>Συναρτήσεις | H εντολή return</vt:lpstr>
      <vt:lpstr>Παράδειγμα με την χρήση της εντολής return</vt:lpstr>
      <vt:lpstr>Εμβέλεια μεταβλητών | τοπικές (local) μεταβλητές</vt:lpstr>
      <vt:lpstr>Εμβέλεια μεταβλητών | τοπικές (local) μεταβλητές</vt:lpstr>
      <vt:lpstr>Εμβέλεια μεταβλητών | καθολικές (global) μεταβλητές</vt:lpstr>
      <vt:lpstr>Εμβέλεια μεταβλητών | καθολικές (global) μεταβλητές</vt:lpstr>
      <vt:lpstr>Ορίσματα συναρτήσεων με πολλές παραμέτρους</vt:lpstr>
      <vt:lpstr>Ορίσματα συναρτήσεων με πολλές παραμέτρους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anna</dc:creator>
  <cp:lastModifiedBy>IOANNIS PAPAGEORGIOU</cp:lastModifiedBy>
  <cp:revision>34</cp:revision>
  <dcterms:modified xsi:type="dcterms:W3CDTF">2021-11-15T13:09:39Z</dcterms:modified>
</cp:coreProperties>
</file>