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2" r:id="rId5"/>
    <p:sldId id="292" r:id="rId6"/>
    <p:sldId id="297" r:id="rId7"/>
    <p:sldId id="283" r:id="rId8"/>
    <p:sldId id="293" r:id="rId9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99C8C9"/>
    <a:srgbClr val="A8DADC"/>
    <a:srgbClr val="D3F4F9"/>
    <a:srgbClr val="AAE4F0"/>
    <a:srgbClr val="8AC4CF"/>
    <a:srgbClr val="66D64F"/>
    <a:srgbClr val="51E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89CD2-3375-42F5-B130-7E158A3B83E2}" v="1530" dt="2021-01-26T14:47:30.791"/>
  </p1510:revLst>
</p1510:revInfo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5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97D9A3-0A2C-4852-9B31-27F230136499}" type="datetime1">
              <a:rPr lang="el-GR" smtClean="0"/>
              <a:t>26/1/2021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altLang="zh-CN" noProof="0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E1D0D-7A66-4F6C-A441-83A9BC481C48}" type="datetime1">
              <a:rPr lang="el-GR" altLang="zh-CN" smtClean="0"/>
              <a:pPr/>
              <a:t>26/1/2021</a:t>
            </a:fld>
            <a:endParaRPr lang="el-GR" altLang="zh-CN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altLang="zh-CN" noProof="0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  <a:endParaRPr lang="el-GR" altLang="zh-CN" noProof="0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altLang="zh-CN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l-GR" altLang="zh-CN" noProof="0" smtClean="0"/>
              <a:t>‹#›</a:t>
            </a:fld>
            <a:endParaRPr lang="el-G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9905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l-GR" smtClean="0"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3261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l-GR" smtClean="0"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2783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l-GR" smtClean="0"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5124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l-GR" smtClean="0"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8546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Μόνο τίτλος και υπότι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Κάντε κλικ για να επεξεργαστείτε τη σελίδα τίτλου</a:t>
            </a:r>
          </a:p>
        </p:txBody>
      </p:sp>
      <p:sp>
        <p:nvSpPr>
          <p:cNvPr id="5" name="Υπότιτλος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l-GR" noProof="0" dirty="0"/>
              <a:t>Υπότιτλος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  <p:sp>
        <p:nvSpPr>
          <p:cNvPr id="7" name="Θέση υποσέλιδου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Προσθέστε υποσέλιδο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Διαφάνεια ευχαριστιώ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noProof="0" dirty="0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noProof="0" dirty="0"/>
          </a:p>
        </p:txBody>
      </p:sp>
      <p:sp>
        <p:nvSpPr>
          <p:cNvPr id="12" name="Θέση εικόνας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l-GR" noProof="0" dirty="0"/>
              <a:t>Εισαγάγετε ή μεταφέρετε και αποθέστε φωτογραφία</a:t>
            </a: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Ευχαριστούμε</a:t>
            </a:r>
          </a:p>
        </p:txBody>
      </p:sp>
      <p:sp>
        <p:nvSpPr>
          <p:cNvPr id="7" name="Θέση κειμένου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l-GR" noProof="0" dirty="0"/>
              <a:t>Πλήρες όνομα</a:t>
            </a:r>
          </a:p>
        </p:txBody>
      </p:sp>
      <p:sp>
        <p:nvSpPr>
          <p:cNvPr id="8" name="Θέση κειμένου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l-GR" noProof="0" dirty="0"/>
              <a:t>Αριθμός τηλεφώνου</a:t>
            </a:r>
          </a:p>
        </p:txBody>
      </p:sp>
      <p:sp>
        <p:nvSpPr>
          <p:cNvPr id="9" name="Θέση κειμένου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l-GR" noProof="0" dirty="0"/>
              <a:t>Email ή όνομα χρήστη μέσου κοινωνικής δικτύωσης</a:t>
            </a:r>
          </a:p>
        </p:txBody>
      </p:sp>
      <p:sp>
        <p:nvSpPr>
          <p:cNvPr id="10" name="Θέση κειμένου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l-GR" noProof="0" dirty="0"/>
              <a:t>Τοποθεσία Web εταιρείας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στηλώ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Κάντε κλικ για να επεξεργαστείτε τη σελίδα τίτλου</a:t>
            </a:r>
          </a:p>
        </p:txBody>
      </p:sp>
      <p:sp>
        <p:nvSpPr>
          <p:cNvPr id="9" name="Υπότιτλος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l-GR" noProof="0" dirty="0"/>
              <a:t>Υπότιτλος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Προσθέστε υποσέλιδο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12" name="Θέση περιεχομένου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στηλώ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Κάντε κλικ για να επεξεργαστείτε τη σελίδα τίτλου</a:t>
            </a:r>
          </a:p>
        </p:txBody>
      </p: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l-GR" noProof="0" dirty="0"/>
              <a:t>Υπότιτλος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13" name="Θέση κειμένου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15" name="Θέση κειμένου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17" name="Θέση κειμένου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Προσθέστε υποσέλιδο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Ελεύθερη σχεδίαση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6" name="Ελεύθερη σχεδίαση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7" name="Ελεύθερη σχεδίαση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8" name="Ελεύθερη σχεδίαση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9" name="Ελεύθερη σχεδίαση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16000" rIns="180000" bIns="180000" rtlCol="0" anchor="t"/>
          <a:lstStyle>
            <a:lvl1pPr algn="l">
              <a:lnSpc>
                <a:spcPts val="45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Κάντε κλικ για να επεξεργαστείτε τον τίτλο της παρουσίασης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 noProof="0" dirty="0"/>
              <a:t>Κάντε κλικ για να επεξεργαστείτε τον υπότιτλο του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Ελεύθερη σχεδίαση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8" name="Ελεύθερη σχεδίαση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9" name="Ελεύθερη σχεδίαση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0" name="Ελεύθερη σχεδίαση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1" name="Ελεύθερη σχεδίαση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16000" rIns="180000" bIns="180000" rtlCol="0" anchor="t"/>
          <a:lstStyle>
            <a:lvl1pPr algn="l">
              <a:lnSpc>
                <a:spcPts val="45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Κάντε κλικ για να επεξεργαστείτε τη διαχωριστική γραμμή του τίτλου της διαφάνειας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 noProof="0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Ελεύθερη σχεδίαση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9" name="Ελεύθερη σχεδίαση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0" name="Ελεύθερη σχεδίαση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1" name="Ελεύθερη σχεδίαση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2" name="Ελεύθερη σχεδίαση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Κάντε κλικ για να επεξεργαστείτε τη σελίδα τίτλου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Ελεύθερη σχεδίαση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1" name="Ελεύθερη σχεδίαση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2" name="Ελεύθερη σχεδίαση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3" name="Ελεύθερη σχεδίαση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4" name="Ελεύθερη σχεδίαση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Κάντε κλικ για να επεξεργαστείτε τη σελίδα τίτλου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  <p:sp>
        <p:nvSpPr>
          <p:cNvPr id="9" name="Θέση περιεχομένου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 rtlCol="0"/>
          <a:lstStyle/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 rtlCol="0"/>
          <a:lstStyle/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Ελεύθερη σχεδίαση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1" name="Ελεύθερη σχεδίαση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2" name="Ελεύθερη σχεδίαση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3" name="Ελεύθερη σχεδίαση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4" name="Ελεύθερη σχεδίαση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Κάντε κλικ για να επεξεργαστείτε τη σελίδα τίτλου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  <p:sp>
        <p:nvSpPr>
          <p:cNvPr id="15" name="Θέση κειμένου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</p:txBody>
      </p:sp>
      <p:sp>
        <p:nvSpPr>
          <p:cNvPr id="18" name="Θέση κειμένου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</p:txBody>
      </p:sp>
      <p:sp>
        <p:nvSpPr>
          <p:cNvPr id="19" name="Θέση περιεχομένου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 rtlCol="0"/>
          <a:lstStyle/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20" name="Θέση περιεχομένου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 rtlCol="0"/>
          <a:lstStyle/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Ελεύθερη σχεδίαση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1" name="Ελεύθερη σχεδίαση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2" name="Ελεύθερη σχεδίαση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3" name="Ελεύθερη σχεδίαση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4" name="Ελεύθερη σχεδίαση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 rtl="0"/>
            <a:r>
              <a:rPr lang="el-GR" noProof="0" dirty="0"/>
              <a:t>Κάντε κλικ για να επεξεργαστείτε τη σελίδα τίτλου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  <p:sp>
        <p:nvSpPr>
          <p:cNvPr id="20" name="Σύμβολο κράτησης θέσης κειμένου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 dirty="0"/>
              <a:t>Στυλ υποδείγματος κειμένου</a:t>
            </a:r>
          </a:p>
        </p:txBody>
      </p:sp>
      <p:sp>
        <p:nvSpPr>
          <p:cNvPr id="21" name="Θέση περιεχομένου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Ελεύθερη σχεδίαση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1" name="Ελεύθερη σχεδίαση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2" name="Ελεύθερη σχεδίαση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3" name="Ελεύθερη σχεδίαση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4" name="Ελεύθερη σχεδίαση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 rtl="0"/>
            <a:r>
              <a:rPr lang="el-GR" noProof="0" dirty="0"/>
              <a:t>Κάντε κλικ για να επεξεργαστείτε τη σελίδα τίτλου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  <p:sp>
        <p:nvSpPr>
          <p:cNvPr id="20" name="Σύμβολο κράτησης θέσης κειμένου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 dirty="0"/>
              <a:t>Στυλ υποδείγματος κειμένου</a:t>
            </a:r>
          </a:p>
        </p:txBody>
      </p:sp>
      <p:sp>
        <p:nvSpPr>
          <p:cNvPr id="16" name="Θέση εικόνας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el-GR" noProof="0" dirty="0"/>
              <a:t>Κάντε κλικ στο εικονίδιο για να προσθέσετε μια εικόνα</a:t>
            </a:r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Διαφάνεια τίτλου με εικό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Θέση εικόνας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l-GR" noProof="0" dirty="0"/>
              <a:t>Εισαγάγετε ή μεταφέρετε και αποθέστε φωτογραφία</a:t>
            </a: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16000" rIns="180000" bIns="180000" rtlCol="0" anchor="t"/>
          <a:lstStyle>
            <a:lvl1pPr algn="l">
              <a:lnSpc>
                <a:spcPts val="45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Κάντε κλικ για να επεξεργαστείτε τον τίτλο της παρουσίασης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 noProof="0" dirty="0"/>
              <a:t>Κάντε κλικ για να επεξεργαστείτε τον υπότιτλο του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Ελεύθερη σχεδίαση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5" name="Ελεύθερη σχεδίαση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6" name="Ελεύθερη σχεδίαση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7" name="Ελεύθερη σχεδίαση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8" name="Ελεύθερη σχεδίαση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2" name="Θέση υποσέλιδου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  <p:sp>
        <p:nvSpPr>
          <p:cNvPr id="9" name="Τίτλος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 dirty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Ελεύθερη σχεδίαση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5" name="Ελεύθερη σχεδίαση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6" name="Ελεύθερη σχεδίαση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7" name="Ελεύθερη σχεδίαση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8" name="Ελεύθερη σχεδίαση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2" name="Θέση υποσέλιδου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  <p:sp>
        <p:nvSpPr>
          <p:cNvPr id="9" name="Τίτλος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 dirty="0"/>
              <a:t>Κάντε κλικ για να επεξεργαστείτε το Στυλ κύριου τίτλου</a:t>
            </a:r>
          </a:p>
        </p:txBody>
      </p:sp>
      <p:sp>
        <p:nvSpPr>
          <p:cNvPr id="11" name="Θέση κειμένου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rtlCol="0"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 rtl="0"/>
            <a:r>
              <a:rPr lang="el-GR" noProof="0" dirty="0"/>
              <a:t>Στυλ υποδείγματος κειμένου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Ελεύθερη σχεδίαση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5" name="Ελεύθερη σχεδίαση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6" name="Ελεύθερη σχεδίαση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7" name="Ελεύθερη σχεδίαση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8" name="Ελεύθερη σχεδίαση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2" name="Θέση υποσέλιδου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διαχωρισμού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Θέση εικόνας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l-GR" noProof="0" dirty="0"/>
              <a:t>Εισαγάγετε ή μεταφέρετε και αποθέστε φωτογραφία</a:t>
            </a: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16000" rIns="180000" bIns="180000" rtlCol="0" anchor="t"/>
          <a:lstStyle>
            <a:lvl1pPr algn="l">
              <a:lnSpc>
                <a:spcPts val="45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Κάντε κλικ για να επεξεργαστείτε τη διαχωριστική γραμμή του τίτλου της διαφάνειας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 noProof="0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διαχωρισμού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Θέση εικόνας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l-GR" noProof="0" dirty="0"/>
              <a:t>Εισαγωγή ή μεταφορά και απόθεση φωτογραφίας</a:t>
            </a: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16000" rIns="180000" bIns="180000" rtlCol="0" anchor="t"/>
          <a:lstStyle>
            <a:lvl1pPr algn="l">
              <a:lnSpc>
                <a:spcPts val="45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Κάντε κλικ για να επεξεργαστείτε τη διαχωριστική γραμμή του τίτλου της διαφάνειας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 noProof="0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Φωτογραφία περιεχομένου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Θέση εικόνας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8" y="432000"/>
            <a:ext cx="5278851" cy="584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l-GR" noProof="0" dirty="0"/>
              <a:t>Εισαγάγετε ή μεταφέρετε και αποθέστε τη φωτογραφία σας</a:t>
            </a: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Κάντε κλικ για να επεξεργαστείτε τη σελίδα τίτλου</a:t>
            </a:r>
          </a:p>
        </p:txBody>
      </p: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l-GR" noProof="0" dirty="0"/>
              <a:t>Υπότιτλος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Φωτογραφία περιεχομένου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Θέση εικόνας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l-GR" noProof="0" dirty="0"/>
              <a:t>Εισαγάγετε ή μεταφέρετε και αποθέστε φωτογραφία</a:t>
            </a: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Κάντε κλικ για να επεξεργαστείτε τη σελίδα τίτλου</a:t>
            </a:r>
          </a:p>
        </p:txBody>
      </p: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l-GR" noProof="0" dirty="0"/>
              <a:t>Υπότιτλος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Φωτογραφία περιεχομένου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Θέση εικόνας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85450" y="2376298"/>
            <a:ext cx="2405261" cy="2125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l-GR" noProof="0" dirty="0"/>
              <a:t>Εισαγάγετε ή μεταφέρετε και αποθέστε τη φωτογραφία σας</a:t>
            </a: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Κάντε κλικ για να επεξεργαστείτε τη σελίδα τίτλου</a:t>
            </a:r>
          </a:p>
        </p:txBody>
      </p: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l-GR" noProof="0" dirty="0"/>
              <a:t>Υπότιτλος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  <p:sp>
        <p:nvSpPr>
          <p:cNvPr id="8" name="Θέση εικόνας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10540" y="1176148"/>
            <a:ext cx="2405261" cy="2125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l-GR" noProof="0" dirty="0"/>
              <a:t>Εισαγάγετε ή μεταφέρετε και αποθέστε τη φωτογραφία σας</a:t>
            </a:r>
          </a:p>
        </p:txBody>
      </p:sp>
      <p:sp>
        <p:nvSpPr>
          <p:cNvPr id="9" name="Θέση εικόνας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10539" y="3552739"/>
            <a:ext cx="2405261" cy="2125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l-GR" noProof="0" dirty="0"/>
              <a:t>Εισαγάγετε ή μεταφέρετε και αποθέστε τη φωτογραφία σας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Σύγκριση με υπότιτλ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Ελεύθερη σχεδίαση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1" name="Ελεύθερη σχεδίαση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3" name="Ελεύθερη σχεδίαση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14" name="Ελεύθερη σχεδίαση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15" name="Ελεύθερη σχεδίαση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noProof="0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Κάντε κλικ για να επεξεργαστείτε τη σελίδα τίτλου</a:t>
            </a:r>
          </a:p>
        </p:txBody>
      </p:sp>
      <p:sp>
        <p:nvSpPr>
          <p:cNvPr id="9" name="Υπότιτλος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l-GR" noProof="0" dirty="0"/>
              <a:t>Υπότιτλος</a:t>
            </a:r>
          </a:p>
        </p:txBody>
      </p:sp>
      <p:sp>
        <p:nvSpPr>
          <p:cNvPr id="3" name="Αριστερός χαρακτήρας κράτησης θέσης σύγκρισης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 dirty="0"/>
              <a:t>Στυλ υποδείγματος κειμένου</a:t>
            </a:r>
          </a:p>
        </p:txBody>
      </p:sp>
      <p:sp>
        <p:nvSpPr>
          <p:cNvPr id="12" name="Αριστερός χαρακτήρας κράτησης θέσης σύγκρισης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l-GR" noProof="0" dirty="0"/>
              <a:t>Στυλ υποδείγματος κειμένου</a:t>
            </a:r>
          </a:p>
        </p:txBody>
      </p:sp>
      <p:sp>
        <p:nvSpPr>
          <p:cNvPr id="8" name="Θέση κειμένου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Μεγάλη φωτογραφί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εικόνας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l-GR" noProof="0" dirty="0"/>
              <a:t>Εισαγάγετε ή μεταφέρετε και αποθέστε τη φωτογραφία σας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Προσθέστε υποσέλιδο</a:t>
            </a:r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l-GR" noProof="0" dirty="0"/>
              <a:t>Εισαγάγετε τη λεζάντα σας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noProof="0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noProof="0" dirty="0"/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noProof="0" dirty="0"/>
          </a:p>
        </p:txBody>
      </p:sp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l-GR" noProof="0" dirty="0"/>
              <a:t>Κάντε κλικ για να επεξεργαστείτε τη σελίδα τίτλου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Θέση εικόνας 6" descr="A kitchen with green walls&#10;&#10;Description automatically generated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-9357" y="6496"/>
            <a:ext cx="12199661" cy="6849656"/>
          </a:xfrm>
          <a:noFill/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</p:pic>
      <p:sp>
        <p:nvSpPr>
          <p:cNvPr id="23" name="Ελεύθερη σχεδίαση 5" descr="Κενό μπλοκ επισήμανσης">
            <a:extLst>
              <a:ext uri="{FF2B5EF4-FFF2-40B4-BE49-F238E27FC236}">
                <a16:creationId xmlns:a16="http://schemas.microsoft.com/office/drawing/2014/main" id="{400EBE1E-90C2-4A0F-8553-BAD1A32DC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277303" y="1642945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dirty="0"/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009" y="3433961"/>
            <a:ext cx="4459766" cy="2362236"/>
          </a:xfrm>
          <a:noFill/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rtlCol="0"/>
          <a:lstStyle/>
          <a:p>
            <a:pPr algn="ctr"/>
            <a:r>
              <a:rPr lang="el-GR">
                <a:solidFill>
                  <a:srgbClr val="A8DADC"/>
                </a:solidFill>
              </a:rPr>
              <a:t>CoviD</a:t>
            </a:r>
          </a:p>
        </p:txBody>
      </p:sp>
      <p:sp>
        <p:nvSpPr>
          <p:cNvPr id="4" name="Υπότιτλος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911" y="4614187"/>
            <a:ext cx="4000500" cy="1013481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el-GR">
                <a:solidFill>
                  <a:srgbClr val="A8DADC"/>
                </a:solidFill>
              </a:rPr>
              <a:t>A new way to be vaccinated and get </a:t>
            </a:r>
            <a:r>
              <a:rPr lang="el-GR" dirty="0">
                <a:solidFill>
                  <a:srgbClr val="A8DADC"/>
                </a:solidFill>
              </a:rPr>
              <a:t>tested against the COVID-19 </a:t>
            </a:r>
            <a:r>
              <a:rPr lang="el-GR">
                <a:solidFill>
                  <a:srgbClr val="A8DADC"/>
                </a:solidFill>
              </a:rPr>
              <a:t>Plague</a:t>
            </a:r>
            <a:endParaRPr lang="el-GR" dirty="0">
              <a:solidFill>
                <a:srgbClr val="A8DADC"/>
              </a:solidFill>
              <a:cs typeface="Calibri Light"/>
            </a:endParaRPr>
          </a:p>
        </p:txBody>
      </p:sp>
      <p:sp>
        <p:nvSpPr>
          <p:cNvPr id="24" name="Ελεύθερη σχεδίαση 5" descr="Κενό μπλοκ επισήμανσης">
            <a:extLst>
              <a:ext uri="{FF2B5EF4-FFF2-40B4-BE49-F238E27FC236}">
                <a16:creationId xmlns:a16="http://schemas.microsoft.com/office/drawing/2014/main" id="{0500099A-F97A-45EE-86DB-AEC71F8C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46401" y="163124"/>
            <a:ext cx="3186279" cy="279611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dirty="0"/>
          </a:p>
        </p:txBody>
      </p:sp>
      <p:sp>
        <p:nvSpPr>
          <p:cNvPr id="26" name="Ελεύθερη σχεδίαση 5" descr="Κενό μπλοκ επισήμανσης">
            <a:extLst>
              <a:ext uri="{FF2B5EF4-FFF2-40B4-BE49-F238E27FC236}">
                <a16:creationId xmlns:a16="http://schemas.microsoft.com/office/drawing/2014/main" id="{B1D7128F-9685-4EF5-A680-3419F32CB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62581" y="136313"/>
            <a:ext cx="1555640" cy="136515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l-GR" dirty="0"/>
          </a:p>
        </p:txBody>
      </p:sp>
      <p:sp>
        <p:nvSpPr>
          <p:cNvPr id="27" name="Ελεύθερη σχεδίαση 5">
            <a:extLst>
              <a:ext uri="{FF2B5EF4-FFF2-40B4-BE49-F238E27FC236}">
                <a16:creationId xmlns:a16="http://schemas.microsoft.com/office/drawing/2014/main" id="{E55DB865-8FF2-4EFF-8099-44D15ABE5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233122" y="5869365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dirty="0"/>
          </a:p>
        </p:txBody>
      </p:sp>
      <p:sp>
        <p:nvSpPr>
          <p:cNvPr id="2" name="Τίτλος 2">
            <a:extLst>
              <a:ext uri="{FF2B5EF4-FFF2-40B4-BE49-F238E27FC236}">
                <a16:creationId xmlns:a16="http://schemas.microsoft.com/office/drawing/2014/main" id="{233C666E-FA01-42C8-A53C-C68CE22282CA}"/>
              </a:ext>
            </a:extLst>
          </p:cNvPr>
          <p:cNvSpPr txBox="1">
            <a:spLocks/>
          </p:cNvSpPr>
          <p:nvPr/>
        </p:nvSpPr>
        <p:spPr>
          <a:xfrm>
            <a:off x="8433821" y="66635"/>
            <a:ext cx="2451672" cy="2380165"/>
          </a:xfrm>
          <a:prstGeom prst="roundRect">
            <a:avLst>
              <a:gd name="adj" fmla="val 2139"/>
            </a:avLst>
          </a:prstGeom>
          <a:noFill/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lIns="180000" tIns="216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l-GR" sz="2400" b="0" dirty="0"/>
          </a:p>
        </p:txBody>
      </p:sp>
      <p:sp>
        <p:nvSpPr>
          <p:cNvPr id="6" name="Υπότιτλος 3">
            <a:extLst>
              <a:ext uri="{FF2B5EF4-FFF2-40B4-BE49-F238E27FC236}">
                <a16:creationId xmlns:a16="http://schemas.microsoft.com/office/drawing/2014/main" id="{E373789B-3C29-4A73-BF14-43ACF50D01E1}"/>
              </a:ext>
            </a:extLst>
          </p:cNvPr>
          <p:cNvSpPr txBox="1">
            <a:spLocks/>
          </p:cNvSpPr>
          <p:nvPr/>
        </p:nvSpPr>
        <p:spPr>
          <a:xfrm>
            <a:off x="8490322" y="375375"/>
            <a:ext cx="2333065" cy="88797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>
                <a:solidFill>
                  <a:srgbClr val="99C8C9"/>
                </a:solidFill>
              </a:rPr>
              <a:t>A web application </a:t>
            </a:r>
            <a:r>
              <a:rPr lang="el-GR">
                <a:solidFill>
                  <a:srgbClr val="99C8C9"/>
                </a:solidFill>
              </a:rPr>
              <a:t>developed by</a:t>
            </a:r>
            <a:endParaRPr lang="el-GR" sz="2000">
              <a:solidFill>
                <a:srgbClr val="99C8C9"/>
              </a:solidFill>
              <a:cs typeface="Calibri Light"/>
            </a:endParaRPr>
          </a:p>
          <a:p>
            <a:pPr algn="ctr"/>
            <a:r>
              <a:rPr lang="el-GR" dirty="0">
                <a:solidFill>
                  <a:srgbClr val="99C8C9"/>
                </a:solidFill>
              </a:rPr>
              <a:t> </a:t>
            </a:r>
            <a:r>
              <a:rPr lang="el-GR" sz="2000" dirty="0">
                <a:solidFill>
                  <a:srgbClr val="99C8C9"/>
                </a:solidFill>
              </a:rPr>
              <a:t>Arapakis Haris Gialouris George Michalopoulos Marios </a:t>
            </a:r>
            <a:r>
              <a:rPr lang="el-GR" sz="2000">
                <a:solidFill>
                  <a:srgbClr val="99C8C9"/>
                </a:solidFill>
              </a:rPr>
              <a:t>Skylakos Kostantinos</a:t>
            </a:r>
            <a:endParaRPr lang="el-GR" sz="2000">
              <a:solidFill>
                <a:srgbClr val="99C8C9"/>
              </a:solidFill>
              <a:cs typeface="Calibri Light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Θέση εικόνας 7" descr="A person taking a selfie&#10;&#10;Description automatically generated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49" t="781" r="20588" b="3385"/>
          <a:stretch/>
        </p:blipFill>
        <p:spPr>
          <a:xfrm>
            <a:off x="1" y="8965"/>
            <a:ext cx="9892242" cy="6848743"/>
          </a:xfrm>
        </p:spPr>
      </p:pic>
      <p:sp>
        <p:nvSpPr>
          <p:cNvPr id="24" name="Πλαίσιο κειμένου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78137" y="3717751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solidFill>
            <a:srgbClr val="99C8C9"/>
          </a:solidFill>
          <a:ln w="3175">
            <a:solidFill>
              <a:schemeClr val="bg1"/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l-GR" dirty="0"/>
          </a:p>
        </p:txBody>
      </p:sp>
      <p:sp>
        <p:nvSpPr>
          <p:cNvPr id="18" name="Ισοσκελές τρίγωνο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82899" y="6274448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4160" y="3367380"/>
            <a:ext cx="4459766" cy="2904792"/>
          </a:xfrm>
          <a:solidFill>
            <a:srgbClr val="A8DADC"/>
          </a:solidFill>
          <a:ln>
            <a:solidFill>
              <a:schemeClr val="bg1"/>
            </a:solidFill>
          </a:ln>
        </p:spPr>
        <p:txBody>
          <a:bodyPr rtlCol="0"/>
          <a:lstStyle/>
          <a:p>
            <a:r>
              <a:rPr lang="el-GR" sz="2400" b="0" dirty="0">
                <a:latin typeface="Contoso Pharmaceuticals"/>
                <a:ea typeface="+mj-lt"/>
                <a:cs typeface="+mj-lt"/>
              </a:rPr>
              <a:t>A   m i n i m a l i s t i c    i n d e x     p a g e   w h e r e   </a:t>
            </a:r>
            <a:br>
              <a:rPr lang="el-GR" sz="2400" b="0" dirty="0">
                <a:latin typeface="Contoso Pharmaceuticals"/>
                <a:ea typeface="+mj-lt"/>
                <a:cs typeface="+mj-lt"/>
              </a:rPr>
            </a:br>
            <a:r>
              <a:rPr lang="el-GR" sz="2400" b="0" dirty="0">
                <a:latin typeface="Contoso Pharmaceuticals"/>
                <a:ea typeface="+mj-lt"/>
                <a:cs typeface="+mj-lt"/>
              </a:rPr>
              <a:t>t  h  e   p a t i e n t    c a n    l e a r n   a b o u t    t h </a:t>
            </a:r>
            <a:r>
              <a:rPr lang="el-GR" sz="2400" b="0">
                <a:latin typeface="Contoso Pharmaceuticals"/>
                <a:ea typeface="+mj-lt"/>
                <a:cs typeface="+mj-lt"/>
              </a:rPr>
              <a:t>e                    C O V I D  -  1 9   s i t u a t i o n  ,  r e g i s t e r / l o g i n           a n d   b o o k    a n   a p p o i n t m e n t.  </a:t>
            </a:r>
            <a:endParaRPr lang="en-US" sz="2400">
              <a:latin typeface="Biome Light"/>
              <a:cs typeface="Biome Light"/>
            </a:endParaRPr>
          </a:p>
        </p:txBody>
      </p:sp>
      <p:sp>
        <p:nvSpPr>
          <p:cNvPr id="15" name="Ελεύθερη σχεδίαση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7997" y="571043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dirty="0"/>
          </a:p>
        </p:txBody>
      </p:sp>
      <p:sp>
        <p:nvSpPr>
          <p:cNvPr id="16" name="Ελεύθερη σχεδίαση 5" descr="Κενό μπλοκ επισήμανσης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626627" y="5239115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691" y="6447572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l-GR" smtClean="0"/>
              <a:pPr/>
              <a:t>2</a:t>
            </a:fld>
            <a:endParaRPr lang="el-GR" dirty="0"/>
          </a:p>
        </p:txBody>
      </p:sp>
      <p:sp>
        <p:nvSpPr>
          <p:cNvPr id="11" name="Ελεύθερη σχεδίαση 5" descr="Κενό μπλοκ επισήμανσης">
            <a:extLst>
              <a:ext uri="{FF2B5EF4-FFF2-40B4-BE49-F238E27FC236}">
                <a16:creationId xmlns:a16="http://schemas.microsoft.com/office/drawing/2014/main" id="{B5D42FBA-CC79-48EC-B6C6-7C33FFCF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2806216" y="119464"/>
            <a:ext cx="3449642" cy="3027229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dirty="0"/>
          </a:p>
        </p:txBody>
      </p:sp>
      <p:sp>
        <p:nvSpPr>
          <p:cNvPr id="2" name="Τίτλος 2">
            <a:extLst>
              <a:ext uri="{FF2B5EF4-FFF2-40B4-BE49-F238E27FC236}">
                <a16:creationId xmlns:a16="http://schemas.microsoft.com/office/drawing/2014/main" id="{A79448FC-F79A-4D71-B195-E5FEDD8BAA6D}"/>
              </a:ext>
            </a:extLst>
          </p:cNvPr>
          <p:cNvSpPr txBox="1">
            <a:spLocks/>
          </p:cNvSpPr>
          <p:nvPr/>
        </p:nvSpPr>
        <p:spPr>
          <a:xfrm>
            <a:off x="9886104" y="3881"/>
            <a:ext cx="2308237" cy="3357318"/>
          </a:xfrm>
          <a:prstGeom prst="roundRect">
            <a:avLst>
              <a:gd name="adj" fmla="val 2139"/>
            </a:avLst>
          </a:pr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lIns="180000" tIns="216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l-G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Τίτλος 2">
            <a:extLst>
              <a:ext uri="{FF2B5EF4-FFF2-40B4-BE49-F238E27FC236}">
                <a16:creationId xmlns:a16="http://schemas.microsoft.com/office/drawing/2014/main" id="{EAFD8FAA-80D1-4E50-AFB9-5DAED35FE0E9}"/>
              </a:ext>
            </a:extLst>
          </p:cNvPr>
          <p:cNvSpPr txBox="1">
            <a:spLocks/>
          </p:cNvSpPr>
          <p:nvPr/>
        </p:nvSpPr>
        <p:spPr>
          <a:xfrm>
            <a:off x="9904033" y="6270210"/>
            <a:ext cx="1483485" cy="587224"/>
          </a:xfrm>
          <a:prstGeom prst="roundRect">
            <a:avLst>
              <a:gd name="adj" fmla="val 2139"/>
            </a:avLst>
          </a:pr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lIns="180000" tIns="216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l-GR" dirty="0"/>
          </a:p>
        </p:txBody>
      </p:sp>
      <p:sp>
        <p:nvSpPr>
          <p:cNvPr id="20" name="Τίτλος 2">
            <a:extLst>
              <a:ext uri="{FF2B5EF4-FFF2-40B4-BE49-F238E27FC236}">
                <a16:creationId xmlns:a16="http://schemas.microsoft.com/office/drawing/2014/main" id="{26CCA580-D382-4529-A2DA-9397F9EA49C4}"/>
              </a:ext>
            </a:extLst>
          </p:cNvPr>
          <p:cNvSpPr txBox="1">
            <a:spLocks/>
          </p:cNvSpPr>
          <p:nvPr/>
        </p:nvSpPr>
        <p:spPr>
          <a:xfrm>
            <a:off x="11836010" y="3358591"/>
            <a:ext cx="351275" cy="354142"/>
          </a:xfrm>
          <a:prstGeom prst="roundRect">
            <a:avLst>
              <a:gd name="adj" fmla="val 2139"/>
            </a:avLst>
          </a:pr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lIns="180000" tIns="216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l-G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l-GR"/>
              <a:t>Book An Appointment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5472000" cy="7971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l-GR" dirty="0"/>
              <a:t>Once the user is registered, they will be able to book an </a:t>
            </a:r>
            <a:r>
              <a:rPr lang="el-GR"/>
              <a:t>appointment. They can select from a variety of products, and opt for their desired date and time.</a:t>
            </a:r>
            <a:endParaRPr lang="en-US"/>
          </a:p>
        </p:txBody>
      </p:sp>
      <p:sp>
        <p:nvSpPr>
          <p:cNvPr id="29" name="Θέση περιεχομένου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304988"/>
            <a:ext cx="5472000" cy="143054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l-GR" sz="3200">
                <a:latin typeface="+mj-lt"/>
                <a:ea typeface="+mj-ea"/>
                <a:cs typeface="+mj-cs"/>
              </a:rPr>
              <a:t>View And Edit Profile</a:t>
            </a:r>
          </a:p>
          <a:p>
            <a:r>
              <a:rPr lang="el-GR">
                <a:cs typeface="Calibri Light"/>
              </a:rPr>
              <a:t>Users will be able to view their profile at any time</a:t>
            </a:r>
          </a:p>
          <a:p>
            <a:r>
              <a:rPr lang="el-GR"/>
              <a:t>Users will be able to edit their profile and change their details</a:t>
            </a:r>
            <a:endParaRPr lang="el-GR">
              <a:cs typeface="Calibri Light"/>
            </a:endParaRPr>
          </a:p>
          <a:p>
            <a:pPr marL="0" indent="0" rtl="0">
              <a:buNone/>
            </a:pPr>
            <a:endParaRPr lang="el-GR" dirty="0">
              <a:cs typeface="Calibri Light"/>
            </a:endParaRPr>
          </a:p>
        </p:txBody>
      </p:sp>
      <p:pic>
        <p:nvPicPr>
          <p:cNvPr id="19" name="Θέση εικόνας 1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/>
          <a:srcRect/>
          <a:stretch>
            <a:fillRect/>
          </a:stretch>
        </p:blipFill>
        <p:spPr>
          <a:xfrm>
            <a:off x="1011" y="3813288"/>
            <a:ext cx="5856672" cy="3047457"/>
          </a:xfrm>
        </p:spPr>
      </p:pic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2676" y="6456537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l-GR" smtClean="0"/>
              <a:pPr rtl="0"/>
              <a:t>3</a:t>
            </a:fld>
            <a:endParaRPr lang="el-GR" dirty="0"/>
          </a:p>
        </p:txBody>
      </p:sp>
      <p:sp>
        <p:nvSpPr>
          <p:cNvPr id="9" name="Ελεύθερη σχεδίαση 5">
            <a:extLst>
              <a:ext uri="{FF2B5EF4-FFF2-40B4-BE49-F238E27FC236}">
                <a16:creationId xmlns:a16="http://schemas.microsoft.com/office/drawing/2014/main" id="{649EE83D-8A96-490E-9A8F-0444A610B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032384" y="4782951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D3F4F9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dirty="0"/>
          </a:p>
        </p:txBody>
      </p:sp>
      <p:sp>
        <p:nvSpPr>
          <p:cNvPr id="11" name="Ελεύθερη σχεδίαση 5">
            <a:extLst>
              <a:ext uri="{FF2B5EF4-FFF2-40B4-BE49-F238E27FC236}">
                <a16:creationId xmlns:a16="http://schemas.microsoft.com/office/drawing/2014/main" id="{4938427E-0F3E-4E36-8471-BC96E08F4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637532" y="5750712"/>
            <a:ext cx="1234201" cy="1056727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rgbClr val="D3F4F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dirty="0"/>
          </a:p>
        </p:txBody>
      </p:sp>
      <p:sp>
        <p:nvSpPr>
          <p:cNvPr id="20" name="Ελεύθερη σχεδίαση 5" descr="Κενό μπλοκ επισήμανσης">
            <a:extLst>
              <a:ext uri="{FF2B5EF4-FFF2-40B4-BE49-F238E27FC236}">
                <a16:creationId xmlns:a16="http://schemas.microsoft.com/office/drawing/2014/main" id="{9D21B98B-8253-46AA-A909-F3CE86B17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635706" y="2797981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rgbClr val="BFBFBF">
                <a:alpha val="39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dirty="0"/>
          </a:p>
        </p:txBody>
      </p:sp>
      <p:pic>
        <p:nvPicPr>
          <p:cNvPr id="13" name="Θέση εικόνας 18" descr="A picture containing table&#10;&#10;Description automatically generated">
            <a:extLst>
              <a:ext uri="{FF2B5EF4-FFF2-40B4-BE49-F238E27FC236}">
                <a16:creationId xmlns:a16="http://schemas.microsoft.com/office/drawing/2014/main" id="{A9B9963F-C932-4E72-B23F-6E80AA28E6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3" t="13333" r="5447" b="62"/>
          <a:stretch/>
        </p:blipFill>
        <p:spPr>
          <a:xfrm>
            <a:off x="7604211" y="4568234"/>
            <a:ext cx="4123596" cy="2289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2" name="Θέση περιεχομένου 28">
            <a:extLst>
              <a:ext uri="{FF2B5EF4-FFF2-40B4-BE49-F238E27FC236}">
                <a16:creationId xmlns:a16="http://schemas.microsoft.com/office/drawing/2014/main" id="{4431BEFB-60FE-4800-8BC5-DD06A1C1D1A2}"/>
              </a:ext>
            </a:extLst>
          </p:cNvPr>
          <p:cNvSpPr txBox="1">
            <a:spLocks/>
          </p:cNvSpPr>
          <p:nvPr/>
        </p:nvSpPr>
        <p:spPr>
          <a:xfrm>
            <a:off x="6807398" y="3311110"/>
            <a:ext cx="5316779" cy="9648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3200">
                <a:latin typeface="+mj-lt"/>
                <a:ea typeface="+mj-ea"/>
                <a:cs typeface="+mj-cs"/>
              </a:rPr>
              <a:t>Appointments Calendar</a:t>
            </a:r>
          </a:p>
          <a:p>
            <a:r>
              <a:rPr lang="el-GR">
                <a:cs typeface="Calibri Light"/>
              </a:rPr>
              <a:t>Medical staff can check its upcoming appointments</a:t>
            </a:r>
          </a:p>
          <a:p>
            <a:endParaRPr lang="el-GR" dirty="0"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l-GR" dirty="0">
              <a:cs typeface="Calibri Light"/>
            </a:endParaRPr>
          </a:p>
        </p:txBody>
      </p:sp>
      <p:sp>
        <p:nvSpPr>
          <p:cNvPr id="24" name="Τίτλος 2">
            <a:extLst>
              <a:ext uri="{FF2B5EF4-FFF2-40B4-BE49-F238E27FC236}">
                <a16:creationId xmlns:a16="http://schemas.microsoft.com/office/drawing/2014/main" id="{1496120A-CC1E-4CBC-8533-604C5D76EC8E}"/>
              </a:ext>
            </a:extLst>
          </p:cNvPr>
          <p:cNvSpPr txBox="1">
            <a:spLocks/>
          </p:cNvSpPr>
          <p:nvPr/>
        </p:nvSpPr>
        <p:spPr>
          <a:xfrm>
            <a:off x="11769937" y="3305880"/>
            <a:ext cx="424404" cy="3159763"/>
          </a:xfrm>
          <a:prstGeom prst="roundRect">
            <a:avLst>
              <a:gd name="adj" fmla="val 2139"/>
            </a:avLst>
          </a:prstGeom>
          <a:solidFill>
            <a:srgbClr val="A8DADC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lIns="180000" tIns="216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l-G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6" name="Θέση εικόνας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4AEADC-8B2B-4572-88FC-EA1CBCD45F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68" r="17659" b="7856"/>
          <a:stretch/>
        </p:blipFill>
        <p:spPr>
          <a:xfrm>
            <a:off x="6321784" y="-19569"/>
            <a:ext cx="5861941" cy="33190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7235888" cy="432000"/>
          </a:xfrm>
        </p:spPr>
        <p:txBody>
          <a:bodyPr rtlCol="0"/>
          <a:lstStyle/>
          <a:p>
            <a:r>
              <a:rPr lang="el-GR"/>
              <a:t>Database – Where all the magic happens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5472000" cy="139941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l-GR"/>
              <a:t>The database consists of 3 tables</a:t>
            </a:r>
          </a:p>
          <a:p>
            <a:pPr marL="285750" indent="-285750">
              <a:buChar char="•"/>
            </a:pPr>
            <a:r>
              <a:rPr lang="el-GR">
                <a:cs typeface="Calibri Light"/>
              </a:rPr>
              <a:t>Products</a:t>
            </a:r>
          </a:p>
          <a:p>
            <a:pPr marL="285750" indent="-285750">
              <a:buChar char="•"/>
            </a:pPr>
            <a:r>
              <a:rPr lang="el-GR">
                <a:cs typeface="Calibri Light"/>
              </a:rPr>
              <a:t>Appointments</a:t>
            </a:r>
            <a:endParaRPr lang="el-GR" dirty="0">
              <a:cs typeface="Calibri Light"/>
            </a:endParaRPr>
          </a:p>
          <a:p>
            <a:pPr marL="285750" indent="-285750">
              <a:buChar char="•"/>
            </a:pPr>
            <a:r>
              <a:rPr lang="el-GR">
                <a:cs typeface="Calibri Light"/>
              </a:rPr>
              <a:t>AspNetUsers</a:t>
            </a:r>
            <a:endParaRPr lang="el-GR" dirty="0">
              <a:cs typeface="Calibri Light"/>
            </a:endParaRPr>
          </a:p>
        </p:txBody>
      </p:sp>
      <p:pic>
        <p:nvPicPr>
          <p:cNvPr id="9" name="Θέση εικόνας 8" descr="Diagram&#10;&#10;Description automatically generated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>
          <a:xfrm>
            <a:off x="6481148" y="1192893"/>
            <a:ext cx="5264740" cy="5092512"/>
          </a:xfrm>
        </p:spPr>
      </p:pic>
      <p:sp>
        <p:nvSpPr>
          <p:cNvPr id="15" name="Ελεύθερη σχεδίαση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833056" y="1584136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dirty="0"/>
          </a:p>
        </p:txBody>
      </p:sp>
      <p:sp>
        <p:nvSpPr>
          <p:cNvPr id="16" name="Ελεύθερη σχεδίαση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752029" y="536498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dirty="0"/>
          </a:p>
        </p:txBody>
      </p:sp>
      <p:sp>
        <p:nvSpPr>
          <p:cNvPr id="10" name="Ελεύθερη σχεδίαση 5">
            <a:extLst>
              <a:ext uri="{FF2B5EF4-FFF2-40B4-BE49-F238E27FC236}">
                <a16:creationId xmlns:a16="http://schemas.microsoft.com/office/drawing/2014/main" id="{CC1B61B2-4D53-48FB-A1BE-E787D987F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0488282" y="432870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dirty="0"/>
          </a:p>
        </p:txBody>
      </p:sp>
      <p:sp>
        <p:nvSpPr>
          <p:cNvPr id="5" name="Τίτλος 2">
            <a:extLst>
              <a:ext uri="{FF2B5EF4-FFF2-40B4-BE49-F238E27FC236}">
                <a16:creationId xmlns:a16="http://schemas.microsoft.com/office/drawing/2014/main" id="{97FC4ED7-2250-4844-9E65-DEB21E16494C}"/>
              </a:ext>
            </a:extLst>
          </p:cNvPr>
          <p:cNvSpPr txBox="1">
            <a:spLocks/>
          </p:cNvSpPr>
          <p:nvPr/>
        </p:nvSpPr>
        <p:spPr>
          <a:xfrm>
            <a:off x="11784048" y="-3175"/>
            <a:ext cx="410293" cy="6863929"/>
          </a:xfrm>
          <a:prstGeom prst="roundRect">
            <a:avLst>
              <a:gd name="adj" fmla="val 2139"/>
            </a:avLst>
          </a:prstGeom>
          <a:solidFill>
            <a:srgbClr val="A8DADC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lIns="180000" tIns="216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l-G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Θέση εικόνας 1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7F0DDAE-A34B-4CAA-BB5D-7BF3FF0009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00" b="19170"/>
          <a:stretch/>
        </p:blipFill>
        <p:spPr>
          <a:xfrm>
            <a:off x="1287" y="4462400"/>
            <a:ext cx="5552730" cy="2385722"/>
          </a:xfrm>
          <a:prstGeom prst="rect">
            <a:avLst/>
          </a:prstGeom>
        </p:spPr>
      </p:pic>
      <p:sp>
        <p:nvSpPr>
          <p:cNvPr id="8" name="Τίτλος 1">
            <a:extLst>
              <a:ext uri="{FF2B5EF4-FFF2-40B4-BE49-F238E27FC236}">
                <a16:creationId xmlns:a16="http://schemas.microsoft.com/office/drawing/2014/main" id="{6144767D-7F7F-4E1E-8BA5-3CBE296ADF83}"/>
              </a:ext>
            </a:extLst>
          </p:cNvPr>
          <p:cNvSpPr txBox="1">
            <a:spLocks/>
          </p:cNvSpPr>
          <p:nvPr/>
        </p:nvSpPr>
        <p:spPr>
          <a:xfrm>
            <a:off x="429177" y="2764566"/>
            <a:ext cx="5549611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/>
              <a:t>Appointments of Patients</a:t>
            </a:r>
            <a:endParaRPr lang="el-GR" dirty="0"/>
          </a:p>
        </p:txBody>
      </p:sp>
      <p:sp>
        <p:nvSpPr>
          <p:cNvPr id="20" name="Θέση κειμένου 2">
            <a:extLst>
              <a:ext uri="{FF2B5EF4-FFF2-40B4-BE49-F238E27FC236}">
                <a16:creationId xmlns:a16="http://schemas.microsoft.com/office/drawing/2014/main" id="{AF74892F-91D0-4B0F-840C-6FB5A05DB1FF}"/>
              </a:ext>
            </a:extLst>
          </p:cNvPr>
          <p:cNvSpPr txBox="1">
            <a:spLocks/>
          </p:cNvSpPr>
          <p:nvPr/>
        </p:nvSpPr>
        <p:spPr>
          <a:xfrm>
            <a:off x="428978" y="3375843"/>
            <a:ext cx="5951776" cy="5809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el-GR">
                <a:cs typeface="Calibri Light"/>
              </a:rPr>
              <a:t>The medical staff can view all the appointments in this view</a:t>
            </a:r>
            <a:endParaRPr lang="el-GR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>
                <a:cs typeface="Calibri Light"/>
              </a:rPr>
              <a:t>Upcoming appointments are set to  -Pending until the admin changes the status to  -Approved</a:t>
            </a:r>
            <a:endParaRPr lang="el-GR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cs typeface="Calibri Light"/>
            </a:endParaRPr>
          </a:p>
        </p:txBody>
      </p:sp>
      <p:sp>
        <p:nvSpPr>
          <p:cNvPr id="22" name="Θέση αριθμού διαφάνειας 5">
            <a:extLst>
              <a:ext uri="{FF2B5EF4-FFF2-40B4-BE49-F238E27FC236}">
                <a16:creationId xmlns:a16="http://schemas.microsoft.com/office/drawing/2014/main" id="{A155B6C0-4995-42E5-ACAA-1C02390525D0}"/>
              </a:ext>
            </a:extLst>
          </p:cNvPr>
          <p:cNvSpPr txBox="1">
            <a:spLocks/>
          </p:cNvSpPr>
          <p:nvPr/>
        </p:nvSpPr>
        <p:spPr>
          <a:xfrm>
            <a:off x="11724834" y="6450809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defPPr rtl="0">
              <a:defRPr lang="el-gr"/>
            </a:defPPr>
            <a:lvl1pPr marL="0" algn="ctr" defTabSz="914400" rtl="0" eaLnBrk="1" latinLnBrk="0" hangingPunct="1">
              <a:defRPr sz="1200" i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l-GR" smtClean="0"/>
              <a:pPr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Θέση εικόνας 12" descr="A vase of flowers on a table&#10;&#10;Description automatically generated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9209" r="9538" b="8"/>
          <a:stretch/>
        </p:blipFill>
        <p:spPr>
          <a:xfrm>
            <a:off x="-3528" y="1111"/>
            <a:ext cx="12196310" cy="6862285"/>
          </a:xfrm>
        </p:spPr>
      </p:pic>
      <p:sp>
        <p:nvSpPr>
          <p:cNvPr id="15" name="Ελεύθερη σχεδίαση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dirty="0"/>
          </a:p>
        </p:txBody>
      </p:sp>
      <p:sp>
        <p:nvSpPr>
          <p:cNvPr id="31" name="Πλαίσιο κειμένου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solidFill>
            <a:srgbClr val="99C8C9"/>
          </a:solidFill>
          <a:ln w="3175">
            <a:solidFill>
              <a:schemeClr val="bg1"/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l-GR" dirty="0"/>
          </a:p>
        </p:txBody>
      </p:sp>
      <p:sp>
        <p:nvSpPr>
          <p:cNvPr id="10" name="Ελεύθερη σχεδίαση 5" descr="Κενό μπλοκ επισήμανσης">
            <a:extLst>
              <a:ext uri="{FF2B5EF4-FFF2-40B4-BE49-F238E27FC236}">
                <a16:creationId xmlns:a16="http://schemas.microsoft.com/office/drawing/2014/main" id="{1DD731B2-A65B-4E5A-98BB-3BC1AA5F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799829" y="4465756"/>
            <a:ext cx="1050081" cy="921497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63500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dirty="0"/>
          </a:p>
        </p:txBody>
      </p:sp>
      <p:sp>
        <p:nvSpPr>
          <p:cNvPr id="21" name="Ισοσκελές τρίγωνο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rgbClr val="BFBFBF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  <a:solidFill>
            <a:srgbClr val="A8DADC"/>
          </a:solidFill>
          <a:ln>
            <a:solidFill>
              <a:schemeClr val="bg1"/>
            </a:solidFill>
          </a:ln>
        </p:spPr>
        <p:txBody>
          <a:bodyPr rtlCol="0"/>
          <a:lstStyle/>
          <a:p>
            <a:pPr algn="ctr"/>
            <a:r>
              <a:rPr lang="el-GR"/>
              <a:t>Thank  you</a:t>
            </a:r>
            <a:endParaRPr lang="en-US"/>
          </a:p>
        </p:txBody>
      </p:sp>
      <p:sp>
        <p:nvSpPr>
          <p:cNvPr id="4" name="Υπότιτλος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l-GR">
                <a:latin typeface="Contoso Pharmaceuticals"/>
              </a:rPr>
              <a:t>Questions?</a:t>
            </a:r>
            <a:endParaRPr lang="el-GR" dirty="0">
              <a:latin typeface="Contoso Pharmaceuticals"/>
            </a:endParaRPr>
          </a:p>
        </p:txBody>
      </p:sp>
      <p:sp>
        <p:nvSpPr>
          <p:cNvPr id="9" name="Ελεύθερη σχεδίαση 5" descr="Κενό μπλοκ επισήμανσης">
            <a:extLst>
              <a:ext uri="{FF2B5EF4-FFF2-40B4-BE49-F238E27FC236}">
                <a16:creationId xmlns:a16="http://schemas.microsoft.com/office/drawing/2014/main" id="{7EC506DF-5844-4F3C-AC2D-A670F5E7B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259471" y="4521537"/>
            <a:ext cx="2228708" cy="195580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4AF395-8A6C-4AD8-A9D3-E62669608E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F5BFA1-1BB4-48BF-ABD0-018D1453628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9DE9D5E-5630-41C5-8468-DB5F9438D2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0</TotalTime>
  <Words>461</Words>
  <Application>Microsoft Office PowerPoint</Application>
  <PresentationFormat>Widescreen</PresentationFormat>
  <Paragraphs>101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Θέμα του Office</vt:lpstr>
      <vt:lpstr>CoviD</vt:lpstr>
      <vt:lpstr>A   m i n i m a l i s t i c    i n d e x     p a g e   w h e r e    t  h  e   p a t i e n t    c a n    l e a r n   a b o u t    t h e                    C O V I D  -  1 9   s i t u a t i o n  ,  r e g i s t e r / l o g i n           a n d   b o o k    a n   a p p o i n t m e n t.  </vt:lpstr>
      <vt:lpstr>Book An Appointment</vt:lpstr>
      <vt:lpstr>Database – Where all the magic happens</vt:lpstr>
      <vt:lpstr>Thank 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Τίτλος παρουσίασης</dc:title>
  <dc:creator/>
  <cp:lastModifiedBy/>
  <cp:revision>478</cp:revision>
  <dcterms:created xsi:type="dcterms:W3CDTF">2021-01-26T11:54:22Z</dcterms:created>
  <dcterms:modified xsi:type="dcterms:W3CDTF">2021-01-26T14:48:02Z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