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sldIdLst>
    <p:sldId id="256" r:id="rId2"/>
    <p:sldId id="257" r:id="rId3"/>
    <p:sldId id="258" r:id="rId4"/>
    <p:sldId id="264" r:id="rId5"/>
    <p:sldId id="260" r:id="rId6"/>
    <p:sldId id="259" r:id="rId7"/>
    <p:sldId id="286" r:id="rId8"/>
    <p:sldId id="261" r:id="rId9"/>
    <p:sldId id="277" r:id="rId10"/>
    <p:sldId id="275" r:id="rId11"/>
    <p:sldId id="278" r:id="rId12"/>
    <p:sldId id="279" r:id="rId13"/>
    <p:sldId id="263" r:id="rId14"/>
    <p:sldId id="270" r:id="rId15"/>
    <p:sldId id="271" r:id="rId16"/>
    <p:sldId id="272" r:id="rId17"/>
    <p:sldId id="273" r:id="rId18"/>
    <p:sldId id="280" r:id="rId19"/>
    <p:sldId id="281" r:id="rId20"/>
    <p:sldId id="283" r:id="rId21"/>
    <p:sldId id="28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91" autoAdjust="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Σειρά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Φύλλο1!$A$2:$A$5</c:f>
              <c:strCache>
                <c:ptCount val="4"/>
                <c:pt idx="0">
                  <c:v>Organic brew coffe</c:v>
                </c:pt>
                <c:pt idx="1">
                  <c:v>Brew herbal tea</c:v>
                </c:pt>
                <c:pt idx="2">
                  <c:v>Brew black tea</c:v>
                </c:pt>
                <c:pt idx="3">
                  <c:v>Hot chocolate</c:v>
                </c:pt>
              </c:strCache>
            </c:strRef>
          </c:cat>
          <c:val>
            <c:numRef>
              <c:f>Φύλλο1!$B$2:$B$5</c:f>
              <c:numCache>
                <c:formatCode>0%</c:formatCode>
                <c:ptCount val="4"/>
                <c:pt idx="0">
                  <c:v>0.15</c:v>
                </c:pt>
                <c:pt idx="1">
                  <c:v>0.19</c:v>
                </c:pt>
                <c:pt idx="2">
                  <c:v>0.19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8D-4124-A64D-D642E1ECB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8163343"/>
        <c:axId val="28160463"/>
      </c:barChart>
      <c:catAx>
        <c:axId val="281633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28160463"/>
        <c:crosses val="autoZero"/>
        <c:auto val="1"/>
        <c:lblAlgn val="ctr"/>
        <c:lblOffset val="100"/>
        <c:noMultiLvlLbl val="0"/>
      </c:catAx>
      <c:valAx>
        <c:axId val="281604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28163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631317256571642"/>
          <c:y val="0.1040560209877768"/>
          <c:w val="0.54174889271653548"/>
          <c:h val="0.81262328908567361"/>
        </c:manualLayout>
      </c:layout>
      <c:pieChart>
        <c:varyColors val="1"/>
        <c:ser>
          <c:idx val="0"/>
          <c:order val="0"/>
          <c:tx>
            <c:strRef>
              <c:f>Φύλλο1!$B$1</c:f>
              <c:strCache>
                <c:ptCount val="1"/>
                <c:pt idx="0">
                  <c:v>Πωλήσεις</c:v>
                </c:pt>
              </c:strCache>
            </c:strRef>
          </c:tx>
          <c:spPr>
            <a:ln>
              <a:solidFill>
                <a:schemeClr val="tx1">
                  <a:lumMod val="85000"/>
                </a:schemeClr>
              </a:solidFill>
            </a:ln>
          </c:spPr>
          <c:dPt>
            <c:idx val="0"/>
            <c:bubble3D val="0"/>
            <c:spPr>
              <a:solidFill>
                <a:schemeClr val="tx1">
                  <a:lumMod val="85000"/>
                </a:schemeClr>
              </a:solidFill>
              <a:ln w="19050">
                <a:solidFill>
                  <a:schemeClr val="tx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A2-4934-BBF8-8BFBC8CAC964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</a:schemeClr>
              </a:solidFill>
              <a:ln w="19050">
                <a:solidFill>
                  <a:schemeClr val="tx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4AA2-4934-BBF8-8BFBC8CAC964}"/>
              </c:ext>
            </c:extLst>
          </c:dPt>
          <c:dPt>
            <c:idx val="2"/>
            <c:bubble3D val="0"/>
            <c:spPr>
              <a:solidFill>
                <a:schemeClr val="tx1">
                  <a:lumMod val="85000"/>
                </a:schemeClr>
              </a:solidFill>
              <a:ln w="19050">
                <a:solidFill>
                  <a:schemeClr val="tx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A2-4934-BBF8-8BFBC8CAC964}"/>
              </c:ext>
            </c:extLst>
          </c:dPt>
          <c:dPt>
            <c:idx val="3"/>
            <c:bubble3D val="0"/>
            <c:spPr>
              <a:solidFill>
                <a:schemeClr val="tx1">
                  <a:lumMod val="85000"/>
                </a:schemeClr>
              </a:solidFill>
              <a:ln w="19050">
                <a:solidFill>
                  <a:schemeClr val="tx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AA2-4934-BBF8-8BFBC8CAC964}"/>
              </c:ext>
            </c:extLst>
          </c:dPt>
          <c:dPt>
            <c:idx val="4"/>
            <c:bubble3D val="0"/>
            <c:spPr>
              <a:solidFill>
                <a:schemeClr val="bg2"/>
              </a:solidFill>
              <a:ln w="19050">
                <a:solidFill>
                  <a:schemeClr val="tx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A2-4934-BBF8-8BFBC8CAC964}"/>
              </c:ext>
            </c:extLst>
          </c:dPt>
          <c:cat>
            <c:strRef>
              <c:f>Φύλλο1!$A$2:$A$6</c:f>
              <c:strCache>
                <c:ptCount val="5"/>
                <c:pt idx="0">
                  <c:v>1ο Τρ.</c:v>
                </c:pt>
                <c:pt idx="1">
                  <c:v>2ο Τρ.</c:v>
                </c:pt>
                <c:pt idx="2">
                  <c:v>3ο Τρ.</c:v>
                </c:pt>
                <c:pt idx="3">
                  <c:v>4ο Τρ.</c:v>
                </c:pt>
                <c:pt idx="4">
                  <c:v>5o Τρ.</c:v>
                </c:pt>
              </c:strCache>
            </c:strRef>
          </c:cat>
          <c:val>
            <c:numRef>
              <c:f>Φύλλο1!$B$2:$B$6</c:f>
              <c:numCache>
                <c:formatCode>General</c:formatCode>
                <c:ptCount val="5"/>
                <c:pt idx="0">
                  <c:v>58115</c:v>
                </c:pt>
                <c:pt idx="1">
                  <c:v>16889</c:v>
                </c:pt>
                <c:pt idx="2">
                  <c:v>16223</c:v>
                </c:pt>
                <c:pt idx="3">
                  <c:v>8443</c:v>
                </c:pt>
                <c:pt idx="4">
                  <c:v>17107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A2-4934-BBF8-8BFBC8CAC9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631317256571642"/>
          <c:y val="0.1040560209877768"/>
          <c:w val="0.54174889271653548"/>
          <c:h val="0.81262328908567361"/>
        </c:manualLayout>
      </c:layout>
      <c:pieChart>
        <c:varyColors val="1"/>
        <c:ser>
          <c:idx val="0"/>
          <c:order val="0"/>
          <c:tx>
            <c:strRef>
              <c:f>Φύλλο1!$B$1</c:f>
              <c:strCache>
                <c:ptCount val="1"/>
                <c:pt idx="0">
                  <c:v>Πωλήσεις</c:v>
                </c:pt>
              </c:strCache>
            </c:strRef>
          </c:tx>
          <c:spPr>
            <a:ln>
              <a:solidFill>
                <a:schemeClr val="tx1">
                  <a:lumMod val="85000"/>
                </a:schemeClr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tx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A2-4934-BBF8-8BFBC8CAC964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</a:schemeClr>
              </a:solidFill>
              <a:ln w="19050">
                <a:solidFill>
                  <a:schemeClr val="tx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4AA2-4934-BBF8-8BFBC8CAC964}"/>
              </c:ext>
            </c:extLst>
          </c:dPt>
          <c:dPt>
            <c:idx val="2"/>
            <c:bubble3D val="0"/>
            <c:spPr>
              <a:solidFill>
                <a:schemeClr val="tx1">
                  <a:lumMod val="85000"/>
                </a:schemeClr>
              </a:solidFill>
              <a:ln w="19050">
                <a:solidFill>
                  <a:schemeClr val="tx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A2-4934-BBF8-8BFBC8CAC964}"/>
              </c:ext>
            </c:extLst>
          </c:dPt>
          <c:dPt>
            <c:idx val="3"/>
            <c:bubble3D val="0"/>
            <c:spPr>
              <a:solidFill>
                <a:schemeClr val="tx1">
                  <a:lumMod val="85000"/>
                </a:schemeClr>
              </a:solidFill>
              <a:ln w="19050">
                <a:solidFill>
                  <a:schemeClr val="tx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AA2-4934-BBF8-8BFBC8CAC964}"/>
              </c:ext>
            </c:extLst>
          </c:dPt>
          <c:dPt>
            <c:idx val="4"/>
            <c:bubble3D val="0"/>
            <c:spPr>
              <a:solidFill>
                <a:schemeClr val="tx1">
                  <a:lumMod val="85000"/>
                </a:schemeClr>
              </a:solidFill>
              <a:ln w="19050">
                <a:solidFill>
                  <a:schemeClr val="tx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A2-4934-BBF8-8BFBC8CAC964}"/>
              </c:ext>
            </c:extLst>
          </c:dPt>
          <c:cat>
            <c:strRef>
              <c:f>Φύλλο1!$A$2:$A$6</c:f>
              <c:strCache>
                <c:ptCount val="5"/>
                <c:pt idx="0">
                  <c:v>1ο Τρ.</c:v>
                </c:pt>
                <c:pt idx="1">
                  <c:v>2ο Τρ.</c:v>
                </c:pt>
                <c:pt idx="2">
                  <c:v>3ο Τρ.</c:v>
                </c:pt>
                <c:pt idx="3">
                  <c:v>4ο Τρ.</c:v>
                </c:pt>
                <c:pt idx="4">
                  <c:v>5o Τρ.</c:v>
                </c:pt>
              </c:strCache>
            </c:strRef>
          </c:cat>
          <c:val>
            <c:numRef>
              <c:f>Φύλλο1!$B$2:$B$6</c:f>
              <c:numCache>
                <c:formatCode>General</c:formatCode>
                <c:ptCount val="5"/>
                <c:pt idx="0">
                  <c:v>58115</c:v>
                </c:pt>
                <c:pt idx="1">
                  <c:v>16889</c:v>
                </c:pt>
                <c:pt idx="2">
                  <c:v>16223</c:v>
                </c:pt>
                <c:pt idx="3">
                  <c:v>8443</c:v>
                </c:pt>
                <c:pt idx="4">
                  <c:v>17107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A2-4934-BBF8-8BFBC8CAC9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Σειρά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Φύλλο1!$A$2:$A$5</c:f>
              <c:strCache>
                <c:ptCount val="4"/>
                <c:pt idx="0">
                  <c:v>Pastry</c:v>
                </c:pt>
                <c:pt idx="1">
                  <c:v>Biscotti</c:v>
                </c:pt>
                <c:pt idx="2">
                  <c:v>Scone</c:v>
                </c:pt>
                <c:pt idx="3">
                  <c:v>Gourmet brewed coffee</c:v>
                </c:pt>
              </c:strCache>
            </c:strRef>
          </c:cat>
          <c:val>
            <c:numRef>
              <c:f>Φύλλο1!$B$2:$B$5</c:f>
              <c:numCache>
                <c:formatCode>0%</c:formatCode>
                <c:ptCount val="4"/>
                <c:pt idx="0">
                  <c:v>0.04</c:v>
                </c:pt>
                <c:pt idx="1">
                  <c:v>0.05</c:v>
                </c:pt>
                <c:pt idx="2">
                  <c:v>0.08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8D-4124-A64D-D642E1ECB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8163343"/>
        <c:axId val="28160463"/>
      </c:barChart>
      <c:catAx>
        <c:axId val="281633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28160463"/>
        <c:crosses val="autoZero"/>
        <c:auto val="1"/>
        <c:lblAlgn val="ctr"/>
        <c:lblOffset val="100"/>
        <c:noMultiLvlLbl val="0"/>
      </c:catAx>
      <c:valAx>
        <c:axId val="281604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28163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631317256571642"/>
          <c:y val="0.1040560209877768"/>
          <c:w val="0.54174889271653548"/>
          <c:h val="0.81262328908567361"/>
        </c:manualLayout>
      </c:layout>
      <c:pieChart>
        <c:varyColors val="1"/>
        <c:ser>
          <c:idx val="0"/>
          <c:order val="0"/>
          <c:tx>
            <c:strRef>
              <c:f>Φύλλο1!$B$1</c:f>
              <c:strCache>
                <c:ptCount val="1"/>
                <c:pt idx="0">
                  <c:v>Πωλήσεις</c:v>
                </c:pt>
              </c:strCache>
            </c:strRef>
          </c:tx>
          <c:spPr>
            <a:ln>
              <a:solidFill>
                <a:schemeClr val="tx1">
                  <a:lumMod val="85000"/>
                </a:schemeClr>
              </a:solidFill>
            </a:ln>
          </c:spPr>
          <c:dPt>
            <c:idx val="0"/>
            <c:bubble3D val="0"/>
            <c:spPr>
              <a:solidFill>
                <a:schemeClr val="tx1">
                  <a:lumMod val="85000"/>
                </a:schemeClr>
              </a:solidFill>
              <a:ln w="19050">
                <a:solidFill>
                  <a:schemeClr val="tx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A2-4934-BBF8-8BFBC8CAC964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 w="19050">
                <a:solidFill>
                  <a:schemeClr val="tx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4AA2-4934-BBF8-8BFBC8CAC964}"/>
              </c:ext>
            </c:extLst>
          </c:dPt>
          <c:dPt>
            <c:idx val="2"/>
            <c:bubble3D val="0"/>
            <c:spPr>
              <a:solidFill>
                <a:schemeClr val="tx1">
                  <a:lumMod val="85000"/>
                </a:schemeClr>
              </a:solidFill>
              <a:ln w="19050">
                <a:solidFill>
                  <a:schemeClr val="tx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A2-4934-BBF8-8BFBC8CAC964}"/>
              </c:ext>
            </c:extLst>
          </c:dPt>
          <c:dPt>
            <c:idx val="3"/>
            <c:bubble3D val="0"/>
            <c:spPr>
              <a:solidFill>
                <a:schemeClr val="tx1">
                  <a:lumMod val="85000"/>
                </a:schemeClr>
              </a:solidFill>
              <a:ln w="19050">
                <a:solidFill>
                  <a:schemeClr val="tx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AA2-4934-BBF8-8BFBC8CAC964}"/>
              </c:ext>
            </c:extLst>
          </c:dPt>
          <c:dPt>
            <c:idx val="4"/>
            <c:bubble3D val="0"/>
            <c:spPr>
              <a:solidFill>
                <a:schemeClr val="tx1">
                  <a:lumMod val="85000"/>
                </a:schemeClr>
              </a:solidFill>
              <a:ln w="19050">
                <a:solidFill>
                  <a:schemeClr val="tx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A2-4934-BBF8-8BFBC8CAC964}"/>
              </c:ext>
            </c:extLst>
          </c:dPt>
          <c:cat>
            <c:strRef>
              <c:f>Φύλλο1!$A$2:$A$6</c:f>
              <c:strCache>
                <c:ptCount val="5"/>
                <c:pt idx="0">
                  <c:v>1ο Τρ.</c:v>
                </c:pt>
                <c:pt idx="1">
                  <c:v>2ο Τρ.</c:v>
                </c:pt>
                <c:pt idx="2">
                  <c:v>3ο Τρ.</c:v>
                </c:pt>
                <c:pt idx="3">
                  <c:v>4ο Τρ.</c:v>
                </c:pt>
                <c:pt idx="4">
                  <c:v>5o Τρ.</c:v>
                </c:pt>
              </c:strCache>
            </c:strRef>
          </c:cat>
          <c:val>
            <c:numRef>
              <c:f>Φύλλο1!$B$2:$B$6</c:f>
              <c:numCache>
                <c:formatCode>General</c:formatCode>
                <c:ptCount val="5"/>
                <c:pt idx="0">
                  <c:v>58115</c:v>
                </c:pt>
                <c:pt idx="1">
                  <c:v>16889</c:v>
                </c:pt>
                <c:pt idx="2">
                  <c:v>16223</c:v>
                </c:pt>
                <c:pt idx="3">
                  <c:v>8443</c:v>
                </c:pt>
                <c:pt idx="4">
                  <c:v>17107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A2-4934-BBF8-8BFBC8CAC9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Σειρά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Φύλλο1!$A$2:$A$5</c:f>
              <c:strCache>
                <c:ptCount val="4"/>
                <c:pt idx="0">
                  <c:v>Sugar free syrup</c:v>
                </c:pt>
                <c:pt idx="1">
                  <c:v>Scone</c:v>
                </c:pt>
                <c:pt idx="2">
                  <c:v>Regural syrup</c:v>
                </c:pt>
                <c:pt idx="3">
                  <c:v>Espresso</c:v>
                </c:pt>
              </c:strCache>
            </c:strRef>
          </c:cat>
          <c:val>
            <c:numRef>
              <c:f>Φύλλο1!$B$2:$B$5</c:f>
              <c:numCache>
                <c:formatCode>0%</c:formatCode>
                <c:ptCount val="4"/>
                <c:pt idx="0">
                  <c:v>0.11</c:v>
                </c:pt>
                <c:pt idx="1">
                  <c:v>0.12</c:v>
                </c:pt>
                <c:pt idx="2">
                  <c:v>0.3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8D-4124-A64D-D642E1ECB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8163343"/>
        <c:axId val="28160463"/>
      </c:barChart>
      <c:catAx>
        <c:axId val="281633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28160463"/>
        <c:crosses val="autoZero"/>
        <c:auto val="1"/>
        <c:lblAlgn val="ctr"/>
        <c:lblOffset val="100"/>
        <c:noMultiLvlLbl val="0"/>
      </c:catAx>
      <c:valAx>
        <c:axId val="281604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28163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631317256571642"/>
          <c:y val="0.1040560209877768"/>
          <c:w val="0.54174889271653548"/>
          <c:h val="0.81262328908567361"/>
        </c:manualLayout>
      </c:layout>
      <c:pieChart>
        <c:varyColors val="1"/>
        <c:ser>
          <c:idx val="0"/>
          <c:order val="0"/>
          <c:tx>
            <c:strRef>
              <c:f>Φύλλο1!$B$1</c:f>
              <c:strCache>
                <c:ptCount val="1"/>
                <c:pt idx="0">
                  <c:v>Πωλήσεις</c:v>
                </c:pt>
              </c:strCache>
            </c:strRef>
          </c:tx>
          <c:spPr>
            <a:ln>
              <a:solidFill>
                <a:schemeClr val="tx1">
                  <a:lumMod val="85000"/>
                </a:schemeClr>
              </a:solidFill>
            </a:ln>
          </c:spPr>
          <c:dPt>
            <c:idx val="0"/>
            <c:bubble3D val="0"/>
            <c:spPr>
              <a:solidFill>
                <a:schemeClr val="tx1">
                  <a:lumMod val="85000"/>
                </a:schemeClr>
              </a:solidFill>
              <a:ln w="19050">
                <a:solidFill>
                  <a:schemeClr val="tx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A2-4934-BBF8-8BFBC8CAC964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</a:schemeClr>
              </a:solidFill>
              <a:ln w="19050">
                <a:solidFill>
                  <a:schemeClr val="tx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4AA2-4934-BBF8-8BFBC8CAC964}"/>
              </c:ext>
            </c:extLst>
          </c:dPt>
          <c:dPt>
            <c:idx val="2"/>
            <c:bubble3D val="0"/>
            <c:spPr>
              <a:solidFill>
                <a:schemeClr val="bg2"/>
              </a:solidFill>
              <a:ln w="19050">
                <a:solidFill>
                  <a:schemeClr val="tx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A2-4934-BBF8-8BFBC8CAC964}"/>
              </c:ext>
            </c:extLst>
          </c:dPt>
          <c:dPt>
            <c:idx val="3"/>
            <c:bubble3D val="0"/>
            <c:spPr>
              <a:solidFill>
                <a:schemeClr val="tx1">
                  <a:lumMod val="85000"/>
                </a:schemeClr>
              </a:solidFill>
              <a:ln w="19050">
                <a:solidFill>
                  <a:schemeClr val="tx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AA2-4934-BBF8-8BFBC8CAC964}"/>
              </c:ext>
            </c:extLst>
          </c:dPt>
          <c:dPt>
            <c:idx val="4"/>
            <c:bubble3D val="0"/>
            <c:spPr>
              <a:solidFill>
                <a:schemeClr val="tx1">
                  <a:lumMod val="85000"/>
                </a:schemeClr>
              </a:solidFill>
              <a:ln w="19050">
                <a:solidFill>
                  <a:schemeClr val="tx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A2-4934-BBF8-8BFBC8CAC964}"/>
              </c:ext>
            </c:extLst>
          </c:dPt>
          <c:cat>
            <c:strRef>
              <c:f>Φύλλο1!$A$2:$A$6</c:f>
              <c:strCache>
                <c:ptCount val="5"/>
                <c:pt idx="0">
                  <c:v>1ο Τρ.</c:v>
                </c:pt>
                <c:pt idx="1">
                  <c:v>2ο Τρ.</c:v>
                </c:pt>
                <c:pt idx="2">
                  <c:v>3ο Τρ.</c:v>
                </c:pt>
                <c:pt idx="3">
                  <c:v>4ο Τρ.</c:v>
                </c:pt>
                <c:pt idx="4">
                  <c:v>5o Τρ.</c:v>
                </c:pt>
              </c:strCache>
            </c:strRef>
          </c:cat>
          <c:val>
            <c:numRef>
              <c:f>Φύλλο1!$B$2:$B$6</c:f>
              <c:numCache>
                <c:formatCode>General</c:formatCode>
                <c:ptCount val="5"/>
                <c:pt idx="0">
                  <c:v>58115</c:v>
                </c:pt>
                <c:pt idx="1">
                  <c:v>16889</c:v>
                </c:pt>
                <c:pt idx="2">
                  <c:v>16223</c:v>
                </c:pt>
                <c:pt idx="3">
                  <c:v>8443</c:v>
                </c:pt>
                <c:pt idx="4">
                  <c:v>17107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A2-4934-BBF8-8BFBC8CAC9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Σειρά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Φύλλο1!$A$2:$A$5</c:f>
              <c:strCache>
                <c:ptCount val="4"/>
                <c:pt idx="0">
                  <c:v>Biscotti</c:v>
                </c:pt>
                <c:pt idx="1">
                  <c:v>Pastry</c:v>
                </c:pt>
                <c:pt idx="2">
                  <c:v>Scone</c:v>
                </c:pt>
                <c:pt idx="3">
                  <c:v>Drip Coffee</c:v>
                </c:pt>
              </c:strCache>
            </c:strRef>
          </c:cat>
          <c:val>
            <c:numRef>
              <c:f>Φύλλο1!$B$2:$B$5</c:f>
              <c:numCache>
                <c:formatCode>0%</c:formatCode>
                <c:ptCount val="4"/>
                <c:pt idx="0">
                  <c:v>0.04</c:v>
                </c:pt>
                <c:pt idx="1">
                  <c:v>0.05</c:v>
                </c:pt>
                <c:pt idx="2">
                  <c:v>7.0000000000000007E-2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8D-4124-A64D-D642E1ECB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8163343"/>
        <c:axId val="28160463"/>
      </c:barChart>
      <c:catAx>
        <c:axId val="281633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28160463"/>
        <c:crosses val="autoZero"/>
        <c:auto val="1"/>
        <c:lblAlgn val="ctr"/>
        <c:lblOffset val="100"/>
        <c:noMultiLvlLbl val="0"/>
      </c:catAx>
      <c:valAx>
        <c:axId val="281604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28163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631317256571642"/>
          <c:y val="0.1040560209877768"/>
          <c:w val="0.54174889271653548"/>
          <c:h val="0.81262328908567361"/>
        </c:manualLayout>
      </c:layout>
      <c:pieChart>
        <c:varyColors val="1"/>
        <c:ser>
          <c:idx val="0"/>
          <c:order val="0"/>
          <c:tx>
            <c:strRef>
              <c:f>Φύλλο1!$B$1</c:f>
              <c:strCache>
                <c:ptCount val="1"/>
                <c:pt idx="0">
                  <c:v>Πωλήσεις</c:v>
                </c:pt>
              </c:strCache>
            </c:strRef>
          </c:tx>
          <c:spPr>
            <a:ln>
              <a:solidFill>
                <a:schemeClr val="tx1">
                  <a:lumMod val="85000"/>
                </a:schemeClr>
              </a:solidFill>
            </a:ln>
          </c:spPr>
          <c:dPt>
            <c:idx val="0"/>
            <c:bubble3D val="0"/>
            <c:spPr>
              <a:solidFill>
                <a:schemeClr val="tx1">
                  <a:lumMod val="85000"/>
                </a:schemeClr>
              </a:solidFill>
              <a:ln w="19050">
                <a:solidFill>
                  <a:schemeClr val="tx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AA2-4934-BBF8-8BFBC8CAC964}"/>
              </c:ext>
            </c:extLst>
          </c:dPt>
          <c:dPt>
            <c:idx val="1"/>
            <c:bubble3D val="0"/>
            <c:spPr>
              <a:solidFill>
                <a:schemeClr val="tx1">
                  <a:lumMod val="85000"/>
                </a:schemeClr>
              </a:solidFill>
              <a:ln w="19050">
                <a:solidFill>
                  <a:schemeClr val="tx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4AA2-4934-BBF8-8BFBC8CAC964}"/>
              </c:ext>
            </c:extLst>
          </c:dPt>
          <c:dPt>
            <c:idx val="2"/>
            <c:bubble3D val="0"/>
            <c:spPr>
              <a:solidFill>
                <a:schemeClr val="tx1">
                  <a:lumMod val="85000"/>
                </a:schemeClr>
              </a:solidFill>
              <a:ln w="19050">
                <a:solidFill>
                  <a:schemeClr val="tx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AA2-4934-BBF8-8BFBC8CAC964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19050">
                <a:solidFill>
                  <a:schemeClr val="tx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AA2-4934-BBF8-8BFBC8CAC964}"/>
              </c:ext>
            </c:extLst>
          </c:dPt>
          <c:dPt>
            <c:idx val="4"/>
            <c:bubble3D val="0"/>
            <c:spPr>
              <a:solidFill>
                <a:schemeClr val="tx1">
                  <a:lumMod val="85000"/>
                </a:schemeClr>
              </a:solidFill>
              <a:ln w="19050">
                <a:solidFill>
                  <a:schemeClr val="tx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AA2-4934-BBF8-8BFBC8CAC964}"/>
              </c:ext>
            </c:extLst>
          </c:dPt>
          <c:cat>
            <c:strRef>
              <c:f>Φύλλο1!$A$2:$A$6</c:f>
              <c:strCache>
                <c:ptCount val="5"/>
                <c:pt idx="0">
                  <c:v>1ο Τρ.</c:v>
                </c:pt>
                <c:pt idx="1">
                  <c:v>2ο Τρ.</c:v>
                </c:pt>
                <c:pt idx="2">
                  <c:v>3ο Τρ.</c:v>
                </c:pt>
                <c:pt idx="3">
                  <c:v>4ο Τρ.</c:v>
                </c:pt>
                <c:pt idx="4">
                  <c:v>5o Τρ.</c:v>
                </c:pt>
              </c:strCache>
            </c:strRef>
          </c:cat>
          <c:val>
            <c:numRef>
              <c:f>Φύλλο1!$B$2:$B$6</c:f>
              <c:numCache>
                <c:formatCode>General</c:formatCode>
                <c:ptCount val="5"/>
                <c:pt idx="0">
                  <c:v>58115</c:v>
                </c:pt>
                <c:pt idx="1">
                  <c:v>16889</c:v>
                </c:pt>
                <c:pt idx="2">
                  <c:v>16223</c:v>
                </c:pt>
                <c:pt idx="3">
                  <c:v>8443</c:v>
                </c:pt>
                <c:pt idx="4">
                  <c:v>17107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A2-4934-BBF8-8BFBC8CAC9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Φύλλο1!$B$1</c:f>
              <c:strCache>
                <c:ptCount val="1"/>
                <c:pt idx="0">
                  <c:v>Σειρά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Φύλλο1!$A$2:$A$5</c:f>
              <c:strCache>
                <c:ptCount val="4"/>
                <c:pt idx="0">
                  <c:v>Biscotti</c:v>
                </c:pt>
                <c:pt idx="1">
                  <c:v>Pastry</c:v>
                </c:pt>
                <c:pt idx="2">
                  <c:v>Scone</c:v>
                </c:pt>
                <c:pt idx="3">
                  <c:v>Brewed Chai tea</c:v>
                </c:pt>
              </c:strCache>
            </c:strRef>
          </c:cat>
          <c:val>
            <c:numRef>
              <c:f>Φύλλο1!$B$2:$B$5</c:f>
              <c:numCache>
                <c:formatCode>0%</c:formatCode>
                <c:ptCount val="4"/>
                <c:pt idx="0">
                  <c:v>0.05</c:v>
                </c:pt>
                <c:pt idx="1">
                  <c:v>0.05</c:v>
                </c:pt>
                <c:pt idx="2">
                  <c:v>0.08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8D-4124-A64D-D642E1ECB6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8163343"/>
        <c:axId val="28160463"/>
      </c:barChart>
      <c:catAx>
        <c:axId val="2816334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28160463"/>
        <c:crosses val="autoZero"/>
        <c:auto val="1"/>
        <c:lblAlgn val="ctr"/>
        <c:lblOffset val="100"/>
        <c:noMultiLvlLbl val="0"/>
      </c:catAx>
      <c:valAx>
        <c:axId val="281604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281633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5B18-CEED-4B04-886F-87ED2FE605FB}" type="datetimeFigureOut">
              <a:rPr lang="el-GR" smtClean="0"/>
              <a:t>15/1/2025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801C-E65B-4B17-A2E8-8ED92861DEF8}" type="slidenum">
              <a:rPr lang="el-GR" smtClean="0"/>
              <a:t>‹#›</a:t>
            </a:fld>
            <a:endParaRPr lang="el-G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892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5B18-CEED-4B04-886F-87ED2FE605FB}" type="datetimeFigureOut">
              <a:rPr lang="el-GR" smtClean="0"/>
              <a:t>15/1/2025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801C-E65B-4B17-A2E8-8ED92861DE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95801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5B18-CEED-4B04-886F-87ED2FE605FB}" type="datetimeFigureOut">
              <a:rPr lang="el-GR" smtClean="0"/>
              <a:t>15/1/2025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801C-E65B-4B17-A2E8-8ED92861DE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53182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5B18-CEED-4B04-886F-87ED2FE605FB}" type="datetimeFigureOut">
              <a:rPr lang="el-GR" smtClean="0"/>
              <a:t>15/1/2025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801C-E65B-4B17-A2E8-8ED92861DEF8}" type="slidenum">
              <a:rPr lang="el-GR" smtClean="0"/>
              <a:t>‹#›</a:t>
            </a:fld>
            <a:endParaRPr lang="el-G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3818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5B18-CEED-4B04-886F-87ED2FE605FB}" type="datetimeFigureOut">
              <a:rPr lang="el-GR" smtClean="0"/>
              <a:t>15/1/2025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801C-E65B-4B17-A2E8-8ED92861DE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55701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 με φρά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5B18-CEED-4B04-886F-87ED2FE605FB}" type="datetimeFigureOut">
              <a:rPr lang="el-GR" smtClean="0"/>
              <a:t>15/1/2025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801C-E65B-4B17-A2E8-8ED92861DEF8}" type="slidenum">
              <a:rPr lang="el-GR" smtClean="0"/>
              <a:t>‹#›</a:t>
            </a:fld>
            <a:endParaRPr lang="el-G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8682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ή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l-GR"/>
              <a:t>Στυλ κειμένου υποδείγματος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5B18-CEED-4B04-886F-87ED2FE605FB}" type="datetimeFigureOut">
              <a:rPr lang="el-GR" smtClean="0"/>
              <a:t>15/1/2025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801C-E65B-4B17-A2E8-8ED92861DE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6557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5B18-CEED-4B04-886F-87ED2FE605FB}" type="datetimeFigureOut">
              <a:rPr lang="el-GR" smtClean="0"/>
              <a:t>15/1/2025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801C-E65B-4B17-A2E8-8ED92861DE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47570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5B18-CEED-4B04-886F-87ED2FE605FB}" type="datetimeFigureOut">
              <a:rPr lang="el-GR" smtClean="0"/>
              <a:t>15/1/2025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801C-E65B-4B17-A2E8-8ED92861DE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77782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5B18-CEED-4B04-886F-87ED2FE605FB}" type="datetimeFigureOut">
              <a:rPr lang="el-GR" smtClean="0"/>
              <a:t>15/1/2025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801C-E65B-4B17-A2E8-8ED92861DE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82799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5B18-CEED-4B04-886F-87ED2FE605FB}" type="datetimeFigureOut">
              <a:rPr lang="el-GR" smtClean="0"/>
              <a:t>15/1/2025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801C-E65B-4B17-A2E8-8ED92861DE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110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5B18-CEED-4B04-886F-87ED2FE605FB}" type="datetimeFigureOut">
              <a:rPr lang="el-GR" smtClean="0"/>
              <a:t>15/1/2025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801C-E65B-4B17-A2E8-8ED92861DE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830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5B18-CEED-4B04-886F-87ED2FE605FB}" type="datetimeFigureOut">
              <a:rPr lang="el-GR" smtClean="0"/>
              <a:t>15/1/2025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801C-E65B-4B17-A2E8-8ED92861DE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3783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5B18-CEED-4B04-886F-87ED2FE605FB}" type="datetimeFigureOut">
              <a:rPr lang="el-GR" smtClean="0"/>
              <a:t>15/1/2025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801C-E65B-4B17-A2E8-8ED92861DE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77508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5B18-CEED-4B04-886F-87ED2FE605FB}" type="datetimeFigureOut">
              <a:rPr lang="el-GR" smtClean="0"/>
              <a:t>15/1/2025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801C-E65B-4B17-A2E8-8ED92861DE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93009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5B18-CEED-4B04-886F-87ED2FE605FB}" type="datetimeFigureOut">
              <a:rPr lang="el-GR" smtClean="0"/>
              <a:t>15/1/2025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801C-E65B-4B17-A2E8-8ED92861DE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2147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55B18-CEED-4B04-886F-87ED2FE605FB}" type="datetimeFigureOut">
              <a:rPr lang="el-GR" smtClean="0"/>
              <a:t>15/1/2025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4B801C-E65B-4B17-A2E8-8ED92861DE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4052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A455B18-CEED-4B04-886F-87ED2FE605FB}" type="datetimeFigureOut">
              <a:rPr lang="el-GR" smtClean="0"/>
              <a:t>15/1/2025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34B801C-E65B-4B17-A2E8-8ED92861DEF8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5898038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  <p:sldLayoutId id="21474839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BF3CF94D-3BC7-3C94-F47C-2AEEF0982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9833" y="5345724"/>
            <a:ext cx="3568089" cy="1022252"/>
          </a:xfrm>
        </p:spPr>
        <p:txBody>
          <a:bodyPr>
            <a:normAutofit/>
          </a:bodyPr>
          <a:lstStyle/>
          <a:p>
            <a:r>
              <a:rPr lang="el-GR" dirty="0">
                <a:solidFill>
                  <a:schemeClr val="tx1"/>
                </a:solidFill>
              </a:rPr>
              <a:t>Γιώργος </a:t>
            </a:r>
            <a:r>
              <a:rPr lang="el-GR" dirty="0" err="1">
                <a:solidFill>
                  <a:schemeClr val="tx1"/>
                </a:solidFill>
              </a:rPr>
              <a:t>Παπουτσάκης</a:t>
            </a:r>
            <a:r>
              <a:rPr lang="el-GR" dirty="0">
                <a:solidFill>
                  <a:schemeClr val="tx1"/>
                </a:solidFill>
              </a:rPr>
              <a:t> 8200137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E763DE-FE7F-ED56-F18F-81CF2078F48C}"/>
              </a:ext>
            </a:extLst>
          </p:cNvPr>
          <p:cNvSpPr txBox="1"/>
          <p:nvPr/>
        </p:nvSpPr>
        <p:spPr>
          <a:xfrm>
            <a:off x="684212" y="1082659"/>
            <a:ext cx="76434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i="1" dirty="0"/>
              <a:t>Business Intelligence &amp;</a:t>
            </a:r>
          </a:p>
          <a:p>
            <a:r>
              <a:rPr lang="en-US" sz="5400" i="1" dirty="0"/>
              <a:t>Big Data Analytics</a:t>
            </a:r>
            <a:endParaRPr lang="el-GR" sz="5400" i="1" dirty="0"/>
          </a:p>
        </p:txBody>
      </p:sp>
    </p:spTree>
    <p:extLst>
      <p:ext uri="{BB962C8B-B14F-4D97-AF65-F5344CB8AC3E}">
        <p14:creationId xmlns:p14="http://schemas.microsoft.com/office/powerpoint/2010/main" val="69973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63B20-2CCD-E425-4247-079037307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202BBAE-75EB-AABF-A7C6-14977AD4A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8" y="140676"/>
            <a:ext cx="11226019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Visualizations</a:t>
            </a:r>
            <a:endParaRPr lang="el-GR" sz="4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" name="Θέση περιεχομένου 6">
            <a:extLst>
              <a:ext uri="{FF2B5EF4-FFF2-40B4-BE49-F238E27FC236}">
                <a16:creationId xmlns:a16="http://schemas.microsoft.com/office/drawing/2014/main" id="{A964F0DA-0F75-0CD9-3E70-0E10F08AF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69" y="874657"/>
            <a:ext cx="2081528" cy="3359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u="sng" dirty="0">
                <a:solidFill>
                  <a:schemeClr val="tx1"/>
                </a:solidFill>
              </a:rPr>
              <a:t>Filters</a:t>
            </a:r>
          </a:p>
          <a:p>
            <a:r>
              <a:rPr lang="en-US" dirty="0">
                <a:solidFill>
                  <a:schemeClr val="tx1"/>
                </a:solidFill>
              </a:rPr>
              <a:t>Two stores</a:t>
            </a:r>
          </a:p>
          <a:p>
            <a:r>
              <a:rPr lang="en-US" dirty="0">
                <a:solidFill>
                  <a:schemeClr val="tx1"/>
                </a:solidFill>
              </a:rPr>
              <a:t>Weekends only</a:t>
            </a:r>
          </a:p>
          <a:p>
            <a:r>
              <a:rPr lang="en-US" dirty="0">
                <a:solidFill>
                  <a:schemeClr val="tx1"/>
                </a:solidFill>
              </a:rPr>
              <a:t>Coffee types units sold</a:t>
            </a:r>
            <a:endParaRPr lang="el-GR" dirty="0">
              <a:solidFill>
                <a:schemeClr val="tx1"/>
              </a:solidFill>
            </a:endParaRPr>
          </a:p>
        </p:txBody>
      </p:sp>
      <p:pic>
        <p:nvPicPr>
          <p:cNvPr id="3" name="Θέση περιεχομένου 4">
            <a:extLst>
              <a:ext uri="{FF2B5EF4-FFF2-40B4-BE49-F238E27FC236}">
                <a16:creationId xmlns:a16="http://schemas.microsoft.com/office/drawing/2014/main" id="{5DE83374-885C-05C9-5BB1-A07835AD1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579" y="211016"/>
            <a:ext cx="1811073" cy="1014201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70AC679E-A300-793B-4120-382588034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97" y="1274676"/>
            <a:ext cx="9969303" cy="544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50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C41D8-CD9B-0878-F87C-EE8E7A868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FDF9FBF-1B80-FEBD-2532-59EF23C92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8" y="140676"/>
            <a:ext cx="11226019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Visualizations</a:t>
            </a:r>
            <a:endParaRPr lang="el-GR" sz="4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" name="Θέση περιεχομένου 6">
            <a:extLst>
              <a:ext uri="{FF2B5EF4-FFF2-40B4-BE49-F238E27FC236}">
                <a16:creationId xmlns:a16="http://schemas.microsoft.com/office/drawing/2014/main" id="{6C8B2072-BF54-9718-44F9-795BE072A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168" y="946818"/>
            <a:ext cx="2081528" cy="314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i="1" u="sng" dirty="0">
                <a:solidFill>
                  <a:schemeClr val="tx1"/>
                </a:solidFill>
              </a:rPr>
              <a:t>Filters</a:t>
            </a:r>
          </a:p>
          <a:p>
            <a:r>
              <a:rPr lang="en-US" dirty="0">
                <a:solidFill>
                  <a:schemeClr val="tx1"/>
                </a:solidFill>
              </a:rPr>
              <a:t>Drill-down June</a:t>
            </a:r>
          </a:p>
          <a:p>
            <a:r>
              <a:rPr lang="en-US" dirty="0">
                <a:solidFill>
                  <a:schemeClr val="tx1"/>
                </a:solidFill>
              </a:rPr>
              <a:t>Morning</a:t>
            </a:r>
          </a:p>
          <a:p>
            <a:r>
              <a:rPr lang="en-US" dirty="0">
                <a:solidFill>
                  <a:schemeClr val="tx1"/>
                </a:solidFill>
              </a:rPr>
              <a:t>Product Types</a:t>
            </a:r>
          </a:p>
        </p:txBody>
      </p:sp>
      <p:pic>
        <p:nvPicPr>
          <p:cNvPr id="3" name="Θέση περιεχομένου 4">
            <a:extLst>
              <a:ext uri="{FF2B5EF4-FFF2-40B4-BE49-F238E27FC236}">
                <a16:creationId xmlns:a16="http://schemas.microsoft.com/office/drawing/2014/main" id="{A15EF64A-6CB4-78A4-71DD-ECE14E6C5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575" y="225084"/>
            <a:ext cx="1811073" cy="1014201"/>
          </a:xfrm>
          <a:prstGeom prst="rect">
            <a:avLst/>
          </a:prstGeom>
        </p:spPr>
      </p:pic>
      <p:pic>
        <p:nvPicPr>
          <p:cNvPr id="9" name="Εικόνα 8">
            <a:extLst>
              <a:ext uri="{FF2B5EF4-FFF2-40B4-BE49-F238E27FC236}">
                <a16:creationId xmlns:a16="http://schemas.microsoft.com/office/drawing/2014/main" id="{3FF58DE0-D107-FB3E-5C20-80E7E73AC6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96" y="1304634"/>
            <a:ext cx="9969303" cy="541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17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538FCE8-40E4-9E9D-FB2F-8D414D9F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815" y="2264637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5400" i="1" dirty="0"/>
              <a:t>Clustering</a:t>
            </a:r>
            <a:endParaRPr lang="el-GR" sz="5400" i="1" dirty="0"/>
          </a:p>
        </p:txBody>
      </p:sp>
    </p:spTree>
    <p:extLst>
      <p:ext uri="{BB962C8B-B14F-4D97-AF65-F5344CB8AC3E}">
        <p14:creationId xmlns:p14="http://schemas.microsoft.com/office/powerpoint/2010/main" val="1474530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3B5A0-7BAF-E5F4-0539-3F531082F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5E6D648-3AC9-4F42-4EF6-B59E7895D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8" y="140676"/>
            <a:ext cx="11226019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WARM beverage enjoyers</a:t>
            </a:r>
            <a:endParaRPr lang="el-GR" sz="4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6" name="Θέση περιεχομένου 5">
            <a:extLst>
              <a:ext uri="{FF2B5EF4-FFF2-40B4-BE49-F238E27FC236}">
                <a16:creationId xmlns:a16="http://schemas.microsoft.com/office/drawing/2014/main" id="{E7002070-56FC-CDD7-4E43-7E5C58872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509463"/>
              </p:ext>
            </p:extLst>
          </p:nvPr>
        </p:nvGraphicFramePr>
        <p:xfrm>
          <a:off x="681432" y="2101925"/>
          <a:ext cx="5816205" cy="3119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Γράφημα 8">
            <a:extLst>
              <a:ext uri="{FF2B5EF4-FFF2-40B4-BE49-F238E27FC236}">
                <a16:creationId xmlns:a16="http://schemas.microsoft.com/office/drawing/2014/main" id="{ED521E8D-0DA4-9C17-A52A-D7C59C365D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9949150"/>
              </p:ext>
            </p:extLst>
          </p:nvPr>
        </p:nvGraphicFramePr>
        <p:xfrm>
          <a:off x="6999462" y="1450972"/>
          <a:ext cx="2250587" cy="1362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FF1AAD07-5269-9620-605E-BBA5072DA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064" y="4489794"/>
            <a:ext cx="1193382" cy="1193382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B1DE7158-7F5E-B809-1308-2C265D5183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064" y="3000242"/>
            <a:ext cx="1193382" cy="11933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0EFE9A-2BD7-7751-B987-BD3FBFFF208D}"/>
              </a:ext>
            </a:extLst>
          </p:cNvPr>
          <p:cNvSpPr txBox="1"/>
          <p:nvPr/>
        </p:nvSpPr>
        <p:spPr>
          <a:xfrm>
            <a:off x="9179695" y="4855652"/>
            <a:ext cx="83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1.72</a:t>
            </a:r>
            <a:endParaRPr lang="el-GR" sz="24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5980E6-9B64-9AEB-8AE9-E5681D226E53}"/>
              </a:ext>
            </a:extLst>
          </p:cNvPr>
          <p:cNvSpPr txBox="1"/>
          <p:nvPr/>
        </p:nvSpPr>
        <p:spPr>
          <a:xfrm>
            <a:off x="9179695" y="3355555"/>
            <a:ext cx="94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5.9$</a:t>
            </a:r>
            <a:endParaRPr lang="el-GR" sz="24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405366-0C2D-D15E-DA82-D44A3BA336BE}"/>
              </a:ext>
            </a:extLst>
          </p:cNvPr>
          <p:cNvSpPr txBox="1"/>
          <p:nvPr/>
        </p:nvSpPr>
        <p:spPr>
          <a:xfrm>
            <a:off x="9179695" y="1903487"/>
            <a:ext cx="87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49%</a:t>
            </a:r>
            <a:endParaRPr lang="el-GR" sz="24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5B4E7064-8EC8-CBE4-919B-E21A8E6BFE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203" y="140676"/>
            <a:ext cx="1037758" cy="103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72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24C92-D1B3-47C3-778E-4C7318084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0CDD836-DD67-A435-A368-0C1006872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8" y="140676"/>
            <a:ext cx="11226019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Gourmet coffee lovers</a:t>
            </a:r>
            <a:endParaRPr lang="el-GR" sz="4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6" name="Θέση περιεχομένου 5">
            <a:extLst>
              <a:ext uri="{FF2B5EF4-FFF2-40B4-BE49-F238E27FC236}">
                <a16:creationId xmlns:a16="http://schemas.microsoft.com/office/drawing/2014/main" id="{109D1235-AF51-F28B-DAC7-D74864795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9693049"/>
              </p:ext>
            </p:extLst>
          </p:nvPr>
        </p:nvGraphicFramePr>
        <p:xfrm>
          <a:off x="681432" y="2101925"/>
          <a:ext cx="5816205" cy="3119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Γράφημα 8">
            <a:extLst>
              <a:ext uri="{FF2B5EF4-FFF2-40B4-BE49-F238E27FC236}">
                <a16:creationId xmlns:a16="http://schemas.microsoft.com/office/drawing/2014/main" id="{B504C919-F734-61AA-B6CB-CB5C3F1D27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3987521"/>
              </p:ext>
            </p:extLst>
          </p:nvPr>
        </p:nvGraphicFramePr>
        <p:xfrm>
          <a:off x="6999462" y="1450972"/>
          <a:ext cx="2250587" cy="1362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CC038447-0A77-434F-53E8-A364584066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064" y="4489794"/>
            <a:ext cx="1193382" cy="1193382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EB014BF6-4F28-3E52-413A-E0525EB5E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064" y="3000242"/>
            <a:ext cx="1193382" cy="11933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4EC554-E3A5-2AB1-08EF-E4816B5E9C8F}"/>
              </a:ext>
            </a:extLst>
          </p:cNvPr>
          <p:cNvSpPr txBox="1"/>
          <p:nvPr/>
        </p:nvSpPr>
        <p:spPr>
          <a:xfrm>
            <a:off x="9179695" y="4855652"/>
            <a:ext cx="83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1.74</a:t>
            </a:r>
            <a:endParaRPr lang="el-GR" sz="24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D7C264-E864-9BDA-8222-C38D224BA937}"/>
              </a:ext>
            </a:extLst>
          </p:cNvPr>
          <p:cNvSpPr txBox="1"/>
          <p:nvPr/>
        </p:nvSpPr>
        <p:spPr>
          <a:xfrm>
            <a:off x="9179695" y="3355555"/>
            <a:ext cx="94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5.3$</a:t>
            </a:r>
            <a:endParaRPr lang="el-GR" sz="24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393F014-F2D1-7868-4889-3CF5FC42CDE8}"/>
              </a:ext>
            </a:extLst>
          </p:cNvPr>
          <p:cNvSpPr txBox="1"/>
          <p:nvPr/>
        </p:nvSpPr>
        <p:spPr>
          <a:xfrm>
            <a:off x="9179695" y="1903487"/>
            <a:ext cx="87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14%</a:t>
            </a:r>
            <a:endParaRPr lang="el-GR" sz="24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08A0D0D0-BFEB-09A7-CADE-B517D356F9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049" y="140676"/>
            <a:ext cx="1209822" cy="120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1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7237C-C7E2-329C-AE01-21A5D0B6A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F9A7867-3C45-53ED-FBA1-49798309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8" y="140676"/>
            <a:ext cx="11226019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Espresso fans</a:t>
            </a:r>
            <a:endParaRPr lang="el-GR" sz="4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6" name="Θέση περιεχομένου 5">
            <a:extLst>
              <a:ext uri="{FF2B5EF4-FFF2-40B4-BE49-F238E27FC236}">
                <a16:creationId xmlns:a16="http://schemas.microsoft.com/office/drawing/2014/main" id="{5B0F4DD3-BBBB-FF41-2653-45AB0790A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878737"/>
              </p:ext>
            </p:extLst>
          </p:nvPr>
        </p:nvGraphicFramePr>
        <p:xfrm>
          <a:off x="681432" y="2101925"/>
          <a:ext cx="5816205" cy="3119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Γράφημα 8">
            <a:extLst>
              <a:ext uri="{FF2B5EF4-FFF2-40B4-BE49-F238E27FC236}">
                <a16:creationId xmlns:a16="http://schemas.microsoft.com/office/drawing/2014/main" id="{0C9B40D4-4862-8F76-EE3D-935CCBD22E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3887138"/>
              </p:ext>
            </p:extLst>
          </p:nvPr>
        </p:nvGraphicFramePr>
        <p:xfrm>
          <a:off x="6999462" y="1450972"/>
          <a:ext cx="2250587" cy="1362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8CAFA032-3151-AE21-7B58-B424333C5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064" y="4489794"/>
            <a:ext cx="1193382" cy="1193382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3BF4FC9C-0A62-9B13-C3E4-A7C170544B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064" y="3000242"/>
            <a:ext cx="1193382" cy="11933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3BBFE4E-4957-2B88-ED68-7BA6E76E70B0}"/>
              </a:ext>
            </a:extLst>
          </p:cNvPr>
          <p:cNvSpPr txBox="1"/>
          <p:nvPr/>
        </p:nvSpPr>
        <p:spPr>
          <a:xfrm>
            <a:off x="9179695" y="4855652"/>
            <a:ext cx="83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2.45</a:t>
            </a:r>
            <a:endParaRPr lang="el-GR" sz="24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F4257C-2F57-1C0E-C58F-FD20BCCD853D}"/>
              </a:ext>
            </a:extLst>
          </p:cNvPr>
          <p:cNvSpPr txBox="1"/>
          <p:nvPr/>
        </p:nvSpPr>
        <p:spPr>
          <a:xfrm>
            <a:off x="9179695" y="3355555"/>
            <a:ext cx="94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7.7$</a:t>
            </a:r>
            <a:endParaRPr lang="el-GR" sz="24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184571-AC20-14C8-CDE0-9597EF19DA9D}"/>
              </a:ext>
            </a:extLst>
          </p:cNvPr>
          <p:cNvSpPr txBox="1"/>
          <p:nvPr/>
        </p:nvSpPr>
        <p:spPr>
          <a:xfrm>
            <a:off x="9179695" y="1903487"/>
            <a:ext cx="87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15%</a:t>
            </a:r>
            <a:endParaRPr lang="el-GR" sz="24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5BF886F4-5C93-2883-E5B6-DD4F14E47D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8689" y="154222"/>
            <a:ext cx="1041006" cy="104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955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02DBE-561A-EEB6-DC13-27D925BC5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B2EC831-5D0B-E3A0-2580-35250604F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8" y="140676"/>
            <a:ext cx="11226019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CLASIC COFFEE LOVERS</a:t>
            </a:r>
            <a:endParaRPr lang="el-GR" sz="4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6" name="Θέση περιεχομένου 5">
            <a:extLst>
              <a:ext uri="{FF2B5EF4-FFF2-40B4-BE49-F238E27FC236}">
                <a16:creationId xmlns:a16="http://schemas.microsoft.com/office/drawing/2014/main" id="{D700045C-5DA5-0F4C-0DA2-5980183EE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156394"/>
              </p:ext>
            </p:extLst>
          </p:nvPr>
        </p:nvGraphicFramePr>
        <p:xfrm>
          <a:off x="681432" y="2101925"/>
          <a:ext cx="5816205" cy="3119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Γράφημα 8">
            <a:extLst>
              <a:ext uri="{FF2B5EF4-FFF2-40B4-BE49-F238E27FC236}">
                <a16:creationId xmlns:a16="http://schemas.microsoft.com/office/drawing/2014/main" id="{FC493462-DC1E-40DD-91FA-9F17D5B9BA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87083"/>
              </p:ext>
            </p:extLst>
          </p:nvPr>
        </p:nvGraphicFramePr>
        <p:xfrm>
          <a:off x="6999462" y="1450972"/>
          <a:ext cx="2250587" cy="1362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F961C1F4-4A03-FC51-9C87-FB876FB16F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064" y="4489794"/>
            <a:ext cx="1193382" cy="1193382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61035771-64FF-F12F-F0B5-F1AF794E12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064" y="3000242"/>
            <a:ext cx="1193382" cy="11933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5A676A-23E5-2ED6-D428-35EBB90866C5}"/>
              </a:ext>
            </a:extLst>
          </p:cNvPr>
          <p:cNvSpPr txBox="1"/>
          <p:nvPr/>
        </p:nvSpPr>
        <p:spPr>
          <a:xfrm>
            <a:off x="9179695" y="4855652"/>
            <a:ext cx="83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1.73</a:t>
            </a:r>
            <a:endParaRPr lang="el-GR" sz="24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AD9CD3-8305-A50C-F963-779B5604D0D5}"/>
              </a:ext>
            </a:extLst>
          </p:cNvPr>
          <p:cNvSpPr txBox="1"/>
          <p:nvPr/>
        </p:nvSpPr>
        <p:spPr>
          <a:xfrm>
            <a:off x="9179695" y="3355555"/>
            <a:ext cx="94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4.9$</a:t>
            </a:r>
            <a:endParaRPr lang="el-GR" sz="24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79DBEF-BDAE-E77D-2836-213257999FAA}"/>
              </a:ext>
            </a:extLst>
          </p:cNvPr>
          <p:cNvSpPr txBox="1"/>
          <p:nvPr/>
        </p:nvSpPr>
        <p:spPr>
          <a:xfrm>
            <a:off x="9179695" y="1903487"/>
            <a:ext cx="87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7%</a:t>
            </a:r>
            <a:endParaRPr lang="el-GR" sz="24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35426D9B-5B59-A39B-1900-C10CF72B44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806" y="142021"/>
            <a:ext cx="1181079" cy="118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065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A7428-5208-4C8F-A89B-7A0CFA0A4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AA2C519-2583-0D0C-F781-F8D556202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8" y="140676"/>
            <a:ext cx="11226019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CHAI TEA ENTHUSIASTS</a:t>
            </a:r>
            <a:endParaRPr lang="el-GR" sz="4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graphicFrame>
        <p:nvGraphicFramePr>
          <p:cNvPr id="6" name="Θέση περιεχομένου 5">
            <a:extLst>
              <a:ext uri="{FF2B5EF4-FFF2-40B4-BE49-F238E27FC236}">
                <a16:creationId xmlns:a16="http://schemas.microsoft.com/office/drawing/2014/main" id="{6C68B1C1-A37D-8BD2-31AF-140CBD4F8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006980"/>
              </p:ext>
            </p:extLst>
          </p:nvPr>
        </p:nvGraphicFramePr>
        <p:xfrm>
          <a:off x="681432" y="2101925"/>
          <a:ext cx="5816205" cy="3119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Γράφημα 8">
            <a:extLst>
              <a:ext uri="{FF2B5EF4-FFF2-40B4-BE49-F238E27FC236}">
                <a16:creationId xmlns:a16="http://schemas.microsoft.com/office/drawing/2014/main" id="{7C09D8F6-A203-D6F1-4D5E-2AAC1FF42C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336965"/>
              </p:ext>
            </p:extLst>
          </p:nvPr>
        </p:nvGraphicFramePr>
        <p:xfrm>
          <a:off x="6999462" y="1450972"/>
          <a:ext cx="2250587" cy="1362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72DB13CF-22B3-8EC2-450D-032E0850A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064" y="4489794"/>
            <a:ext cx="1193382" cy="1193382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94A406BA-F69C-8D74-48B7-0E062DE925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064" y="3000242"/>
            <a:ext cx="1193382" cy="11933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99A5F5-CAD7-82A7-F298-586086A8CBAA}"/>
              </a:ext>
            </a:extLst>
          </p:cNvPr>
          <p:cNvSpPr txBox="1"/>
          <p:nvPr/>
        </p:nvSpPr>
        <p:spPr>
          <a:xfrm>
            <a:off x="9179695" y="4855652"/>
            <a:ext cx="833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1.75</a:t>
            </a:r>
            <a:endParaRPr lang="el-GR" sz="24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6587C6-0BA5-0334-CD71-7EF020A35685}"/>
              </a:ext>
            </a:extLst>
          </p:cNvPr>
          <p:cNvSpPr txBox="1"/>
          <p:nvPr/>
        </p:nvSpPr>
        <p:spPr>
          <a:xfrm>
            <a:off x="9179695" y="3355555"/>
            <a:ext cx="94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5.6$</a:t>
            </a:r>
            <a:endParaRPr lang="el-GR" sz="2400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A65CAE-0B78-4DC4-5420-C45907334D97}"/>
              </a:ext>
            </a:extLst>
          </p:cNvPr>
          <p:cNvSpPr txBox="1"/>
          <p:nvPr/>
        </p:nvSpPr>
        <p:spPr>
          <a:xfrm>
            <a:off x="9179695" y="1903487"/>
            <a:ext cx="8753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15%</a:t>
            </a:r>
            <a:endParaRPr lang="el-GR" sz="2400" dirty="0"/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F370B386-EA24-0190-31B0-CC5A240B5C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264" y="169180"/>
            <a:ext cx="1095088" cy="109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45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1CB02-0A6F-64A6-2D7D-6B46726E8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F0AA945-C532-06D9-B586-214D030FF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815" y="2264637"/>
            <a:ext cx="8534400" cy="1507067"/>
          </a:xfrm>
        </p:spPr>
        <p:txBody>
          <a:bodyPr>
            <a:normAutofit/>
          </a:bodyPr>
          <a:lstStyle/>
          <a:p>
            <a:pPr algn="ctr"/>
            <a:r>
              <a:rPr lang="en-US" sz="5400" i="1" dirty="0"/>
              <a:t>Association rules</a:t>
            </a:r>
            <a:endParaRPr lang="el-GR" sz="5400" i="1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FB7A92C-85FB-88F3-EEC3-5B16A7F30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3601329"/>
            <a:ext cx="2748305" cy="699738"/>
          </a:xfrm>
        </p:spPr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59257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945FAD3-757F-8019-3631-3775216D4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42" y="365498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ASSOCIATION RULES</a:t>
            </a:r>
            <a:endParaRPr lang="el-GR" dirty="0"/>
          </a:p>
        </p:txBody>
      </p:sp>
      <p:pic>
        <p:nvPicPr>
          <p:cNvPr id="7" name="Θέση περιεχομένου 6">
            <a:extLst>
              <a:ext uri="{FF2B5EF4-FFF2-40B4-BE49-F238E27FC236}">
                <a16:creationId xmlns:a16="http://schemas.microsoft.com/office/drawing/2014/main" id="{E9C05850-4A28-5D2E-F23A-1D54CF484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432" y="1556352"/>
            <a:ext cx="1020189" cy="1020189"/>
          </a:xfrm>
        </p:spPr>
      </p:pic>
      <p:pic>
        <p:nvPicPr>
          <p:cNvPr id="8" name="Θέση περιεχομένου 6">
            <a:extLst>
              <a:ext uri="{FF2B5EF4-FFF2-40B4-BE49-F238E27FC236}">
                <a16:creationId xmlns:a16="http://schemas.microsoft.com/office/drawing/2014/main" id="{40954BBE-A450-8579-0D2E-6A76C4DE2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13" y="3319640"/>
            <a:ext cx="1020189" cy="1020189"/>
          </a:xfrm>
          <a:prstGeom prst="rect">
            <a:avLst/>
          </a:prstGeom>
        </p:spPr>
      </p:pic>
      <p:pic>
        <p:nvPicPr>
          <p:cNvPr id="10" name="Εικόνα 9">
            <a:extLst>
              <a:ext uri="{FF2B5EF4-FFF2-40B4-BE49-F238E27FC236}">
                <a16:creationId xmlns:a16="http://schemas.microsoft.com/office/drawing/2014/main" id="{8ACDD020-50F9-4696-E4E9-F11C40D32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95" y="1740082"/>
            <a:ext cx="1336125" cy="797923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F31BC738-9A62-3B8E-DB7D-F3ED4CBCF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411" y="3479807"/>
            <a:ext cx="1336125" cy="797923"/>
          </a:xfrm>
          <a:prstGeom prst="rect">
            <a:avLst/>
          </a:prstGeom>
        </p:spPr>
      </p:pic>
      <p:pic>
        <p:nvPicPr>
          <p:cNvPr id="13" name="Εικόνα 12">
            <a:extLst>
              <a:ext uri="{FF2B5EF4-FFF2-40B4-BE49-F238E27FC236}">
                <a16:creationId xmlns:a16="http://schemas.microsoft.com/office/drawing/2014/main" id="{7196E14C-6B75-A116-9DB1-E9E054C1D7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926" y="3353443"/>
            <a:ext cx="1139485" cy="952582"/>
          </a:xfrm>
          <a:prstGeom prst="rect">
            <a:avLst/>
          </a:prstGeom>
        </p:spPr>
      </p:pic>
      <p:sp>
        <p:nvSpPr>
          <p:cNvPr id="14" name="Βέλος: Δεξιό 13">
            <a:extLst>
              <a:ext uri="{FF2B5EF4-FFF2-40B4-BE49-F238E27FC236}">
                <a16:creationId xmlns:a16="http://schemas.microsoft.com/office/drawing/2014/main" id="{8F20E350-BC59-E6B5-5CDB-5D260724A847}"/>
              </a:ext>
            </a:extLst>
          </p:cNvPr>
          <p:cNvSpPr/>
          <p:nvPr/>
        </p:nvSpPr>
        <p:spPr>
          <a:xfrm>
            <a:off x="3627695" y="205868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Βέλος: Δεξιό 14">
            <a:extLst>
              <a:ext uri="{FF2B5EF4-FFF2-40B4-BE49-F238E27FC236}">
                <a16:creationId xmlns:a16="http://schemas.microsoft.com/office/drawing/2014/main" id="{1FBDEA18-0A52-FECC-8B1C-DBC63538EA81}"/>
              </a:ext>
            </a:extLst>
          </p:cNvPr>
          <p:cNvSpPr/>
          <p:nvPr/>
        </p:nvSpPr>
        <p:spPr>
          <a:xfrm>
            <a:off x="3627695" y="3815923"/>
            <a:ext cx="978408" cy="52390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96DA54-604F-AD0B-08DF-13AA65FDA110}"/>
              </a:ext>
            </a:extLst>
          </p:cNvPr>
          <p:cNvSpPr txBox="1"/>
          <p:nvPr/>
        </p:nvSpPr>
        <p:spPr>
          <a:xfrm>
            <a:off x="1151011" y="4437381"/>
            <a:ext cx="212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Sugar free Syrup</a:t>
            </a:r>
            <a:endParaRPr lang="el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844A7B-A600-4F03-4E84-C2BD6655DB90}"/>
              </a:ext>
            </a:extLst>
          </p:cNvPr>
          <p:cNvSpPr txBox="1"/>
          <p:nvPr/>
        </p:nvSpPr>
        <p:spPr>
          <a:xfrm>
            <a:off x="4990032" y="4462789"/>
            <a:ext cx="1998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Espresso</a:t>
            </a:r>
            <a:endParaRPr lang="el-G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E29259-6F0D-A2B4-B139-7565EBE2DFBC}"/>
              </a:ext>
            </a:extLst>
          </p:cNvPr>
          <p:cNvSpPr txBox="1"/>
          <p:nvPr/>
        </p:nvSpPr>
        <p:spPr>
          <a:xfrm>
            <a:off x="1327669" y="2645473"/>
            <a:ext cx="1772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Regular Syrup</a:t>
            </a:r>
            <a:endParaRPr lang="el-G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701479-B9F4-335C-894D-A216A4A24698}"/>
              </a:ext>
            </a:extLst>
          </p:cNvPr>
          <p:cNvSpPr txBox="1"/>
          <p:nvPr/>
        </p:nvSpPr>
        <p:spPr>
          <a:xfrm>
            <a:off x="4885018" y="2681011"/>
            <a:ext cx="210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Espresso</a:t>
            </a:r>
            <a:endParaRPr lang="el-G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1768F1-5340-7A46-B437-79696077B60B}"/>
              </a:ext>
            </a:extLst>
          </p:cNvPr>
          <p:cNvSpPr txBox="1"/>
          <p:nvPr/>
        </p:nvSpPr>
        <p:spPr>
          <a:xfrm>
            <a:off x="7298977" y="1811328"/>
            <a:ext cx="2316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99.6%</a:t>
            </a:r>
            <a:endParaRPr lang="el-GR" sz="6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BD50B6-A8F8-59A1-AF11-BA98314B95C3}"/>
              </a:ext>
            </a:extLst>
          </p:cNvPr>
          <p:cNvSpPr txBox="1"/>
          <p:nvPr/>
        </p:nvSpPr>
        <p:spPr>
          <a:xfrm>
            <a:off x="7298978" y="3479807"/>
            <a:ext cx="2316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99.3%</a:t>
            </a:r>
            <a:endParaRPr lang="el-GR" sz="6000" dirty="0"/>
          </a:p>
        </p:txBody>
      </p:sp>
      <p:sp>
        <p:nvSpPr>
          <p:cNvPr id="23" name="Βέλος: Δεξιό 22">
            <a:extLst>
              <a:ext uri="{FF2B5EF4-FFF2-40B4-BE49-F238E27FC236}">
                <a16:creationId xmlns:a16="http://schemas.microsoft.com/office/drawing/2014/main" id="{62E96E76-1713-4547-E6A2-78BEEB1294B6}"/>
              </a:ext>
            </a:extLst>
          </p:cNvPr>
          <p:cNvSpPr/>
          <p:nvPr/>
        </p:nvSpPr>
        <p:spPr>
          <a:xfrm>
            <a:off x="3627695" y="557316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5D1F89-3209-493D-F971-CFA5D0550798}"/>
              </a:ext>
            </a:extLst>
          </p:cNvPr>
          <p:cNvSpPr txBox="1"/>
          <p:nvPr/>
        </p:nvSpPr>
        <p:spPr>
          <a:xfrm>
            <a:off x="1162513" y="6210541"/>
            <a:ext cx="212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Espresso</a:t>
            </a:r>
            <a:endParaRPr lang="el-G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91D438-A3A1-9EB8-30A0-D778B10267ED}"/>
              </a:ext>
            </a:extLst>
          </p:cNvPr>
          <p:cNvSpPr txBox="1"/>
          <p:nvPr/>
        </p:nvSpPr>
        <p:spPr>
          <a:xfrm>
            <a:off x="4960090" y="6162730"/>
            <a:ext cx="210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Regular Syrup</a:t>
            </a:r>
            <a:endParaRPr lang="el-G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7CB1CF-BAA2-5589-1872-703E6A9C92D8}"/>
              </a:ext>
            </a:extLst>
          </p:cNvPr>
          <p:cNvSpPr txBox="1"/>
          <p:nvPr/>
        </p:nvSpPr>
        <p:spPr>
          <a:xfrm>
            <a:off x="7298979" y="5198312"/>
            <a:ext cx="2316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54.7%</a:t>
            </a:r>
            <a:endParaRPr lang="el-GR" sz="6000" dirty="0"/>
          </a:p>
        </p:txBody>
      </p:sp>
      <p:pic>
        <p:nvPicPr>
          <p:cNvPr id="27" name="Εικόνα 26">
            <a:extLst>
              <a:ext uri="{FF2B5EF4-FFF2-40B4-BE49-F238E27FC236}">
                <a16:creationId xmlns:a16="http://schemas.microsoft.com/office/drawing/2014/main" id="{98068052-23B2-493F-28B1-E548BBD72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34" y="5286084"/>
            <a:ext cx="1336125" cy="797923"/>
          </a:xfrm>
          <a:prstGeom prst="rect">
            <a:avLst/>
          </a:prstGeom>
        </p:spPr>
      </p:pic>
      <p:pic>
        <p:nvPicPr>
          <p:cNvPr id="28" name="Θέση περιεχομένου 6">
            <a:extLst>
              <a:ext uri="{FF2B5EF4-FFF2-40B4-BE49-F238E27FC236}">
                <a16:creationId xmlns:a16="http://schemas.microsoft.com/office/drawing/2014/main" id="{FADFAE11-9C5C-08B5-3AAA-7629E0519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838" y="5018670"/>
            <a:ext cx="1020189" cy="102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42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916F9C4-DBF0-32F0-771D-B2C25A71B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8" y="140676"/>
            <a:ext cx="11226019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Dataset</a:t>
            </a:r>
            <a:endParaRPr lang="el-GR" sz="4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46472AB-909F-75C0-200D-9234112B0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442" y="1948011"/>
            <a:ext cx="5610884" cy="28554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i="1" u="sng" dirty="0"/>
              <a:t>Coffee Shops Transactions</a:t>
            </a:r>
          </a:p>
          <a:p>
            <a:r>
              <a:rPr lang="en-US" sz="3200" dirty="0"/>
              <a:t>149.116 rows</a:t>
            </a:r>
          </a:p>
          <a:p>
            <a:r>
              <a:rPr lang="en-US" sz="3200" dirty="0"/>
              <a:t>11 columns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l-GR" sz="3200" dirty="0"/>
          </a:p>
        </p:txBody>
      </p:sp>
      <p:pic>
        <p:nvPicPr>
          <p:cNvPr id="5" name="Γραφικό 4">
            <a:extLst>
              <a:ext uri="{FF2B5EF4-FFF2-40B4-BE49-F238E27FC236}">
                <a16:creationId xmlns:a16="http://schemas.microsoft.com/office/drawing/2014/main" id="{5CC3E8A7-BD1E-900F-6362-FDD106800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312" y="4803425"/>
            <a:ext cx="3649346" cy="14104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EB0EE0-2228-3DCC-C8FF-E104FA3F3050}"/>
              </a:ext>
            </a:extLst>
          </p:cNvPr>
          <p:cNvSpPr txBox="1"/>
          <p:nvPr/>
        </p:nvSpPr>
        <p:spPr>
          <a:xfrm>
            <a:off x="5882410" y="2092076"/>
            <a:ext cx="4965895" cy="315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116.789 transactions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1/1/2023 – 30/6/2023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146194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3 coffee shops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prstClr val="white"/>
              </a:buClr>
              <a:buSzPct val="80000"/>
              <a:buFont typeface="Wingdings 3" panose="05040102010807070707" pitchFamily="18" charset="2"/>
              <a:buChar char="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146194">
                  <a:lumMod val="75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l-GR" sz="3200" dirty="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42FCD7A5-1A0B-79DB-BF3B-AAE0E1247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864" y="4377138"/>
            <a:ext cx="1821767" cy="1745451"/>
          </a:xfrm>
          <a:prstGeom prst="rect">
            <a:avLst/>
          </a:prstGeo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47E6896D-A316-222A-3473-8BDC4B8A11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74" y="458441"/>
            <a:ext cx="881915" cy="76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104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97769-7FE0-5A94-17A9-57CA017FE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6A8B8E5-E969-1853-DFE5-A91DCF445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070" y="365498"/>
            <a:ext cx="8534400" cy="1507067"/>
          </a:xfrm>
        </p:spPr>
        <p:txBody>
          <a:bodyPr/>
          <a:lstStyle/>
          <a:p>
            <a:pPr algn="ctr"/>
            <a:r>
              <a:rPr lang="en-US" dirty="0"/>
              <a:t>ASSOCIATION RULES</a:t>
            </a:r>
            <a:endParaRPr lang="el-GR" dirty="0"/>
          </a:p>
        </p:txBody>
      </p:sp>
      <p:pic>
        <p:nvPicPr>
          <p:cNvPr id="24" name="Θέση περιεχομένου 23">
            <a:extLst>
              <a:ext uri="{FF2B5EF4-FFF2-40B4-BE49-F238E27FC236}">
                <a16:creationId xmlns:a16="http://schemas.microsoft.com/office/drawing/2014/main" id="{3D349819-A1BC-E187-DAAB-16331FCA2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633" y="2004519"/>
            <a:ext cx="1469290" cy="1469290"/>
          </a:xfrm>
          <a:prstGeom prst="rect">
            <a:avLst/>
          </a:prstGeom>
        </p:spPr>
      </p:pic>
      <p:sp>
        <p:nvSpPr>
          <p:cNvPr id="14" name="Βέλος: Δεξιό 13">
            <a:extLst>
              <a:ext uri="{FF2B5EF4-FFF2-40B4-BE49-F238E27FC236}">
                <a16:creationId xmlns:a16="http://schemas.microsoft.com/office/drawing/2014/main" id="{056DACB8-6192-5C94-6D52-D5039A708347}"/>
              </a:ext>
            </a:extLst>
          </p:cNvPr>
          <p:cNvSpPr/>
          <p:nvPr/>
        </p:nvSpPr>
        <p:spPr>
          <a:xfrm>
            <a:off x="3810381" y="270953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Βέλος: Δεξιό 14">
            <a:extLst>
              <a:ext uri="{FF2B5EF4-FFF2-40B4-BE49-F238E27FC236}">
                <a16:creationId xmlns:a16="http://schemas.microsoft.com/office/drawing/2014/main" id="{F9179F29-C317-B76A-6F2E-19536726DA38}"/>
              </a:ext>
            </a:extLst>
          </p:cNvPr>
          <p:cNvSpPr/>
          <p:nvPr/>
        </p:nvSpPr>
        <p:spPr>
          <a:xfrm>
            <a:off x="3810381" y="4736842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917B24-574A-C01B-3AEC-D8D960D21CC0}"/>
              </a:ext>
            </a:extLst>
          </p:cNvPr>
          <p:cNvSpPr txBox="1"/>
          <p:nvPr/>
        </p:nvSpPr>
        <p:spPr>
          <a:xfrm>
            <a:off x="1452599" y="5638290"/>
            <a:ext cx="2125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Brew Chai Tea</a:t>
            </a:r>
            <a:endParaRPr lang="el-G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C9AE7D-4EBF-21A4-1BF6-7940E711D7B7}"/>
              </a:ext>
            </a:extLst>
          </p:cNvPr>
          <p:cNvSpPr txBox="1"/>
          <p:nvPr/>
        </p:nvSpPr>
        <p:spPr>
          <a:xfrm>
            <a:off x="4990031" y="5646809"/>
            <a:ext cx="210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Scone</a:t>
            </a:r>
            <a:endParaRPr lang="el-G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6730C7-E36C-A178-EB6F-9F0BECC9EA6C}"/>
              </a:ext>
            </a:extLst>
          </p:cNvPr>
          <p:cNvSpPr txBox="1"/>
          <p:nvPr/>
        </p:nvSpPr>
        <p:spPr>
          <a:xfrm>
            <a:off x="1452599" y="3194167"/>
            <a:ext cx="210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Gourmet Brewed Coffee</a:t>
            </a:r>
            <a:endParaRPr lang="el-G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14653A-033D-6E5C-CE42-74528CEA35E3}"/>
              </a:ext>
            </a:extLst>
          </p:cNvPr>
          <p:cNvSpPr txBox="1"/>
          <p:nvPr/>
        </p:nvSpPr>
        <p:spPr>
          <a:xfrm>
            <a:off x="4990031" y="3238402"/>
            <a:ext cx="2103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Scone</a:t>
            </a:r>
            <a:endParaRPr lang="el-G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A13F40-FDA4-7CFC-BA8D-E4160277DC01}"/>
              </a:ext>
            </a:extLst>
          </p:cNvPr>
          <p:cNvSpPr txBox="1"/>
          <p:nvPr/>
        </p:nvSpPr>
        <p:spPr>
          <a:xfrm>
            <a:off x="7593749" y="2407405"/>
            <a:ext cx="2316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38.5%</a:t>
            </a:r>
            <a:endParaRPr lang="el-GR" sz="6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590497-136E-C267-1591-8A7E2DE4E55B}"/>
              </a:ext>
            </a:extLst>
          </p:cNvPr>
          <p:cNvSpPr txBox="1"/>
          <p:nvPr/>
        </p:nvSpPr>
        <p:spPr>
          <a:xfrm>
            <a:off x="7593749" y="4781030"/>
            <a:ext cx="23163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37.4%</a:t>
            </a:r>
            <a:endParaRPr lang="el-GR" sz="6000" dirty="0"/>
          </a:p>
        </p:txBody>
      </p:sp>
      <p:pic>
        <p:nvPicPr>
          <p:cNvPr id="9" name="Εικόνα 8">
            <a:extLst>
              <a:ext uri="{FF2B5EF4-FFF2-40B4-BE49-F238E27FC236}">
                <a16:creationId xmlns:a16="http://schemas.microsoft.com/office/drawing/2014/main" id="{670CEEA9-9493-8AB0-AC59-A35A7D514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778" y="4304788"/>
            <a:ext cx="1139485" cy="1139485"/>
          </a:xfrm>
          <a:prstGeom prst="rect">
            <a:avLst/>
          </a:prstGeom>
        </p:spPr>
      </p:pic>
      <p:pic>
        <p:nvPicPr>
          <p:cNvPr id="12" name="Εικόνα 11">
            <a:extLst>
              <a:ext uri="{FF2B5EF4-FFF2-40B4-BE49-F238E27FC236}">
                <a16:creationId xmlns:a16="http://schemas.microsoft.com/office/drawing/2014/main" id="{DAA6D8F8-BC9A-F6B3-7C08-C6756B720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855" y="4254530"/>
            <a:ext cx="1507068" cy="1507068"/>
          </a:xfrm>
          <a:prstGeom prst="rect">
            <a:avLst/>
          </a:prstGeom>
        </p:spPr>
      </p:pic>
      <p:pic>
        <p:nvPicPr>
          <p:cNvPr id="26" name="Εικόνα 25">
            <a:extLst>
              <a:ext uri="{FF2B5EF4-FFF2-40B4-BE49-F238E27FC236}">
                <a16:creationId xmlns:a16="http://schemas.microsoft.com/office/drawing/2014/main" id="{3821B263-B8A1-C383-C3AD-0766C6B49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434" y="2139892"/>
            <a:ext cx="1209343" cy="98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584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F150489-AE36-DEDA-BEEF-342858BE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600" i="1" u="sng" dirty="0">
                <a:solidFill>
                  <a:schemeClr val="tx1"/>
                </a:solidFill>
              </a:rPr>
              <a:t>Thank you! Any questions?</a:t>
            </a:r>
            <a:endParaRPr lang="el-GR" sz="4600" i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766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A224C-0353-3C17-1558-F681E5EAD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6D05FE1-5021-84D4-99D7-C784E7A2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8" y="140676"/>
            <a:ext cx="11226019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Columns</a:t>
            </a:r>
            <a:endParaRPr lang="el-GR" sz="4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CECAB333-3B39-491F-FF5C-E8DAF1CAF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393540" y="274613"/>
            <a:ext cx="997454" cy="997454"/>
          </a:xfrm>
        </p:spPr>
      </p:pic>
      <p:sp>
        <p:nvSpPr>
          <p:cNvPr id="5" name="Οβάλ 4">
            <a:extLst>
              <a:ext uri="{FF2B5EF4-FFF2-40B4-BE49-F238E27FC236}">
                <a16:creationId xmlns:a16="http://schemas.microsoft.com/office/drawing/2014/main" id="{9F162215-A929-6CED-B5A4-5064FE65C630}"/>
              </a:ext>
            </a:extLst>
          </p:cNvPr>
          <p:cNvSpPr/>
          <p:nvPr/>
        </p:nvSpPr>
        <p:spPr>
          <a:xfrm>
            <a:off x="594967" y="1512798"/>
            <a:ext cx="3113456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transaction_id</a:t>
            </a:r>
            <a:endParaRPr lang="el-GR" dirty="0"/>
          </a:p>
        </p:txBody>
      </p:sp>
      <p:sp>
        <p:nvSpPr>
          <p:cNvPr id="8" name="Οβάλ 7">
            <a:extLst>
              <a:ext uri="{FF2B5EF4-FFF2-40B4-BE49-F238E27FC236}">
                <a16:creationId xmlns:a16="http://schemas.microsoft.com/office/drawing/2014/main" id="{0CAEF93D-6B81-0C0B-0B54-0E691EAFC4B7}"/>
              </a:ext>
            </a:extLst>
          </p:cNvPr>
          <p:cNvSpPr/>
          <p:nvPr/>
        </p:nvSpPr>
        <p:spPr>
          <a:xfrm>
            <a:off x="632630" y="2850271"/>
            <a:ext cx="2964423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transaction_date</a:t>
            </a:r>
            <a:endParaRPr lang="el-GR" dirty="0"/>
          </a:p>
        </p:txBody>
      </p:sp>
      <p:sp>
        <p:nvSpPr>
          <p:cNvPr id="9" name="Οβάλ 8">
            <a:extLst>
              <a:ext uri="{FF2B5EF4-FFF2-40B4-BE49-F238E27FC236}">
                <a16:creationId xmlns:a16="http://schemas.microsoft.com/office/drawing/2014/main" id="{9701DF97-6B84-90BD-9C11-9EBA279CD10C}"/>
              </a:ext>
            </a:extLst>
          </p:cNvPr>
          <p:cNvSpPr/>
          <p:nvPr/>
        </p:nvSpPr>
        <p:spPr>
          <a:xfrm>
            <a:off x="594966" y="4369255"/>
            <a:ext cx="3002087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transaction_time</a:t>
            </a:r>
            <a:endParaRPr lang="el-GR" dirty="0"/>
          </a:p>
        </p:txBody>
      </p:sp>
      <p:sp>
        <p:nvSpPr>
          <p:cNvPr id="10" name="Οβάλ 9">
            <a:extLst>
              <a:ext uri="{FF2B5EF4-FFF2-40B4-BE49-F238E27FC236}">
                <a16:creationId xmlns:a16="http://schemas.microsoft.com/office/drawing/2014/main" id="{A1FF6391-4AE4-EEF2-F4EC-5B5CA24AFF27}"/>
              </a:ext>
            </a:extLst>
          </p:cNvPr>
          <p:cNvSpPr/>
          <p:nvPr/>
        </p:nvSpPr>
        <p:spPr>
          <a:xfrm>
            <a:off x="650422" y="5799603"/>
            <a:ext cx="2946631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transaction_qty</a:t>
            </a:r>
            <a:endParaRPr lang="el-GR" dirty="0"/>
          </a:p>
        </p:txBody>
      </p:sp>
      <p:sp>
        <p:nvSpPr>
          <p:cNvPr id="11" name="Οβάλ 10">
            <a:extLst>
              <a:ext uri="{FF2B5EF4-FFF2-40B4-BE49-F238E27FC236}">
                <a16:creationId xmlns:a16="http://schemas.microsoft.com/office/drawing/2014/main" id="{2AF66491-3862-FBD8-E628-B886CA596D13}"/>
              </a:ext>
            </a:extLst>
          </p:cNvPr>
          <p:cNvSpPr/>
          <p:nvPr/>
        </p:nvSpPr>
        <p:spPr>
          <a:xfrm>
            <a:off x="8038170" y="1490068"/>
            <a:ext cx="2850980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store_id</a:t>
            </a:r>
            <a:endParaRPr lang="el-GR" dirty="0"/>
          </a:p>
        </p:txBody>
      </p:sp>
      <p:sp>
        <p:nvSpPr>
          <p:cNvPr id="12" name="Οβάλ 11">
            <a:extLst>
              <a:ext uri="{FF2B5EF4-FFF2-40B4-BE49-F238E27FC236}">
                <a16:creationId xmlns:a16="http://schemas.microsoft.com/office/drawing/2014/main" id="{63641C81-4ED5-15D0-2367-EB922187146A}"/>
              </a:ext>
            </a:extLst>
          </p:cNvPr>
          <p:cNvSpPr/>
          <p:nvPr/>
        </p:nvSpPr>
        <p:spPr>
          <a:xfrm>
            <a:off x="8038171" y="2863197"/>
            <a:ext cx="2850980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store_location</a:t>
            </a:r>
            <a:endParaRPr lang="el-GR" dirty="0"/>
          </a:p>
        </p:txBody>
      </p:sp>
      <p:sp>
        <p:nvSpPr>
          <p:cNvPr id="13" name="Οβάλ 12">
            <a:extLst>
              <a:ext uri="{FF2B5EF4-FFF2-40B4-BE49-F238E27FC236}">
                <a16:creationId xmlns:a16="http://schemas.microsoft.com/office/drawing/2014/main" id="{FC02AA7A-624D-DF4A-35B3-BCBA9ACF93C1}"/>
              </a:ext>
            </a:extLst>
          </p:cNvPr>
          <p:cNvSpPr/>
          <p:nvPr/>
        </p:nvSpPr>
        <p:spPr>
          <a:xfrm>
            <a:off x="4104214" y="1512798"/>
            <a:ext cx="3222543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product_id</a:t>
            </a:r>
            <a:endParaRPr lang="el-GR" dirty="0"/>
          </a:p>
        </p:txBody>
      </p:sp>
      <p:sp>
        <p:nvSpPr>
          <p:cNvPr id="14" name="Οβάλ 13">
            <a:extLst>
              <a:ext uri="{FF2B5EF4-FFF2-40B4-BE49-F238E27FC236}">
                <a16:creationId xmlns:a16="http://schemas.microsoft.com/office/drawing/2014/main" id="{9B49D0E5-EE8A-F4E2-7A21-452BD0E3704E}"/>
              </a:ext>
            </a:extLst>
          </p:cNvPr>
          <p:cNvSpPr/>
          <p:nvPr/>
        </p:nvSpPr>
        <p:spPr>
          <a:xfrm>
            <a:off x="8038170" y="4326982"/>
            <a:ext cx="2917801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unit_price</a:t>
            </a:r>
            <a:endParaRPr lang="el-GR" dirty="0"/>
          </a:p>
        </p:txBody>
      </p:sp>
      <p:sp>
        <p:nvSpPr>
          <p:cNvPr id="15" name="Οβάλ 14">
            <a:extLst>
              <a:ext uri="{FF2B5EF4-FFF2-40B4-BE49-F238E27FC236}">
                <a16:creationId xmlns:a16="http://schemas.microsoft.com/office/drawing/2014/main" id="{0E186D90-C3DC-039D-DBB9-F1BE4F99B7C7}"/>
              </a:ext>
            </a:extLst>
          </p:cNvPr>
          <p:cNvSpPr/>
          <p:nvPr/>
        </p:nvSpPr>
        <p:spPr>
          <a:xfrm>
            <a:off x="4104214" y="2863197"/>
            <a:ext cx="3222543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product_category</a:t>
            </a:r>
            <a:endParaRPr lang="el-GR" dirty="0"/>
          </a:p>
        </p:txBody>
      </p:sp>
      <p:sp>
        <p:nvSpPr>
          <p:cNvPr id="17" name="Οβάλ 16">
            <a:extLst>
              <a:ext uri="{FF2B5EF4-FFF2-40B4-BE49-F238E27FC236}">
                <a16:creationId xmlns:a16="http://schemas.microsoft.com/office/drawing/2014/main" id="{97AC7790-D0B8-8765-CB29-CCAF2DA61769}"/>
              </a:ext>
            </a:extLst>
          </p:cNvPr>
          <p:cNvSpPr/>
          <p:nvPr/>
        </p:nvSpPr>
        <p:spPr>
          <a:xfrm>
            <a:off x="4104215" y="5799603"/>
            <a:ext cx="3222542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product_detail</a:t>
            </a:r>
            <a:endParaRPr lang="el-GR" dirty="0"/>
          </a:p>
        </p:txBody>
      </p:sp>
      <p:sp>
        <p:nvSpPr>
          <p:cNvPr id="18" name="Οβάλ 17">
            <a:extLst>
              <a:ext uri="{FF2B5EF4-FFF2-40B4-BE49-F238E27FC236}">
                <a16:creationId xmlns:a16="http://schemas.microsoft.com/office/drawing/2014/main" id="{163938D2-CAEA-3708-CAD4-1078BC5DC308}"/>
              </a:ext>
            </a:extLst>
          </p:cNvPr>
          <p:cNvSpPr/>
          <p:nvPr/>
        </p:nvSpPr>
        <p:spPr>
          <a:xfrm>
            <a:off x="4104215" y="4369255"/>
            <a:ext cx="3222542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product_type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13532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15F67-6075-4C1B-C872-98BA87132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E3D28D0-1858-977A-3D53-2D12D1948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8" y="140676"/>
            <a:ext cx="11226019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New Columns</a:t>
            </a:r>
            <a:endParaRPr lang="el-GR" sz="4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4ADB31A-6EC7-FB8F-417D-1D90614A2301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836701" y="5265029"/>
            <a:ext cx="6520702" cy="91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Transformation: </a:t>
            </a:r>
            <a:r>
              <a:rPr lang="en-US" sz="2800" dirty="0" err="1">
                <a:solidFill>
                  <a:schemeClr val="tx1"/>
                </a:solidFill>
              </a:rPr>
              <a:t>transaction_id</a:t>
            </a:r>
            <a:endParaRPr lang="el-GR" sz="2800" dirty="0">
              <a:solidFill>
                <a:schemeClr val="tx1"/>
              </a:solidFill>
            </a:endParaRPr>
          </a:p>
        </p:txBody>
      </p:sp>
      <p:sp>
        <p:nvSpPr>
          <p:cNvPr id="5" name="Οβάλ 4">
            <a:extLst>
              <a:ext uri="{FF2B5EF4-FFF2-40B4-BE49-F238E27FC236}">
                <a16:creationId xmlns:a16="http://schemas.microsoft.com/office/drawing/2014/main" id="{A313F8B0-F36F-409E-033D-171C811F6864}"/>
              </a:ext>
            </a:extLst>
          </p:cNvPr>
          <p:cNvSpPr/>
          <p:nvPr/>
        </p:nvSpPr>
        <p:spPr>
          <a:xfrm>
            <a:off x="690964" y="1511756"/>
            <a:ext cx="2274843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time_of_day</a:t>
            </a:r>
            <a:endParaRPr lang="el-GR" dirty="0"/>
          </a:p>
        </p:txBody>
      </p:sp>
      <p:sp>
        <p:nvSpPr>
          <p:cNvPr id="8" name="Οβάλ 7">
            <a:extLst>
              <a:ext uri="{FF2B5EF4-FFF2-40B4-BE49-F238E27FC236}">
                <a16:creationId xmlns:a16="http://schemas.microsoft.com/office/drawing/2014/main" id="{7BCDF460-E245-3A1D-13E9-964FBA3E0463}"/>
              </a:ext>
            </a:extLst>
          </p:cNvPr>
          <p:cNvSpPr/>
          <p:nvPr/>
        </p:nvSpPr>
        <p:spPr>
          <a:xfrm>
            <a:off x="632631" y="2850271"/>
            <a:ext cx="1550383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day</a:t>
            </a:r>
            <a:endParaRPr lang="el-GR" dirty="0"/>
          </a:p>
        </p:txBody>
      </p:sp>
      <p:sp>
        <p:nvSpPr>
          <p:cNvPr id="9" name="Οβάλ 8">
            <a:extLst>
              <a:ext uri="{FF2B5EF4-FFF2-40B4-BE49-F238E27FC236}">
                <a16:creationId xmlns:a16="http://schemas.microsoft.com/office/drawing/2014/main" id="{93161283-EB63-641A-C839-9414146794EE}"/>
              </a:ext>
            </a:extLst>
          </p:cNvPr>
          <p:cNvSpPr/>
          <p:nvPr/>
        </p:nvSpPr>
        <p:spPr>
          <a:xfrm>
            <a:off x="5815276" y="1512798"/>
            <a:ext cx="2135034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day_name</a:t>
            </a:r>
            <a:endParaRPr lang="el-GR" dirty="0"/>
          </a:p>
        </p:txBody>
      </p:sp>
      <p:sp>
        <p:nvSpPr>
          <p:cNvPr id="11" name="Οβάλ 10">
            <a:extLst>
              <a:ext uri="{FF2B5EF4-FFF2-40B4-BE49-F238E27FC236}">
                <a16:creationId xmlns:a16="http://schemas.microsoft.com/office/drawing/2014/main" id="{2476C848-933D-AB92-1D52-7A5A2A7EE866}"/>
              </a:ext>
            </a:extLst>
          </p:cNvPr>
          <p:cNvSpPr/>
          <p:nvPr/>
        </p:nvSpPr>
        <p:spPr>
          <a:xfrm>
            <a:off x="6793047" y="5345202"/>
            <a:ext cx="2135033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index</a:t>
            </a:r>
            <a:endParaRPr lang="el-GR" dirty="0"/>
          </a:p>
        </p:txBody>
      </p:sp>
      <p:sp>
        <p:nvSpPr>
          <p:cNvPr id="12" name="Οβάλ 11">
            <a:extLst>
              <a:ext uri="{FF2B5EF4-FFF2-40B4-BE49-F238E27FC236}">
                <a16:creationId xmlns:a16="http://schemas.microsoft.com/office/drawing/2014/main" id="{E4559CE8-8FA8-A620-C8AB-1A21E496585F}"/>
              </a:ext>
            </a:extLst>
          </p:cNvPr>
          <p:cNvSpPr/>
          <p:nvPr/>
        </p:nvSpPr>
        <p:spPr>
          <a:xfrm>
            <a:off x="4310232" y="2850271"/>
            <a:ext cx="1561930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year</a:t>
            </a:r>
            <a:endParaRPr lang="el-GR" dirty="0"/>
          </a:p>
        </p:txBody>
      </p:sp>
      <p:sp>
        <p:nvSpPr>
          <p:cNvPr id="13" name="Οβάλ 12">
            <a:extLst>
              <a:ext uri="{FF2B5EF4-FFF2-40B4-BE49-F238E27FC236}">
                <a16:creationId xmlns:a16="http://schemas.microsoft.com/office/drawing/2014/main" id="{687F3122-521C-59A3-473D-A31E50ACFA85}"/>
              </a:ext>
            </a:extLst>
          </p:cNvPr>
          <p:cNvSpPr/>
          <p:nvPr/>
        </p:nvSpPr>
        <p:spPr>
          <a:xfrm>
            <a:off x="3271622" y="1512798"/>
            <a:ext cx="2147934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is_weekend</a:t>
            </a:r>
            <a:endParaRPr lang="el-GR" dirty="0"/>
          </a:p>
        </p:txBody>
      </p:sp>
      <p:sp>
        <p:nvSpPr>
          <p:cNvPr id="14" name="Οβάλ 13">
            <a:extLst>
              <a:ext uri="{FF2B5EF4-FFF2-40B4-BE49-F238E27FC236}">
                <a16:creationId xmlns:a16="http://schemas.microsoft.com/office/drawing/2014/main" id="{B76C0E7E-F160-549F-75C5-420C7A38DBC4}"/>
              </a:ext>
            </a:extLst>
          </p:cNvPr>
          <p:cNvSpPr/>
          <p:nvPr/>
        </p:nvSpPr>
        <p:spPr>
          <a:xfrm>
            <a:off x="594967" y="4147754"/>
            <a:ext cx="2274843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latitude</a:t>
            </a:r>
            <a:endParaRPr lang="el-GR" dirty="0"/>
          </a:p>
        </p:txBody>
      </p:sp>
      <p:sp>
        <p:nvSpPr>
          <p:cNvPr id="15" name="Οβάλ 14">
            <a:extLst>
              <a:ext uri="{FF2B5EF4-FFF2-40B4-BE49-F238E27FC236}">
                <a16:creationId xmlns:a16="http://schemas.microsoft.com/office/drawing/2014/main" id="{131A6A7F-3AC7-F88D-D941-928390CFA219}"/>
              </a:ext>
            </a:extLst>
          </p:cNvPr>
          <p:cNvSpPr/>
          <p:nvPr/>
        </p:nvSpPr>
        <p:spPr>
          <a:xfrm>
            <a:off x="2402023" y="2850271"/>
            <a:ext cx="1689200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month</a:t>
            </a:r>
            <a:endParaRPr lang="el-GR" dirty="0"/>
          </a:p>
        </p:txBody>
      </p:sp>
      <p:sp>
        <p:nvSpPr>
          <p:cNvPr id="17" name="Οβάλ 16">
            <a:extLst>
              <a:ext uri="{FF2B5EF4-FFF2-40B4-BE49-F238E27FC236}">
                <a16:creationId xmlns:a16="http://schemas.microsoft.com/office/drawing/2014/main" id="{2F3A9051-79BE-C13F-6A88-5502956238D1}"/>
              </a:ext>
            </a:extLst>
          </p:cNvPr>
          <p:cNvSpPr/>
          <p:nvPr/>
        </p:nvSpPr>
        <p:spPr>
          <a:xfrm>
            <a:off x="3418523" y="4147754"/>
            <a:ext cx="2274843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longitude</a:t>
            </a:r>
            <a:endParaRPr lang="el-GR" dirty="0"/>
          </a:p>
        </p:txBody>
      </p:sp>
      <p:sp>
        <p:nvSpPr>
          <p:cNvPr id="18" name="Οβάλ 17">
            <a:extLst>
              <a:ext uri="{FF2B5EF4-FFF2-40B4-BE49-F238E27FC236}">
                <a16:creationId xmlns:a16="http://schemas.microsoft.com/office/drawing/2014/main" id="{14013C60-0CBB-2C8F-5D41-57FFF50E35FB}"/>
              </a:ext>
            </a:extLst>
          </p:cNvPr>
          <p:cNvSpPr/>
          <p:nvPr/>
        </p:nvSpPr>
        <p:spPr>
          <a:xfrm>
            <a:off x="8354616" y="1512798"/>
            <a:ext cx="2374421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month_name</a:t>
            </a:r>
            <a:endParaRPr lang="el-GR" dirty="0"/>
          </a:p>
        </p:txBody>
      </p:sp>
      <p:sp>
        <p:nvSpPr>
          <p:cNvPr id="4" name="Οβάλ 3">
            <a:extLst>
              <a:ext uri="{FF2B5EF4-FFF2-40B4-BE49-F238E27FC236}">
                <a16:creationId xmlns:a16="http://schemas.microsoft.com/office/drawing/2014/main" id="{D60B4F0F-FADB-1778-EEB7-4AE6E9BB7350}"/>
              </a:ext>
            </a:extLst>
          </p:cNvPr>
          <p:cNvSpPr/>
          <p:nvPr/>
        </p:nvSpPr>
        <p:spPr>
          <a:xfrm>
            <a:off x="6091171" y="2850271"/>
            <a:ext cx="1561930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hour</a:t>
            </a:r>
            <a:endParaRPr lang="el-GR" dirty="0"/>
          </a:p>
        </p:txBody>
      </p:sp>
      <p:sp>
        <p:nvSpPr>
          <p:cNvPr id="6" name="Οβάλ 5">
            <a:extLst>
              <a:ext uri="{FF2B5EF4-FFF2-40B4-BE49-F238E27FC236}">
                <a16:creationId xmlns:a16="http://schemas.microsoft.com/office/drawing/2014/main" id="{6B71B9CC-0AE8-58D2-FACC-3BE932BA18F1}"/>
              </a:ext>
            </a:extLst>
          </p:cNvPr>
          <p:cNvSpPr/>
          <p:nvPr/>
        </p:nvSpPr>
        <p:spPr>
          <a:xfrm>
            <a:off x="7860564" y="2780506"/>
            <a:ext cx="1561930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minutes</a:t>
            </a:r>
            <a:endParaRPr lang="el-GR" dirty="0"/>
          </a:p>
        </p:txBody>
      </p:sp>
      <p:sp>
        <p:nvSpPr>
          <p:cNvPr id="7" name="Οβάλ 6">
            <a:extLst>
              <a:ext uri="{FF2B5EF4-FFF2-40B4-BE49-F238E27FC236}">
                <a16:creationId xmlns:a16="http://schemas.microsoft.com/office/drawing/2014/main" id="{35485858-5619-16BA-FF4A-38C1B9BF7FCF}"/>
              </a:ext>
            </a:extLst>
          </p:cNvPr>
          <p:cNvSpPr/>
          <p:nvPr/>
        </p:nvSpPr>
        <p:spPr>
          <a:xfrm>
            <a:off x="9789977" y="2780506"/>
            <a:ext cx="1561930" cy="91440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seconds</a:t>
            </a:r>
            <a:endParaRPr lang="el-GR" dirty="0"/>
          </a:p>
        </p:txBody>
      </p:sp>
      <p:pic>
        <p:nvPicPr>
          <p:cNvPr id="10" name="Θέση περιεχομένου 5">
            <a:extLst>
              <a:ext uri="{FF2B5EF4-FFF2-40B4-BE49-F238E27FC236}">
                <a16:creationId xmlns:a16="http://schemas.microsoft.com/office/drawing/2014/main" id="{A279B679-0F07-1550-8285-252E119C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950310" y="234616"/>
            <a:ext cx="997454" cy="99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37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3414E-087D-E3E7-C631-8154A428F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A0C989-A580-B510-96F7-DB2EA482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8" y="140676"/>
            <a:ext cx="11226019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Star schema</a:t>
            </a:r>
            <a:endParaRPr lang="el-GR" sz="4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D61D6C86-F172-49F5-5F2E-236D0E920D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416" y="393897"/>
            <a:ext cx="787792" cy="787792"/>
          </a:xfr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BBAD6632-F08B-3FCD-C6C4-BD60FC977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41" y="1392701"/>
            <a:ext cx="11090246" cy="531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30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363EE-5899-6DCF-FDFB-AC46AEEDF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71BD259-1285-51CB-2B2C-1E7BDFE3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8" y="140676"/>
            <a:ext cx="11226019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ETL</a:t>
            </a:r>
            <a:endParaRPr lang="el-GR" sz="4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D281195-EFA9-9570-8BE0-D8ABB5A6B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46" y="1324185"/>
            <a:ext cx="4557932" cy="4654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u="sng" dirty="0">
                <a:solidFill>
                  <a:schemeClr val="tx1"/>
                </a:solidFill>
              </a:rPr>
              <a:t>SQL SERVER Integration Services (SSIS)</a:t>
            </a:r>
          </a:p>
          <a:p>
            <a:r>
              <a:rPr lang="en-US" sz="2400" dirty="0">
                <a:solidFill>
                  <a:schemeClr val="tx1"/>
                </a:solidFill>
              </a:rPr>
              <a:t>Truncate Staging Table</a:t>
            </a:r>
          </a:p>
          <a:p>
            <a:r>
              <a:rPr lang="en-US" sz="2400" dirty="0">
                <a:solidFill>
                  <a:schemeClr val="tx1"/>
                </a:solidFill>
              </a:rPr>
              <a:t>Load CSV to Staging Table</a:t>
            </a:r>
          </a:p>
          <a:p>
            <a:r>
              <a:rPr lang="en-US" sz="2400" dirty="0">
                <a:solidFill>
                  <a:schemeClr val="tx1"/>
                </a:solidFill>
              </a:rPr>
              <a:t>Update Dimension Tables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Update Fact Table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l-GR" sz="2800" i="1" u="sng" dirty="0">
              <a:solidFill>
                <a:schemeClr val="tx1"/>
              </a:solidFill>
            </a:endParaRPr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493E98C7-466F-856A-3FB0-9AAFAA131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60" y="1464866"/>
            <a:ext cx="7146388" cy="5277191"/>
          </a:xfrm>
          <a:prstGeom prst="rect">
            <a:avLst/>
          </a:prstGeom>
        </p:spPr>
      </p:pic>
      <p:pic>
        <p:nvPicPr>
          <p:cNvPr id="5" name="Εικόνα 4">
            <a:extLst>
              <a:ext uri="{FF2B5EF4-FFF2-40B4-BE49-F238E27FC236}">
                <a16:creationId xmlns:a16="http://schemas.microsoft.com/office/drawing/2014/main" id="{EF9C13BF-C51A-800A-7F84-AEBB3C354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764" y="419906"/>
            <a:ext cx="904279" cy="90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373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9E876-0AE4-899A-641C-18268C01C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97E558D-42BB-1ABF-1728-9C53B9BF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8" y="140676"/>
            <a:ext cx="11226019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CUBE</a:t>
            </a:r>
            <a:endParaRPr lang="el-GR" sz="4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58712C2-8CC8-5996-F15A-7BDAC7666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045" y="1324186"/>
            <a:ext cx="6673191" cy="1812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u="sng" dirty="0">
                <a:solidFill>
                  <a:schemeClr val="tx1"/>
                </a:solidFill>
              </a:rPr>
              <a:t>SQL SERVER Analysis Services (SSAS)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l-GR" sz="2800" i="1" u="sng" dirty="0">
              <a:solidFill>
                <a:schemeClr val="tx1"/>
              </a:solidFill>
            </a:endParaRP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5562705E-8324-C3A8-E89C-C6A84FD99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88" y="2376592"/>
            <a:ext cx="3793591" cy="4340732"/>
          </a:xfrm>
          <a:prstGeom prst="rect">
            <a:avLst/>
          </a:prstGeom>
        </p:spPr>
      </p:pic>
      <p:pic>
        <p:nvPicPr>
          <p:cNvPr id="5" name="Θέση περιεχομένου 10">
            <a:extLst>
              <a:ext uri="{FF2B5EF4-FFF2-40B4-BE49-F238E27FC236}">
                <a16:creationId xmlns:a16="http://schemas.microsoft.com/office/drawing/2014/main" id="{6EC05439-F693-9D2E-51BC-BC7A4B1C4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200" y="2376592"/>
            <a:ext cx="4086812" cy="4340732"/>
          </a:xfrm>
          <a:prstGeom prst="rect">
            <a:avLst/>
          </a:prstGeom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E088DA4E-6927-2FC5-0111-43A77966FF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228" y="2376592"/>
            <a:ext cx="4012323" cy="4340732"/>
          </a:xfrm>
          <a:prstGeom prst="rect">
            <a:avLst/>
          </a:prstGeom>
        </p:spPr>
      </p:pic>
      <p:pic>
        <p:nvPicPr>
          <p:cNvPr id="8" name="Εικόνα 7">
            <a:extLst>
              <a:ext uri="{FF2B5EF4-FFF2-40B4-BE49-F238E27FC236}">
                <a16:creationId xmlns:a16="http://schemas.microsoft.com/office/drawing/2014/main" id="{59A7BCB2-A7FA-91E3-685B-3ACF18565D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36" y="279207"/>
            <a:ext cx="1044979" cy="104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22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D5527-6866-36E9-0F7E-76527498C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E41AB19-0F83-78D6-84C3-FE2B18C08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8" y="140676"/>
            <a:ext cx="11226019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CUBE</a:t>
            </a:r>
            <a:endParaRPr lang="el-GR" sz="4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" name="Θέση περιεχομένου 6">
            <a:extLst>
              <a:ext uri="{FF2B5EF4-FFF2-40B4-BE49-F238E27FC236}">
                <a16:creationId xmlns:a16="http://schemas.microsoft.com/office/drawing/2014/main" id="{0692F765-1E68-4AE8-7313-CDC379F80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5" y="1406769"/>
            <a:ext cx="2836988" cy="28539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i="1" u="sng" dirty="0">
                <a:solidFill>
                  <a:schemeClr val="tx1"/>
                </a:solidFill>
              </a:rPr>
              <a:t>Cube Browser (SSAS)</a:t>
            </a:r>
          </a:p>
          <a:p>
            <a:r>
              <a:rPr lang="en-US" dirty="0">
                <a:solidFill>
                  <a:schemeClr val="tx1"/>
                </a:solidFill>
              </a:rPr>
              <a:t>January Income</a:t>
            </a:r>
          </a:p>
          <a:p>
            <a:r>
              <a:rPr lang="en-US" dirty="0">
                <a:solidFill>
                  <a:schemeClr val="tx1"/>
                </a:solidFill>
              </a:rPr>
              <a:t>Astoria Store</a:t>
            </a:r>
          </a:p>
          <a:p>
            <a:r>
              <a:rPr lang="en-US" dirty="0">
                <a:solidFill>
                  <a:schemeClr val="tx1"/>
                </a:solidFill>
              </a:rPr>
              <a:t>10.00 – 19.59</a:t>
            </a:r>
          </a:p>
          <a:p>
            <a:r>
              <a:rPr lang="en-US" dirty="0">
                <a:solidFill>
                  <a:schemeClr val="tx1"/>
                </a:solidFill>
              </a:rPr>
              <a:t>Per product category</a:t>
            </a:r>
          </a:p>
          <a:p>
            <a:endParaRPr lang="el-GR" dirty="0">
              <a:solidFill>
                <a:schemeClr val="tx1"/>
              </a:solidFill>
            </a:endParaRP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17508D39-028F-7BEF-2259-7837BAB93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523" y="1406769"/>
            <a:ext cx="9589477" cy="5310555"/>
          </a:xfrm>
          <a:prstGeom prst="rect">
            <a:avLst/>
          </a:prstGeom>
        </p:spPr>
      </p:pic>
      <p:pic>
        <p:nvPicPr>
          <p:cNvPr id="3" name="Εικόνα 2">
            <a:extLst>
              <a:ext uri="{FF2B5EF4-FFF2-40B4-BE49-F238E27FC236}">
                <a16:creationId xmlns:a16="http://schemas.microsoft.com/office/drawing/2014/main" id="{A432EEAB-7D4D-F18C-96AD-659E613E0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236" y="279207"/>
            <a:ext cx="1044979" cy="104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02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BE63F-5B29-8538-DCA1-EAA8A1FBC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981B87E-853A-FC89-236C-42E4F2947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68" y="154744"/>
            <a:ext cx="11226019" cy="150706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Visualizations</a:t>
            </a:r>
            <a:endParaRPr lang="el-GR" sz="4000" dirty="0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3" name="Θέση περιεχομένου 4">
            <a:extLst>
              <a:ext uri="{FF2B5EF4-FFF2-40B4-BE49-F238E27FC236}">
                <a16:creationId xmlns:a16="http://schemas.microsoft.com/office/drawing/2014/main" id="{7F4171AD-423A-778B-82FC-8B0A53ADB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580" y="211016"/>
            <a:ext cx="1811073" cy="1014201"/>
          </a:xfrm>
          <a:prstGeom prst="rect">
            <a:avLst/>
          </a:prstGeom>
        </p:spPr>
      </p:pic>
      <p:pic>
        <p:nvPicPr>
          <p:cNvPr id="4" name="Εικόνα 3">
            <a:extLst>
              <a:ext uri="{FF2B5EF4-FFF2-40B4-BE49-F238E27FC236}">
                <a16:creationId xmlns:a16="http://schemas.microsoft.com/office/drawing/2014/main" id="{A0783D7A-7645-2415-983A-8D49A16375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2" y="1274676"/>
            <a:ext cx="12121662" cy="550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62080"/>
      </p:ext>
    </p:extLst>
  </p:cSld>
  <p:clrMapOvr>
    <a:masterClrMapping/>
  </p:clrMapOvr>
</p:sld>
</file>

<file path=ppt/theme/theme1.xml><?xml version="1.0" encoding="utf-8"?>
<a:theme xmlns:a="http://schemas.openxmlformats.org/drawingml/2006/main" name="Κομμάτι">
  <a:themeElements>
    <a:clrScheme name="Κομμάτ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Κομμάτ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Κομμάτ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925</TotalTime>
  <Words>236</Words>
  <Application>Microsoft Office PowerPoint</Application>
  <PresentationFormat>Ευρεία οθόνη</PresentationFormat>
  <Paragraphs>104</Paragraphs>
  <Slides>21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21</vt:i4>
      </vt:variant>
    </vt:vector>
  </HeadingPairs>
  <TitlesOfParts>
    <vt:vector size="26" baseType="lpstr">
      <vt:lpstr>Arial</vt:lpstr>
      <vt:lpstr>Cambria</vt:lpstr>
      <vt:lpstr>Century Gothic</vt:lpstr>
      <vt:lpstr>Wingdings 3</vt:lpstr>
      <vt:lpstr>Κομμάτι</vt:lpstr>
      <vt:lpstr>Παρουσίαση του PowerPoint</vt:lpstr>
      <vt:lpstr>Dataset</vt:lpstr>
      <vt:lpstr>Columns</vt:lpstr>
      <vt:lpstr>New Columns</vt:lpstr>
      <vt:lpstr>Star schema</vt:lpstr>
      <vt:lpstr>ETL</vt:lpstr>
      <vt:lpstr>CUBE</vt:lpstr>
      <vt:lpstr>CUBE</vt:lpstr>
      <vt:lpstr>Visualizations</vt:lpstr>
      <vt:lpstr>Visualizations</vt:lpstr>
      <vt:lpstr>Visualizations</vt:lpstr>
      <vt:lpstr>Clustering</vt:lpstr>
      <vt:lpstr>WARM beverage enjoyers</vt:lpstr>
      <vt:lpstr>Gourmet coffee lovers</vt:lpstr>
      <vt:lpstr>Espresso fans</vt:lpstr>
      <vt:lpstr>CLASIC COFFEE LOVERS</vt:lpstr>
      <vt:lpstr>CHAI TEA ENTHUSIASTS</vt:lpstr>
      <vt:lpstr>Association rules</vt:lpstr>
      <vt:lpstr>ASSOCIATION RULES</vt:lpstr>
      <vt:lpstr>ASSOCIATION RULES</vt:lpstr>
      <vt:lpstr>Παρουσίαση του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giorgos papoutsakis</dc:creator>
  <cp:lastModifiedBy>giorgos papoutsakis</cp:lastModifiedBy>
  <cp:revision>18</cp:revision>
  <dcterms:created xsi:type="dcterms:W3CDTF">2025-01-07T15:43:45Z</dcterms:created>
  <dcterms:modified xsi:type="dcterms:W3CDTF">2025-01-15T15:42:25Z</dcterms:modified>
</cp:coreProperties>
</file>