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9" r:id="rId5"/>
    <p:sldId id="258" r:id="rId6"/>
    <p:sldId id="263" r:id="rId7"/>
    <p:sldId id="260" r:id="rId8"/>
    <p:sldId id="261" r:id="rId9"/>
    <p:sldId id="262" r:id="rId10"/>
    <p:sldId id="265" r:id="rId11"/>
    <p:sldId id="266" r:id="rId12"/>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6E3B0E88-7D3A-404E-A9BE-4CCC79F665CE}" type="datetimeFigureOut">
              <a:rPr lang="el-GR" smtClean="0"/>
              <a:t>3/4/2022</a:t>
            </a:fld>
            <a:endParaRPr lang="el-GR"/>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2411F8B6-0C10-4757-AC58-2DABA82B6A76}" type="slidenum">
              <a:rPr lang="el-GR" smtClean="0"/>
              <a:t>‹#›</a:t>
            </a:fld>
            <a:endParaRPr lang="el-GR"/>
          </a:p>
        </p:txBody>
      </p:sp>
      <p:sp>
        <p:nvSpPr>
          <p:cNvPr id="15" name="Footer Placeholder 14"/>
          <p:cNvSpPr>
            <a:spLocks noGrp="1"/>
          </p:cNvSpPr>
          <p:nvPr>
            <p:ph type="ftr" sz="quarter" idx="12"/>
          </p:nvPr>
        </p:nvSpPr>
        <p:spPr>
          <a:xfrm>
            <a:off x="3581400" y="6296248"/>
            <a:ext cx="2820987" cy="152400"/>
          </a:xfrm>
        </p:spPr>
        <p:txBody>
          <a:bodyPr/>
          <a:lstStyle/>
          <a:p>
            <a:endParaRPr lang="el-G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6E3B0E88-7D3A-404E-A9BE-4CCC79F665CE}" type="datetimeFigureOut">
              <a:rPr lang="el-GR" smtClean="0"/>
              <a:t>3/4/2022</a:t>
            </a:fld>
            <a:endParaRPr lang="el-GR"/>
          </a:p>
        </p:txBody>
      </p:sp>
      <p:sp>
        <p:nvSpPr>
          <p:cNvPr id="14" name="Slide Number Placeholder 13"/>
          <p:cNvSpPr>
            <a:spLocks noGrp="1"/>
          </p:cNvSpPr>
          <p:nvPr>
            <p:ph type="sldNum" sz="quarter" idx="11"/>
          </p:nvPr>
        </p:nvSpPr>
        <p:spPr/>
        <p:txBody>
          <a:bodyPr/>
          <a:lstStyle/>
          <a:p>
            <a:fld id="{2411F8B6-0C10-4757-AC58-2DABA82B6A76}" type="slidenum">
              <a:rPr lang="el-GR" smtClean="0"/>
              <a:t>‹#›</a:t>
            </a:fld>
            <a:endParaRPr lang="el-GR"/>
          </a:p>
        </p:txBody>
      </p:sp>
      <p:sp>
        <p:nvSpPr>
          <p:cNvPr id="15" name="Footer Placeholder 14"/>
          <p:cNvSpPr>
            <a:spLocks noGrp="1"/>
          </p:cNvSpPr>
          <p:nvPr>
            <p:ph type="ftr" sz="quarter" idx="12"/>
          </p:nvPr>
        </p:nvSpPr>
        <p:spPr/>
        <p:txBody>
          <a:bodyPr/>
          <a:lstStyle/>
          <a:p>
            <a:endParaRPr lang="el-G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6E3B0E88-7D3A-404E-A9BE-4CCC79F665CE}" type="datetimeFigureOut">
              <a:rPr lang="el-GR" smtClean="0"/>
              <a:t>3/4/2022</a:t>
            </a:fld>
            <a:endParaRPr lang="el-GR"/>
          </a:p>
        </p:txBody>
      </p:sp>
      <p:sp>
        <p:nvSpPr>
          <p:cNvPr id="14" name="Slide Number Placeholder 13"/>
          <p:cNvSpPr>
            <a:spLocks noGrp="1"/>
          </p:cNvSpPr>
          <p:nvPr>
            <p:ph type="sldNum" sz="quarter" idx="11"/>
          </p:nvPr>
        </p:nvSpPr>
        <p:spPr/>
        <p:txBody>
          <a:bodyPr/>
          <a:lstStyle/>
          <a:p>
            <a:fld id="{2411F8B6-0C10-4757-AC58-2DABA82B6A76}" type="slidenum">
              <a:rPr lang="el-GR" smtClean="0"/>
              <a:t>‹#›</a:t>
            </a:fld>
            <a:endParaRPr lang="el-GR"/>
          </a:p>
        </p:txBody>
      </p:sp>
      <p:sp>
        <p:nvSpPr>
          <p:cNvPr id="15" name="Footer Placeholder 14"/>
          <p:cNvSpPr>
            <a:spLocks noGrp="1"/>
          </p:cNvSpPr>
          <p:nvPr>
            <p:ph type="ftr" sz="quarter" idx="12"/>
          </p:nvPr>
        </p:nvSpPr>
        <p:spPr/>
        <p:txBody>
          <a:bodyPr/>
          <a:lstStyle/>
          <a:p>
            <a:endParaRPr lang="el-G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6E3B0E88-7D3A-404E-A9BE-4CCC79F665CE}" type="datetimeFigureOut">
              <a:rPr lang="el-GR" smtClean="0"/>
              <a:t>3/4/2022</a:t>
            </a:fld>
            <a:endParaRPr lang="el-GR"/>
          </a:p>
        </p:txBody>
      </p:sp>
      <p:sp>
        <p:nvSpPr>
          <p:cNvPr id="11" name="Slide Number Placeholder 10"/>
          <p:cNvSpPr>
            <a:spLocks noGrp="1"/>
          </p:cNvSpPr>
          <p:nvPr>
            <p:ph type="sldNum" sz="quarter" idx="11"/>
          </p:nvPr>
        </p:nvSpPr>
        <p:spPr/>
        <p:txBody>
          <a:bodyPr/>
          <a:lstStyle/>
          <a:p>
            <a:fld id="{2411F8B6-0C10-4757-AC58-2DABA82B6A76}" type="slidenum">
              <a:rPr lang="el-GR" smtClean="0"/>
              <a:t>‹#›</a:t>
            </a:fld>
            <a:endParaRPr lang="el-GR"/>
          </a:p>
        </p:txBody>
      </p:sp>
      <p:sp>
        <p:nvSpPr>
          <p:cNvPr id="12" name="Footer Placeholder 11"/>
          <p:cNvSpPr>
            <a:spLocks noGrp="1"/>
          </p:cNvSpPr>
          <p:nvPr>
            <p:ph type="ftr" sz="quarter" idx="12"/>
          </p:nvPr>
        </p:nvSpPr>
        <p:spPr/>
        <p:txBody>
          <a:bodyPr/>
          <a:lstStyle/>
          <a:p>
            <a:endParaRPr lang="el-G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6E3B0E88-7D3A-404E-A9BE-4CCC79F665CE}" type="datetimeFigureOut">
              <a:rPr lang="el-GR" smtClean="0"/>
              <a:t>3/4/2022</a:t>
            </a:fld>
            <a:endParaRPr lang="el-GR"/>
          </a:p>
        </p:txBody>
      </p:sp>
      <p:sp>
        <p:nvSpPr>
          <p:cNvPr id="13" name="Slide Number Placeholder 12"/>
          <p:cNvSpPr>
            <a:spLocks noGrp="1"/>
          </p:cNvSpPr>
          <p:nvPr>
            <p:ph type="sldNum" sz="quarter" idx="11"/>
          </p:nvPr>
        </p:nvSpPr>
        <p:spPr>
          <a:xfrm>
            <a:off x="4116388" y="6400800"/>
            <a:ext cx="533400" cy="152400"/>
          </a:xfrm>
        </p:spPr>
        <p:txBody>
          <a:bodyPr/>
          <a:lstStyle/>
          <a:p>
            <a:fld id="{2411F8B6-0C10-4757-AC58-2DABA82B6A76}" type="slidenum">
              <a:rPr lang="el-GR" smtClean="0"/>
              <a:t>‹#›</a:t>
            </a:fld>
            <a:endParaRPr lang="el-GR"/>
          </a:p>
        </p:txBody>
      </p:sp>
      <p:sp>
        <p:nvSpPr>
          <p:cNvPr id="14" name="Footer Placeholder 13"/>
          <p:cNvSpPr>
            <a:spLocks noGrp="1"/>
          </p:cNvSpPr>
          <p:nvPr>
            <p:ph type="ftr" sz="quarter" idx="12"/>
          </p:nvPr>
        </p:nvSpPr>
        <p:spPr>
          <a:xfrm>
            <a:off x="838200" y="6296248"/>
            <a:ext cx="2820987" cy="152400"/>
          </a:xfrm>
        </p:spPr>
        <p:txBody>
          <a:bodyPr/>
          <a:lstStyle/>
          <a:p>
            <a:endParaRPr lang="el-GR"/>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6E3B0E88-7D3A-404E-A9BE-4CCC79F665CE}" type="datetimeFigureOut">
              <a:rPr lang="el-GR" smtClean="0"/>
              <a:t>3/4/2022</a:t>
            </a:fld>
            <a:endParaRPr lang="el-GR"/>
          </a:p>
        </p:txBody>
      </p:sp>
      <p:sp>
        <p:nvSpPr>
          <p:cNvPr id="13" name="Slide Number Placeholder 12"/>
          <p:cNvSpPr>
            <a:spLocks noGrp="1"/>
          </p:cNvSpPr>
          <p:nvPr>
            <p:ph type="sldNum" sz="quarter" idx="11"/>
          </p:nvPr>
        </p:nvSpPr>
        <p:spPr/>
        <p:txBody>
          <a:bodyPr/>
          <a:lstStyle/>
          <a:p>
            <a:fld id="{2411F8B6-0C10-4757-AC58-2DABA82B6A76}" type="slidenum">
              <a:rPr lang="el-GR" smtClean="0"/>
              <a:t>‹#›</a:t>
            </a:fld>
            <a:endParaRPr lang="el-GR"/>
          </a:p>
        </p:txBody>
      </p:sp>
      <p:sp>
        <p:nvSpPr>
          <p:cNvPr id="14" name="Footer Placeholder 13"/>
          <p:cNvSpPr>
            <a:spLocks noGrp="1"/>
          </p:cNvSpPr>
          <p:nvPr>
            <p:ph type="ftr" sz="quarter" idx="12"/>
          </p:nvPr>
        </p:nvSpPr>
        <p:spPr/>
        <p:txBody>
          <a:bodyPr/>
          <a:lstStyle/>
          <a:p>
            <a:endParaRPr lang="el-G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6E3B0E88-7D3A-404E-A9BE-4CCC79F665CE}" type="datetimeFigureOut">
              <a:rPr lang="el-GR" smtClean="0"/>
              <a:t>3/4/2022</a:t>
            </a:fld>
            <a:endParaRPr lang="el-GR"/>
          </a:p>
        </p:txBody>
      </p:sp>
      <p:sp>
        <p:nvSpPr>
          <p:cNvPr id="14" name="Slide Number Placeholder 13"/>
          <p:cNvSpPr>
            <a:spLocks noGrp="1"/>
          </p:cNvSpPr>
          <p:nvPr>
            <p:ph type="sldNum" sz="quarter" idx="11"/>
          </p:nvPr>
        </p:nvSpPr>
        <p:spPr/>
        <p:txBody>
          <a:bodyPr/>
          <a:lstStyle/>
          <a:p>
            <a:fld id="{2411F8B6-0C10-4757-AC58-2DABA82B6A76}" type="slidenum">
              <a:rPr lang="el-GR" smtClean="0"/>
              <a:t>‹#›</a:t>
            </a:fld>
            <a:endParaRPr lang="el-GR"/>
          </a:p>
        </p:txBody>
      </p:sp>
      <p:sp>
        <p:nvSpPr>
          <p:cNvPr id="16" name="Footer Placeholder 15"/>
          <p:cNvSpPr>
            <a:spLocks noGrp="1"/>
          </p:cNvSpPr>
          <p:nvPr>
            <p:ph type="ftr" sz="quarter" idx="12"/>
          </p:nvPr>
        </p:nvSpPr>
        <p:spPr/>
        <p:txBody>
          <a:bodyPr/>
          <a:lstStyle/>
          <a:p>
            <a:endParaRPr lang="el-G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6E3B0E88-7D3A-404E-A9BE-4CCC79F665CE}" type="datetimeFigureOut">
              <a:rPr lang="el-GR" smtClean="0"/>
              <a:t>3/4/2022</a:t>
            </a:fld>
            <a:endParaRPr lang="el-GR"/>
          </a:p>
        </p:txBody>
      </p:sp>
      <p:sp>
        <p:nvSpPr>
          <p:cNvPr id="10" name="Slide Number Placeholder 9"/>
          <p:cNvSpPr>
            <a:spLocks noGrp="1"/>
          </p:cNvSpPr>
          <p:nvPr>
            <p:ph type="sldNum" sz="quarter" idx="11"/>
          </p:nvPr>
        </p:nvSpPr>
        <p:spPr/>
        <p:txBody>
          <a:bodyPr/>
          <a:lstStyle/>
          <a:p>
            <a:fld id="{2411F8B6-0C10-4757-AC58-2DABA82B6A76}" type="slidenum">
              <a:rPr lang="el-GR" smtClean="0"/>
              <a:t>‹#›</a:t>
            </a:fld>
            <a:endParaRPr lang="el-GR"/>
          </a:p>
        </p:txBody>
      </p:sp>
      <p:sp>
        <p:nvSpPr>
          <p:cNvPr id="11" name="Footer Placeholder 10"/>
          <p:cNvSpPr>
            <a:spLocks noGrp="1"/>
          </p:cNvSpPr>
          <p:nvPr>
            <p:ph type="ftr" sz="quarter" idx="12"/>
          </p:nvPr>
        </p:nvSpPr>
        <p:spPr/>
        <p:txBody>
          <a:bodyPr/>
          <a:lstStyle/>
          <a:p>
            <a:endParaRPr lang="el-G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6E3B0E88-7D3A-404E-A9BE-4CCC79F665CE}" type="datetimeFigureOut">
              <a:rPr lang="el-GR" smtClean="0"/>
              <a:t>3/4/2022</a:t>
            </a:fld>
            <a:endParaRPr lang="el-GR"/>
          </a:p>
        </p:txBody>
      </p:sp>
      <p:sp>
        <p:nvSpPr>
          <p:cNvPr id="9" name="Slide Number Placeholder 8"/>
          <p:cNvSpPr>
            <a:spLocks noGrp="1"/>
          </p:cNvSpPr>
          <p:nvPr>
            <p:ph type="sldNum" sz="quarter" idx="11"/>
          </p:nvPr>
        </p:nvSpPr>
        <p:spPr/>
        <p:txBody>
          <a:bodyPr/>
          <a:lstStyle/>
          <a:p>
            <a:fld id="{2411F8B6-0C10-4757-AC58-2DABA82B6A76}" type="slidenum">
              <a:rPr lang="el-GR" smtClean="0"/>
              <a:t>‹#›</a:t>
            </a:fld>
            <a:endParaRPr lang="el-GR"/>
          </a:p>
        </p:txBody>
      </p:sp>
      <p:sp>
        <p:nvSpPr>
          <p:cNvPr id="10" name="Footer Placeholder 9"/>
          <p:cNvSpPr>
            <a:spLocks noGrp="1"/>
          </p:cNvSpPr>
          <p:nvPr>
            <p:ph type="ftr" sz="quarter" idx="12"/>
          </p:nvPr>
        </p:nvSpPr>
        <p:spPr/>
        <p:txBody>
          <a:bodyPr/>
          <a:lstStyle/>
          <a:p>
            <a:endParaRPr lang="el-G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6E3B0E88-7D3A-404E-A9BE-4CCC79F665CE}" type="datetimeFigureOut">
              <a:rPr lang="el-GR" smtClean="0"/>
              <a:t>3/4/2022</a:t>
            </a:fld>
            <a:endParaRPr lang="el-GR"/>
          </a:p>
        </p:txBody>
      </p:sp>
      <p:sp>
        <p:nvSpPr>
          <p:cNvPr id="16" name="Slide Number Placeholder 15"/>
          <p:cNvSpPr>
            <a:spLocks noGrp="1"/>
          </p:cNvSpPr>
          <p:nvPr>
            <p:ph type="sldNum" sz="quarter" idx="11"/>
          </p:nvPr>
        </p:nvSpPr>
        <p:spPr/>
        <p:txBody>
          <a:bodyPr/>
          <a:lstStyle/>
          <a:p>
            <a:fld id="{2411F8B6-0C10-4757-AC58-2DABA82B6A76}" type="slidenum">
              <a:rPr lang="el-GR" smtClean="0"/>
              <a:t>‹#›</a:t>
            </a:fld>
            <a:endParaRPr lang="el-GR"/>
          </a:p>
        </p:txBody>
      </p:sp>
      <p:sp>
        <p:nvSpPr>
          <p:cNvPr id="17" name="Footer Placeholder 16"/>
          <p:cNvSpPr>
            <a:spLocks noGrp="1"/>
          </p:cNvSpPr>
          <p:nvPr>
            <p:ph type="ftr" sz="quarter" idx="12"/>
          </p:nvPr>
        </p:nvSpPr>
        <p:spPr/>
        <p:txBody>
          <a:bodyPr/>
          <a:lstStyle/>
          <a:p>
            <a:endParaRPr lang="el-G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6E3B0E88-7D3A-404E-A9BE-4CCC79F665CE}" type="datetimeFigureOut">
              <a:rPr lang="el-GR" smtClean="0"/>
              <a:t>3/4/2022</a:t>
            </a:fld>
            <a:endParaRPr lang="el-GR"/>
          </a:p>
        </p:txBody>
      </p:sp>
      <p:sp>
        <p:nvSpPr>
          <p:cNvPr id="17" name="Slide Number Placeholder 16"/>
          <p:cNvSpPr>
            <a:spLocks noGrp="1"/>
          </p:cNvSpPr>
          <p:nvPr>
            <p:ph type="sldNum" sz="quarter" idx="11"/>
          </p:nvPr>
        </p:nvSpPr>
        <p:spPr/>
        <p:txBody>
          <a:bodyPr/>
          <a:lstStyle/>
          <a:p>
            <a:fld id="{2411F8B6-0C10-4757-AC58-2DABA82B6A76}" type="slidenum">
              <a:rPr lang="el-GR" smtClean="0"/>
              <a:t>‹#›</a:t>
            </a:fld>
            <a:endParaRPr lang="el-GR"/>
          </a:p>
        </p:txBody>
      </p:sp>
      <p:sp>
        <p:nvSpPr>
          <p:cNvPr id="18" name="Footer Placeholder 17"/>
          <p:cNvSpPr>
            <a:spLocks noGrp="1"/>
          </p:cNvSpPr>
          <p:nvPr>
            <p:ph type="ftr" sz="quarter" idx="12"/>
          </p:nvPr>
        </p:nvSpPr>
        <p:spPr/>
        <p:txBody>
          <a:bodyPr/>
          <a:lstStyle/>
          <a:p>
            <a:endParaRPr lang="el-G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2411F8B6-0C10-4757-AC58-2DABA82B6A76}" type="slidenum">
              <a:rPr lang="el-GR" smtClean="0"/>
              <a:t>‹#›</a:t>
            </a:fld>
            <a:endParaRPr lang="el-GR"/>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6E3B0E88-7D3A-404E-A9BE-4CCC79F665CE}" type="datetimeFigureOut">
              <a:rPr lang="el-GR" smtClean="0"/>
              <a:t>3/4/2022</a:t>
            </a:fld>
            <a:endParaRPr lang="el-GR"/>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l-G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268760"/>
            <a:ext cx="3962400" cy="2312640"/>
          </a:xfrm>
        </p:spPr>
        <p:txBody>
          <a:bodyPr>
            <a:normAutofit fontScale="90000"/>
          </a:bodyPr>
          <a:lstStyle/>
          <a:p>
            <a:r>
              <a:rPr lang="el-GR" dirty="0" smtClean="0"/>
              <a:t>Αλλαγές </a:t>
            </a:r>
            <a:r>
              <a:rPr lang="el-GR" dirty="0"/>
              <a:t>στις τιμές του καφέ, του ρυζιού και του βοείου κρέατος λαμβάνοντας υπόψιν το ποσοστό πληθωρισμού τα τελευταία 30 χρόνια</a:t>
            </a:r>
          </a:p>
        </p:txBody>
      </p:sp>
      <p:sp>
        <p:nvSpPr>
          <p:cNvPr id="3" name="TextBox 2"/>
          <p:cNvSpPr txBox="1"/>
          <p:nvPr/>
        </p:nvSpPr>
        <p:spPr>
          <a:xfrm>
            <a:off x="4283968" y="5805264"/>
            <a:ext cx="2160240" cy="369332"/>
          </a:xfrm>
          <a:prstGeom prst="rect">
            <a:avLst/>
          </a:prstGeom>
          <a:noFill/>
        </p:spPr>
        <p:txBody>
          <a:bodyPr wrap="square" rtlCol="0">
            <a:spAutoFit/>
          </a:bodyPr>
          <a:lstStyle/>
          <a:p>
            <a:pPr algn="r"/>
            <a:r>
              <a:rPr lang="el-GR" dirty="0" smtClean="0"/>
              <a:t>Σάζαλης Γεώργιος </a:t>
            </a:r>
            <a:endParaRPr lang="el-GR" dirty="0"/>
          </a:p>
        </p:txBody>
      </p:sp>
    </p:spTree>
    <p:extLst>
      <p:ext uri="{BB962C8B-B14F-4D97-AF65-F5344CB8AC3E}">
        <p14:creationId xmlns:p14="http://schemas.microsoft.com/office/powerpoint/2010/main" val="98014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gsaza\Desktop\Ατομικό Capstone με R\NbClu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6672"/>
            <a:ext cx="7869238" cy="583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65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57200"/>
            <a:ext cx="7992888" cy="5714999"/>
          </a:xfrm>
        </p:spPr>
        <p:txBody>
          <a:bodyPr/>
          <a:lstStyle/>
          <a:p>
            <a:r>
              <a:rPr lang="el-GR" dirty="0" smtClean="0"/>
              <a:t>Πηγή δεδομένων: </a:t>
            </a:r>
            <a:r>
              <a:rPr lang="en-US" dirty="0" smtClean="0"/>
              <a:t>https</a:t>
            </a:r>
            <a:r>
              <a:rPr lang="en-US" dirty="0"/>
              <a:t>://www.kaggle.com/datasets/timmofeyy/-coffee-rice-and-beef-price-changes-for-30-years?fbclid=IwAR2va7ztwOAzE3goQda7lFPALKbte3WWP_q_OKpAEKZzEsfuCPE-3bOZ9Is</a:t>
            </a:r>
            <a:endParaRPr lang="el-GR" dirty="0"/>
          </a:p>
        </p:txBody>
      </p:sp>
    </p:spTree>
    <p:extLst>
      <p:ext uri="{BB962C8B-B14F-4D97-AF65-F5344CB8AC3E}">
        <p14:creationId xmlns:p14="http://schemas.microsoft.com/office/powerpoint/2010/main" val="316475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7"/>
            <a:ext cx="7643192" cy="3600400"/>
          </a:xfrm>
        </p:spPr>
        <p:txBody>
          <a:bodyPr/>
          <a:lstStyle/>
          <a:p>
            <a:pPr marL="0" indent="0">
              <a:buNone/>
            </a:pPr>
            <a:r>
              <a:rPr lang="el-GR" u="sng" dirty="0" smtClean="0"/>
              <a:t>Τα δεδομένα αναλύθηκαν με στόχο:</a:t>
            </a:r>
          </a:p>
          <a:p>
            <a:pPr>
              <a:buFont typeface="Arial" pitchFamily="34" charset="0"/>
              <a:buChar char="•"/>
            </a:pPr>
            <a:r>
              <a:rPr lang="el-GR" dirty="0"/>
              <a:t>ν</a:t>
            </a:r>
            <a:r>
              <a:rPr lang="el-GR" dirty="0" smtClean="0"/>
              <a:t>α γινει μια στατιστικη σύνοψη των δεδομένων</a:t>
            </a:r>
          </a:p>
          <a:p>
            <a:pPr>
              <a:buFont typeface="Arial" pitchFamily="34" charset="0"/>
              <a:buChar char="•"/>
            </a:pPr>
            <a:r>
              <a:rPr lang="el-GR" dirty="0" smtClean="0"/>
              <a:t>να επιλεγεί μια συσχέτιση μεταβλητών με βάση τον πίνακα γραμμικής συσχέτισης</a:t>
            </a:r>
          </a:p>
          <a:p>
            <a:pPr>
              <a:buFont typeface="Arial" pitchFamily="34" charset="0"/>
              <a:buChar char="•"/>
            </a:pPr>
            <a:r>
              <a:rPr lang="el-GR" dirty="0" smtClean="0"/>
              <a:t>να γίνει πρόβλεψη των τιμών</a:t>
            </a:r>
          </a:p>
          <a:p>
            <a:pPr>
              <a:buFont typeface="Arial" pitchFamily="34" charset="0"/>
              <a:buChar char="•"/>
            </a:pPr>
            <a:r>
              <a:rPr lang="el-GR" dirty="0"/>
              <a:t>ν</a:t>
            </a:r>
            <a:r>
              <a:rPr lang="el-GR" dirty="0" smtClean="0"/>
              <a:t>α γίνει ομαδοποίηση των δεδομένων </a:t>
            </a:r>
          </a:p>
          <a:p>
            <a:pPr>
              <a:buFont typeface="Arial" pitchFamily="34" charset="0"/>
              <a:buChar char="•"/>
            </a:pPr>
            <a:r>
              <a:rPr lang="el-GR" dirty="0"/>
              <a:t>ν</a:t>
            </a:r>
            <a:r>
              <a:rPr lang="el-GR" dirty="0" smtClean="0"/>
              <a:t>α επιλεγεί ο κατάλληλος αριθμός με βάση τον οποίο θα χωριστούν οι ομάδες  </a:t>
            </a:r>
            <a:endParaRPr lang="el-GR" dirty="0"/>
          </a:p>
        </p:txBody>
      </p:sp>
      <p:sp>
        <p:nvSpPr>
          <p:cNvPr id="3" name="Title 2"/>
          <p:cNvSpPr>
            <a:spLocks noGrp="1"/>
          </p:cNvSpPr>
          <p:nvPr>
            <p:ph type="title"/>
          </p:nvPr>
        </p:nvSpPr>
        <p:spPr>
          <a:xfrm>
            <a:off x="611560" y="457200"/>
            <a:ext cx="7632848" cy="1027584"/>
          </a:xfrm>
        </p:spPr>
        <p:txBody>
          <a:bodyPr>
            <a:normAutofit/>
          </a:bodyPr>
          <a:lstStyle/>
          <a:p>
            <a:pPr algn="ctr"/>
            <a:r>
              <a:rPr lang="el-GR" dirty="0"/>
              <a:t>Παρουσίαση της </a:t>
            </a:r>
            <a:r>
              <a:rPr lang="el-GR" dirty="0" smtClean="0"/>
              <a:t>ανάλυσης των </a:t>
            </a:r>
            <a:r>
              <a:rPr lang="el-GR" dirty="0"/>
              <a:t>δεδομένων με τη γλώσσα προγραμματισμού </a:t>
            </a:r>
            <a:r>
              <a:rPr lang="en-US" dirty="0" smtClean="0"/>
              <a:t>R</a:t>
            </a:r>
            <a:endParaRPr lang="el-GR" dirty="0"/>
          </a:p>
        </p:txBody>
      </p:sp>
    </p:spTree>
    <p:extLst>
      <p:ext uri="{BB962C8B-B14F-4D97-AF65-F5344CB8AC3E}">
        <p14:creationId xmlns:p14="http://schemas.microsoft.com/office/powerpoint/2010/main" val="366126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196752"/>
            <a:ext cx="7776864" cy="2448272"/>
          </a:xfrm>
        </p:spPr>
        <p:txBody>
          <a:bodyPr>
            <a:normAutofit lnSpcReduction="10000"/>
          </a:bodyPr>
          <a:lstStyle/>
          <a:p>
            <a:pPr marL="0" indent="0">
              <a:buNone/>
            </a:pPr>
            <a:r>
              <a:rPr lang="el-GR" dirty="0" smtClean="0"/>
              <a:t>Η στατιστική σύνοψη των δεδομένων μας βοηθά να σχηματίσουμε μια πρώτη εικόνα για τα δεδομένα που θα αναλυθούν. Ενδιαφέρον </a:t>
            </a:r>
            <a:r>
              <a:rPr lang="el-GR" dirty="0"/>
              <a:t>ωστόσο υπάρχει στην τιμή του </a:t>
            </a:r>
            <a:r>
              <a:rPr lang="el-GR" dirty="0" smtClean="0"/>
              <a:t>καφέ </a:t>
            </a:r>
            <a:r>
              <a:rPr lang="el-GR" dirty="0"/>
              <a:t>η οποία σημειώνει συνεχή </a:t>
            </a:r>
            <a:r>
              <a:rPr lang="el-GR" dirty="0" smtClean="0"/>
              <a:t>αύξηση, </a:t>
            </a:r>
            <a:r>
              <a:rPr lang="el-GR" dirty="0"/>
              <a:t>ικανή να ξεπεράσει ακόμη και την τιμή του βοείου κρέατος</a:t>
            </a:r>
            <a:r>
              <a:rPr lang="el-GR" dirty="0" smtClean="0"/>
              <a:t>.</a:t>
            </a:r>
          </a:p>
          <a:p>
            <a:pPr marL="0" indent="0">
              <a:buNone/>
            </a:pPr>
            <a:r>
              <a:rPr lang="el-GR" dirty="0" smtClean="0"/>
              <a:t>Στην συνέχεια, σχηματίζοντας το δένδρο αποφάσεων </a:t>
            </a:r>
            <a:r>
              <a:rPr lang="el-GR" dirty="0"/>
              <a:t>παρατηρούμε ότι τα δεδομένα χωρίζονται σε διάφορους κλάδους ανάλογα με τον ρυθμό πληθωρισμού και καταλήγει σε προβλέψεις του έτους ανάλογα με τα επίπεδα του </a:t>
            </a:r>
            <a:r>
              <a:rPr lang="el-GR" dirty="0" smtClean="0"/>
              <a:t>πληθωρισμού. Όπως αναφέρθηκε και παραπάνω είναι σημαντικό να αναλυθεί η τιμή του καφέ λαμβάνοντας υπόψιν τον ρυθμό πληθωρισμού.</a:t>
            </a:r>
            <a:endParaRPr lang="el-GR" dirty="0"/>
          </a:p>
        </p:txBody>
      </p:sp>
      <p:sp>
        <p:nvSpPr>
          <p:cNvPr id="3" name="Title 2"/>
          <p:cNvSpPr>
            <a:spLocks noGrp="1"/>
          </p:cNvSpPr>
          <p:nvPr>
            <p:ph type="title"/>
          </p:nvPr>
        </p:nvSpPr>
        <p:spPr>
          <a:xfrm>
            <a:off x="539552" y="404664"/>
            <a:ext cx="7776864" cy="576064"/>
          </a:xfrm>
        </p:spPr>
        <p:txBody>
          <a:bodyPr/>
          <a:lstStyle/>
          <a:p>
            <a:pPr algn="ctr"/>
            <a:r>
              <a:rPr lang="el-GR" dirty="0" smtClean="0"/>
              <a:t>Δένδρο </a:t>
            </a:r>
            <a:r>
              <a:rPr lang="el-GR" dirty="0"/>
              <a:t>αποφάσεων </a:t>
            </a:r>
            <a:r>
              <a:rPr lang="el-GR" dirty="0" smtClean="0"/>
              <a:t>&amp; Περιγραφική </a:t>
            </a:r>
            <a:r>
              <a:rPr lang="el-GR" dirty="0"/>
              <a:t>στατιστική</a:t>
            </a:r>
          </a:p>
        </p:txBody>
      </p:sp>
      <p:pic>
        <p:nvPicPr>
          <p:cNvPr id="4" name="Picture 2" descr="C:\Users\gsaza\Desktop\Ατομικό Capstone με R\Περιγραφική στατιστική.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7776864"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9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saza\Desktop\Ατομικό Capstone με R\Δένδρο.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73" y="476672"/>
            <a:ext cx="7869238" cy="583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00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412776"/>
            <a:ext cx="7776864" cy="4032448"/>
          </a:xfrm>
        </p:spPr>
        <p:txBody>
          <a:bodyPr/>
          <a:lstStyle/>
          <a:p>
            <a:pPr marL="0" indent="0">
              <a:buNone/>
            </a:pPr>
            <a:r>
              <a:rPr lang="el-GR" dirty="0"/>
              <a:t>Επιλέγοντας να συσχετίσουμε την τιμή του καφέ </a:t>
            </a:r>
            <a:r>
              <a:rPr lang="el-GR" dirty="0" smtClean="0"/>
              <a:t>είμαστε σε θέση </a:t>
            </a:r>
            <a:r>
              <a:rPr lang="el-GR" dirty="0"/>
              <a:t>να κάνουμε προβλέψεις </a:t>
            </a:r>
            <a:r>
              <a:rPr lang="el-GR" dirty="0" smtClean="0"/>
              <a:t>με </a:t>
            </a:r>
            <a:r>
              <a:rPr lang="el-GR" dirty="0"/>
              <a:t>χρήση του αλγορίθμου γραμμικής παλινδρόμησης. Με δεδομένες τις τιμές του καφέ χωρίς να λάβουμε </a:t>
            </a:r>
            <a:r>
              <a:rPr lang="el-GR" dirty="0" smtClean="0"/>
              <a:t>υπόψιν </a:t>
            </a:r>
            <a:r>
              <a:rPr lang="el-GR" dirty="0"/>
              <a:t>το ποσοστό πληθωρισμού, καταλήγουμε σε τιμές που ανταποκρίνονται περισσότερο στην πραγματικότητα. Για παράδειγμα, επιλέγοντας τις τιμές (7,7.5), ο αλγόριθμος επιστρέφει τα αποτελέσματα (8.195488,8.726734</a:t>
            </a:r>
            <a:r>
              <a:rPr lang="el-GR" dirty="0" smtClean="0"/>
              <a:t>).</a:t>
            </a:r>
          </a:p>
          <a:p>
            <a:pPr marL="0" indent="0">
              <a:buNone/>
            </a:pPr>
            <a:r>
              <a:rPr lang="el-GR" dirty="0" smtClean="0"/>
              <a:t>Στο παρακάτω διάγραμμα φαίνεται η ευθεία ελαχίστων τετραγώνων (με κόκκινο χρώμα), η οποία ειναι ικανή στο να αποδίδει τις μελλοντικές τιμές των μεταβλητών που συσχετίζονται.  </a:t>
            </a:r>
            <a:endParaRPr lang="el-GR" dirty="0"/>
          </a:p>
          <a:p>
            <a:pPr marL="0" indent="0">
              <a:buNone/>
            </a:pPr>
            <a:r>
              <a:rPr lang="el-GR" u="sng" dirty="0" smtClean="0"/>
              <a:t>Παρατήρηση</a:t>
            </a:r>
            <a:r>
              <a:rPr lang="el-GR" dirty="0" smtClean="0"/>
              <a:t>: Το μεγάλο ποσοστό της γραμμικής συσχέτισης μεταξύ των μεταβλητών είναι εμφανές και από τον τρόπο με τον οποίο απεικονίζονται τα σημεία στο παρακάτω διάγραμμα. </a:t>
            </a:r>
            <a:endParaRPr lang="el-GR" dirty="0"/>
          </a:p>
        </p:txBody>
      </p:sp>
      <p:sp>
        <p:nvSpPr>
          <p:cNvPr id="3" name="Title 2"/>
          <p:cNvSpPr>
            <a:spLocks noGrp="1"/>
          </p:cNvSpPr>
          <p:nvPr>
            <p:ph type="title"/>
          </p:nvPr>
        </p:nvSpPr>
        <p:spPr>
          <a:xfrm>
            <a:off x="611560" y="332656"/>
            <a:ext cx="7776864" cy="720080"/>
          </a:xfrm>
        </p:spPr>
        <p:txBody>
          <a:bodyPr/>
          <a:lstStyle/>
          <a:p>
            <a:pPr algn="ctr"/>
            <a:r>
              <a:rPr lang="el-GR" dirty="0"/>
              <a:t>Γ</a:t>
            </a:r>
            <a:r>
              <a:rPr lang="el-GR" dirty="0" smtClean="0"/>
              <a:t>ραμμική παλινδρόμηση &amp; Πρόβλεψη </a:t>
            </a:r>
            <a:endParaRPr lang="el-GR" dirty="0"/>
          </a:p>
        </p:txBody>
      </p:sp>
    </p:spTree>
    <p:extLst>
      <p:ext uri="{BB962C8B-B14F-4D97-AF65-F5344CB8AC3E}">
        <p14:creationId xmlns:p14="http://schemas.microsoft.com/office/powerpoint/2010/main" val="97751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saza\Desktop\Ατομικό Capstone με R\Γραμμική παλινδρόμηση.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48680"/>
            <a:ext cx="7869238" cy="583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9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340768"/>
            <a:ext cx="7632848" cy="1368152"/>
          </a:xfrm>
        </p:spPr>
        <p:txBody>
          <a:bodyPr/>
          <a:lstStyle/>
          <a:p>
            <a:pPr marL="0" indent="0">
              <a:buNone/>
            </a:pPr>
            <a:r>
              <a:rPr lang="el-GR" dirty="0" smtClean="0"/>
              <a:t>Με </a:t>
            </a:r>
            <a:r>
              <a:rPr lang="el-GR" dirty="0" smtClean="0">
                <a:ea typeface="Calibri"/>
                <a:cs typeface="Times New Roman"/>
              </a:rPr>
              <a:t>τη </a:t>
            </a:r>
            <a:r>
              <a:rPr lang="el-GR" dirty="0">
                <a:ea typeface="Calibri"/>
                <a:cs typeface="Times New Roman"/>
              </a:rPr>
              <a:t>βοήθεια του δένδρου ιεραρχικής ομαδοποίησης χωρίσαμε τα δεδομένα σε 3 ομάδες με βάση τα </a:t>
            </a:r>
            <a:r>
              <a:rPr lang="el-GR" dirty="0" smtClean="0">
                <a:ea typeface="Calibri"/>
                <a:cs typeface="Times New Roman"/>
              </a:rPr>
              <a:t>έτη.</a:t>
            </a:r>
            <a:endParaRPr lang="el-GR" dirty="0"/>
          </a:p>
          <a:p>
            <a:pPr marL="0" indent="0">
              <a:buNone/>
            </a:pPr>
            <a:endParaRPr lang="el-GR" dirty="0"/>
          </a:p>
        </p:txBody>
      </p:sp>
      <p:sp>
        <p:nvSpPr>
          <p:cNvPr id="3" name="Title 2"/>
          <p:cNvSpPr>
            <a:spLocks noGrp="1"/>
          </p:cNvSpPr>
          <p:nvPr>
            <p:ph type="title"/>
          </p:nvPr>
        </p:nvSpPr>
        <p:spPr>
          <a:xfrm>
            <a:off x="611560" y="476672"/>
            <a:ext cx="7632848" cy="576064"/>
          </a:xfrm>
        </p:spPr>
        <p:txBody>
          <a:bodyPr/>
          <a:lstStyle/>
          <a:p>
            <a:pPr algn="ctr"/>
            <a:r>
              <a:rPr lang="el-GR" dirty="0" smtClean="0"/>
              <a:t>Ομαδοποίηση δεδομένων </a:t>
            </a:r>
            <a:endParaRPr lang="el-GR" dirty="0"/>
          </a:p>
        </p:txBody>
      </p:sp>
      <p:pic>
        <p:nvPicPr>
          <p:cNvPr id="4" name="Picture 2" descr="C:\Users\gsaza\Desktop\Ατομικό Capstone με R\Δένδρο ομαδοποίηση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7632848"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40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260648"/>
            <a:ext cx="7776864" cy="648072"/>
          </a:xfrm>
        </p:spPr>
        <p:txBody>
          <a:bodyPr>
            <a:normAutofit/>
          </a:bodyPr>
          <a:lstStyle/>
          <a:p>
            <a:pPr algn="ctr"/>
            <a:r>
              <a:rPr lang="el-GR" dirty="0" smtClean="0"/>
              <a:t>Αλγόριθμος </a:t>
            </a:r>
            <a:r>
              <a:rPr lang="el-GR" dirty="0"/>
              <a:t>ομαδοποίησης k-means </a:t>
            </a:r>
          </a:p>
        </p:txBody>
      </p:sp>
      <p:sp>
        <p:nvSpPr>
          <p:cNvPr id="5" name="Content Placeholder 4"/>
          <p:cNvSpPr>
            <a:spLocks noGrp="1"/>
          </p:cNvSpPr>
          <p:nvPr>
            <p:ph idx="1"/>
          </p:nvPr>
        </p:nvSpPr>
        <p:spPr>
          <a:xfrm>
            <a:off x="539552" y="1124745"/>
            <a:ext cx="7632848" cy="1296143"/>
          </a:xfrm>
        </p:spPr>
        <p:txBody>
          <a:bodyPr>
            <a:normAutofit/>
          </a:bodyPr>
          <a:lstStyle/>
          <a:p>
            <a:pPr marL="0" indent="0">
              <a:buNone/>
            </a:pPr>
            <a:r>
              <a:rPr lang="el-GR" dirty="0" smtClean="0">
                <a:ea typeface="Calibri"/>
                <a:cs typeface="Times New Roman"/>
              </a:rPr>
              <a:t>Με τη </a:t>
            </a:r>
            <a:r>
              <a:rPr lang="el-GR" dirty="0">
                <a:ea typeface="Calibri"/>
                <a:cs typeface="Times New Roman"/>
              </a:rPr>
              <a:t>χρήση του αλγορίθμου ομαδοποίησης k-means και σχηματίζοντας το γράφημα του αθροίσματος των τετραγώνων των αποστάσεων είμαστε σε θέση να επιλέξουμε τον κατάλληλο αριθμό των ομάδων. Το πλήθος των ομάδων ταυτίζεται με το σημείο που σταματά η απότομη μείωση στο </a:t>
            </a:r>
            <a:r>
              <a:rPr lang="el-GR" dirty="0" smtClean="0">
                <a:ea typeface="Calibri"/>
                <a:cs typeface="Times New Roman"/>
              </a:rPr>
              <a:t>διάγραμμα (κ=3). </a:t>
            </a:r>
            <a:endParaRPr lang="el-GR" dirty="0"/>
          </a:p>
        </p:txBody>
      </p:sp>
      <p:pic>
        <p:nvPicPr>
          <p:cNvPr id="6" name="Picture 2" descr="C:\Users\gsaza\Desktop\Ατομικό Capstone με R\Γράφημα.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348880"/>
            <a:ext cx="7869238"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3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052736"/>
            <a:ext cx="7704856" cy="1800200"/>
          </a:xfrm>
        </p:spPr>
        <p:txBody>
          <a:bodyPr/>
          <a:lstStyle/>
          <a:p>
            <a:pPr marL="0" indent="0">
              <a:buNone/>
            </a:pPr>
            <a:r>
              <a:rPr lang="el-GR" dirty="0" smtClean="0">
                <a:ea typeface="Calibri"/>
                <a:cs typeface="Times New Roman"/>
              </a:rPr>
              <a:t>Με τη </a:t>
            </a:r>
            <a:r>
              <a:rPr lang="el-GR" dirty="0">
                <a:ea typeface="Calibri"/>
                <a:cs typeface="Times New Roman"/>
              </a:rPr>
              <a:t>χρήση του πακέτου </a:t>
            </a:r>
            <a:r>
              <a:rPr lang="el-GR" dirty="0" smtClean="0">
                <a:ea typeface="Calibri"/>
                <a:cs typeface="Times New Roman"/>
              </a:rPr>
              <a:t>NbClust </a:t>
            </a:r>
            <a:r>
              <a:rPr lang="el-GR" dirty="0">
                <a:ea typeface="Calibri"/>
                <a:cs typeface="Times New Roman"/>
              </a:rPr>
              <a:t>που προσφέρει η R βρίσκουμε τον βέλτιστο αριθμό ομάδων. Σύμφωνα με τα αποτελέσματα που επιστρέφει ο αλγόριθμος οι περισσότερες </a:t>
            </a:r>
            <a:r>
              <a:rPr lang="el-GR" dirty="0" smtClean="0">
                <a:ea typeface="Calibri"/>
                <a:cs typeface="Times New Roman"/>
              </a:rPr>
              <a:t>προτάσεις </a:t>
            </a:r>
            <a:r>
              <a:rPr lang="el-GR" dirty="0">
                <a:ea typeface="Calibri"/>
                <a:cs typeface="Times New Roman"/>
              </a:rPr>
              <a:t>(11 το πλήθος), θεωρούν τον αριθμό 3 ως τον βέλτιστο αριθμό των ομάδων. </a:t>
            </a:r>
            <a:r>
              <a:rPr lang="el-GR" dirty="0" smtClean="0">
                <a:ea typeface="Calibri"/>
                <a:cs typeface="Times New Roman"/>
              </a:rPr>
              <a:t>Επιβεβαιώνεται η επιλογή του αριθμού των ομάδων που χρησιμοποιήσαμε παραπάνω.</a:t>
            </a:r>
            <a:endParaRPr lang="el-GR" dirty="0"/>
          </a:p>
        </p:txBody>
      </p:sp>
      <p:sp>
        <p:nvSpPr>
          <p:cNvPr id="3" name="Title 2"/>
          <p:cNvSpPr>
            <a:spLocks noGrp="1"/>
          </p:cNvSpPr>
          <p:nvPr>
            <p:ph type="title"/>
          </p:nvPr>
        </p:nvSpPr>
        <p:spPr>
          <a:xfrm>
            <a:off x="539552" y="260648"/>
            <a:ext cx="7848872" cy="720080"/>
          </a:xfrm>
        </p:spPr>
        <p:txBody>
          <a:bodyPr/>
          <a:lstStyle/>
          <a:p>
            <a:pPr algn="ctr"/>
            <a:r>
              <a:rPr lang="el-GR" dirty="0" smtClean="0"/>
              <a:t>Βέλτιστος αριθμός </a:t>
            </a:r>
            <a:r>
              <a:rPr lang="el-GR" dirty="0"/>
              <a:t>ομάδων</a:t>
            </a:r>
          </a:p>
        </p:txBody>
      </p:sp>
      <p:pic>
        <p:nvPicPr>
          <p:cNvPr id="4098" name="Picture 2" descr="C:\Users\gsaza\Desktop\Ατομικό Capstone με R\Βέλτιστος αριθμός ομάδων.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068960"/>
            <a:ext cx="7488832"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677281"/>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257</TotalTime>
  <Words>432</Words>
  <Application>Microsoft Office PowerPoint</Application>
  <PresentationFormat>On-screen Show (4:3)</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Composite</vt:lpstr>
      <vt:lpstr>Αλλαγές στις τιμές του καφέ, του ρυζιού και του βοείου κρέατος λαμβάνοντας υπόψιν το ποσοστό πληθωρισμού τα τελευταία 30 χρόνια</vt:lpstr>
      <vt:lpstr>Παρουσίαση της ανάλυσης των δεδομένων με τη γλώσσα προγραμματισμού R</vt:lpstr>
      <vt:lpstr>Δένδρο αποφάσεων &amp; Περιγραφική στατιστική</vt:lpstr>
      <vt:lpstr>PowerPoint Presentation</vt:lpstr>
      <vt:lpstr>Γραμμική παλινδρόμηση &amp; Πρόβλεψη </vt:lpstr>
      <vt:lpstr>PowerPoint Presentation</vt:lpstr>
      <vt:lpstr>Ομαδοποίηση δεδομένων </vt:lpstr>
      <vt:lpstr>Αλγόριθμος ομαδοποίησης k-means </vt:lpstr>
      <vt:lpstr>Βέλτιστος αριθμός ομάδων</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Αλλαγές στις τιμές του καφέ, του ρυζιού και του βοείου κρέατος λαμβάνοντας υπόψιν το ποσοστό πληθωρισμού τα τελευταία 30 χρόνια</dc:title>
  <dc:creator>gsazalis@gmail.com</dc:creator>
  <cp:lastModifiedBy>gsazalis@gmail.com</cp:lastModifiedBy>
  <cp:revision>52</cp:revision>
  <dcterms:created xsi:type="dcterms:W3CDTF">2022-04-01T19:24:42Z</dcterms:created>
  <dcterms:modified xsi:type="dcterms:W3CDTF">2022-04-03T14:00:22Z</dcterms:modified>
</cp:coreProperties>
</file>