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8" r:id="rId12"/>
    <p:sldId id="259" r:id="rId13"/>
    <p:sldId id="260" r:id="rId14"/>
    <p:sldId id="26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E172E9F-BA24-4E20-B5A4-DADEF588DC2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DDFD5C-D75F-4F4F-83F5-DF04FE95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1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E9F-BA24-4E20-B5A4-DADEF588DC2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FD5C-D75F-4F4F-83F5-DF04FE95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E9F-BA24-4E20-B5A4-DADEF588DC2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FD5C-D75F-4F4F-83F5-DF04FE95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43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E9F-BA24-4E20-B5A4-DADEF588DC2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FD5C-D75F-4F4F-83F5-DF04FE958CE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278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E9F-BA24-4E20-B5A4-DADEF588DC2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FD5C-D75F-4F4F-83F5-DF04FE95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62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E9F-BA24-4E20-B5A4-DADEF588DC2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FD5C-D75F-4F4F-83F5-DF04FE95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6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E9F-BA24-4E20-B5A4-DADEF588DC2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FD5C-D75F-4F4F-83F5-DF04FE95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12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E9F-BA24-4E20-B5A4-DADEF588DC2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FD5C-D75F-4F4F-83F5-DF04FE95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58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E9F-BA24-4E20-B5A4-DADEF588DC2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FD5C-D75F-4F4F-83F5-DF04FE95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7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E9F-BA24-4E20-B5A4-DADEF588DC2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FD5C-D75F-4F4F-83F5-DF04FE95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3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E9F-BA24-4E20-B5A4-DADEF588DC2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FD5C-D75F-4F4F-83F5-DF04FE95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E9F-BA24-4E20-B5A4-DADEF588DC2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FD5C-D75F-4F4F-83F5-DF04FE95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8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E9F-BA24-4E20-B5A4-DADEF588DC2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FD5C-D75F-4F4F-83F5-DF04FE95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2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E9F-BA24-4E20-B5A4-DADEF588DC2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FD5C-D75F-4F4F-83F5-DF04FE95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0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E9F-BA24-4E20-B5A4-DADEF588DC2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FD5C-D75F-4F4F-83F5-DF04FE95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E9F-BA24-4E20-B5A4-DADEF588DC2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FD5C-D75F-4F4F-83F5-DF04FE95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E9F-BA24-4E20-B5A4-DADEF588DC2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FD5C-D75F-4F4F-83F5-DF04FE95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8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72E9F-BA24-4E20-B5A4-DADEF588DC2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DFD5C-D75F-4F4F-83F5-DF04FE95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09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AE38-7805-9AA2-9B3D-AF56C8C95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 fontScale="90000"/>
          </a:bodyPr>
          <a:lstStyle/>
          <a:p>
            <a:pPr algn="r"/>
            <a:br>
              <a:rPr lang="en-US" sz="3800"/>
            </a:br>
            <a:br>
              <a:rPr lang="en-US" sz="3800"/>
            </a:br>
            <a:r>
              <a:rPr lang="el-GR" sz="38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ΑΝΑΛΥΣΗ ΣΥΝΑΙΣΘΗΜΑΤΟΣ ΚΑΙ ΕΞΟΡΥΞΗ ΓΝΩΜΗΣ ΤΩΝ ΧΡΗΣΤΩΝ ΤΟΥ </a:t>
            </a:r>
            <a:r>
              <a:rPr lang="en-US" sz="38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el-GR" sz="38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ΜΕ ΧΡΗΣΗ ΕΡΓΑΛΕΙΩΝ ΤΗΣ </a:t>
            </a:r>
            <a:r>
              <a:rPr lang="en-US" sz="38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l-GR" sz="38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l-GR" sz="38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3800" b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ΜΕΛΕΤΗ ΠΕΡΙΠΤΩΣΗΣ ΡΩΣΟ-ΟΥΚΡΑΝΙΚΟΥ ΠΟΛΕΜΟΥ</a:t>
            </a:r>
            <a:r>
              <a:rPr lang="el-GR" sz="3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8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8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22AEA-49DD-5B48-E088-D5285CACC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l-GR"/>
              <a:t>του Γεωργίου Θανέλλα,</a:t>
            </a:r>
          </a:p>
          <a:p>
            <a:r>
              <a:rPr lang="el-GR"/>
              <a:t>φοιτητή του τμήματος Μηχανολόγων Μηχανικών του Πανεπιστημίου Θεσσαλίας.</a:t>
            </a:r>
          </a:p>
          <a:p>
            <a:r>
              <a:rPr lang="el-GR"/>
              <a:t>Υπό την επίβλεψη της καθηγήτριας Ευαγγελίας Χρυσοχόου.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7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9D89-F052-87B2-62AB-55D6E218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662"/>
            <a:ext cx="10515600" cy="1325563"/>
          </a:xfrm>
        </p:spPr>
        <p:txBody>
          <a:bodyPr/>
          <a:lstStyle/>
          <a:p>
            <a:r>
              <a:rPr lang="el-GR" u="sng" dirty="0"/>
              <a:t>Σημαντικές Βιβλιοθήκες</a:t>
            </a:r>
            <a:r>
              <a:rPr lang="en-US" u="sng" dirty="0"/>
              <a:t> </a:t>
            </a:r>
            <a:r>
              <a:rPr lang="el-GR" u="sng" dirty="0"/>
              <a:t>τησ </a:t>
            </a:r>
            <a:r>
              <a:rPr lang="en-US" u="sng" dirty="0"/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19572-3E96-F2AB-0445-8CC05DA8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7"/>
            <a:ext cx="10515600" cy="56653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u="sng" dirty="0">
                <a:latin typeface="+mj-lt"/>
              </a:rPr>
              <a:t>5. </a:t>
            </a:r>
            <a:r>
              <a:rPr lang="en-US" sz="4400" u="sng" dirty="0" err="1">
                <a:latin typeface="+mj-lt"/>
              </a:rPr>
              <a:t>Textblob</a:t>
            </a:r>
            <a:endParaRPr lang="en-US" sz="4400" u="sng" dirty="0">
              <a:latin typeface="+mj-lt"/>
            </a:endParaRPr>
          </a:p>
          <a:p>
            <a:r>
              <a:rPr lang="el-GR" sz="2000" dirty="0"/>
              <a:t>Αποτελεί ένα πακέτο που μπορεί και εκτελεί διάφορες ΕΦΓ τεχνικές σαν τις προαναφερθείσες.</a:t>
            </a:r>
          </a:p>
          <a:p>
            <a:r>
              <a:rPr lang="el-GR" sz="2000" dirty="0"/>
              <a:t>Στην συγκεκριμένη εργασία χρησιμοποιείται μόνο ως εργαλείο για ανάλυση συναισθήματος.</a:t>
            </a:r>
          </a:p>
          <a:p>
            <a:pPr marL="0" indent="0">
              <a:buNone/>
            </a:pPr>
            <a:r>
              <a:rPr lang="el-GR" sz="4400" u="sng" dirty="0">
                <a:latin typeface="+mj-lt"/>
              </a:rPr>
              <a:t>6. </a:t>
            </a:r>
            <a:r>
              <a:rPr lang="en-US" sz="4400" u="sng" dirty="0">
                <a:latin typeface="+mj-lt"/>
              </a:rPr>
              <a:t>NLTK</a:t>
            </a:r>
          </a:p>
          <a:p>
            <a:r>
              <a:rPr lang="el-GR" sz="2000" dirty="0"/>
              <a:t>Πακέτο παρόμοιο με την </a:t>
            </a:r>
            <a:r>
              <a:rPr lang="en-US" sz="2000" dirty="0" err="1"/>
              <a:t>Textblob</a:t>
            </a:r>
            <a:r>
              <a:rPr lang="en-US" sz="2000" dirty="0"/>
              <a:t>,</a:t>
            </a:r>
            <a:r>
              <a:rPr lang="el-GR" sz="2000" dirty="0"/>
              <a:t> εκτελεί διάφορες ΕΦΓ τεχνικές.</a:t>
            </a:r>
          </a:p>
          <a:p>
            <a:r>
              <a:rPr lang="el-GR" sz="2000" dirty="0"/>
              <a:t>Στην συγκεκριμένη εργασία χρησιμοποιείται ως ένα δεύτερο εργαλείο ανάλυσης συναισθήματος,καθώς και για άλλες ΕΦΓ λειτουργίες όπως</a:t>
            </a:r>
            <a:r>
              <a:rPr lang="en-US" sz="2000" dirty="0"/>
              <a:t> lemmatizing, tokenizing </a:t>
            </a:r>
            <a:r>
              <a:rPr lang="el-GR" sz="2000" dirty="0"/>
              <a:t>και</a:t>
            </a:r>
            <a:r>
              <a:rPr lang="en-US" sz="2000" dirty="0"/>
              <a:t> stopwords removal</a:t>
            </a:r>
            <a:r>
              <a:rPr lang="el-GR" sz="2000" dirty="0"/>
              <a:t>.</a:t>
            </a:r>
          </a:p>
          <a:p>
            <a:pPr marL="0" indent="0">
              <a:buNone/>
            </a:pPr>
            <a:r>
              <a:rPr lang="el-GR" sz="4400" u="sng" dirty="0">
                <a:latin typeface="+mj-lt"/>
              </a:rPr>
              <a:t>7.</a:t>
            </a:r>
            <a:r>
              <a:rPr lang="en-US" sz="4400" u="sng" dirty="0">
                <a:latin typeface="+mj-lt"/>
              </a:rPr>
              <a:t>SKLEARN</a:t>
            </a:r>
          </a:p>
          <a:p>
            <a:r>
              <a:rPr lang="el-GR" sz="2000" dirty="0"/>
              <a:t>Χρησιμοποιείται σε ό,τι σχετίζεται με την μηχανική μάθηση. (Προεπεξεργασία δεδομένων,εκπαίδευση και αξιολόγηση μοντέλων</a:t>
            </a:r>
            <a:r>
              <a:rPr lang="en-US" sz="2000" dirty="0"/>
              <a:t>,pipelines,</a:t>
            </a:r>
            <a:r>
              <a:rPr lang="el-GR" sz="2000" dirty="0"/>
              <a:t>αυτόματη εύρεση βέλτιστων παραμέτρων)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790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A287-7021-F76B-38EB-3440F0E6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09" y="334425"/>
            <a:ext cx="9905998" cy="1478570"/>
          </a:xfrm>
        </p:spPr>
        <p:txBody>
          <a:bodyPr/>
          <a:lstStyle/>
          <a:p>
            <a:r>
              <a:rPr lang="el-GR" u="sng" dirty="0"/>
              <a:t>Συλλογή των δεδομένων (τι είδους</a:t>
            </a:r>
            <a:r>
              <a:rPr lang="en-US" u="sng" dirty="0"/>
              <a:t>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C484-AB5F-3BB4-4D4C-62F8E6B29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535" y="1812995"/>
            <a:ext cx="10515600" cy="4710580"/>
          </a:xfrm>
        </p:spPr>
        <p:txBody>
          <a:bodyPr>
            <a:normAutofit/>
          </a:bodyPr>
          <a:lstStyle/>
          <a:p>
            <a:r>
              <a:rPr lang="el-GR" sz="2000" dirty="0"/>
              <a:t>Τα δεδομένα επιλέχθηκε να είναι </a:t>
            </a:r>
            <a:r>
              <a:rPr lang="en-US" sz="2000" dirty="0"/>
              <a:t>tweets </a:t>
            </a:r>
            <a:r>
              <a:rPr lang="el-GR" sz="2000" dirty="0"/>
              <a:t>που δημοσιεύθηκαν τις πρώτες 4 μέρες του πολέμου Ρωσσίας-Ουκρανίας</a:t>
            </a:r>
            <a:r>
              <a:rPr lang="en-US" sz="2000" dirty="0"/>
              <a:t> (24,25,26,27 / 02 / 2022).</a:t>
            </a:r>
            <a:endParaRPr lang="el-GR" sz="2000" dirty="0"/>
          </a:p>
          <a:p>
            <a:r>
              <a:rPr lang="en-US" sz="2000" dirty="0"/>
              <a:t>-</a:t>
            </a:r>
            <a:r>
              <a:rPr lang="el-GR" sz="2000" dirty="0"/>
              <a:t>Πόσα</a:t>
            </a:r>
            <a:r>
              <a:rPr lang="en-US" sz="2000" dirty="0"/>
              <a:t>;   -50.000 </a:t>
            </a:r>
            <a:r>
              <a:rPr lang="el-GR" sz="2000" dirty="0"/>
              <a:t>από κάθε μέρα</a:t>
            </a:r>
          </a:p>
          <a:p>
            <a:r>
              <a:rPr lang="el-GR" sz="2000" dirty="0"/>
              <a:t>-Γιατί </a:t>
            </a:r>
            <a:r>
              <a:rPr lang="en-US" sz="2000" dirty="0"/>
              <a:t>tweets;   -</a:t>
            </a:r>
            <a:r>
              <a:rPr lang="el-GR" sz="2000" dirty="0"/>
              <a:t>Το Τ</a:t>
            </a:r>
            <a:r>
              <a:rPr lang="en-US" sz="2000" dirty="0" err="1"/>
              <a:t>witter</a:t>
            </a:r>
            <a:r>
              <a:rPr lang="en-US" sz="2000" dirty="0"/>
              <a:t> </a:t>
            </a:r>
            <a:r>
              <a:rPr lang="el-GR" sz="2000" dirty="0"/>
              <a:t>παρέχει πληθώρα δεδομένων φυσικής γλώσσας σχετιζόμενα με την </a:t>
            </a:r>
            <a:r>
              <a:rPr lang="el-GR" sz="2000" i="1" dirty="0"/>
              <a:t>γνώμη</a:t>
            </a:r>
            <a:r>
              <a:rPr lang="el-GR" sz="2000" dirty="0"/>
              <a:t> του κόσμου πάνω σε διάφορα γεγονότα/προιόντα κλπ.</a:t>
            </a:r>
          </a:p>
          <a:p>
            <a:r>
              <a:rPr lang="el-GR" sz="2000" dirty="0"/>
              <a:t>-Γιατί ο πόλεμος Ρωσσίας-Ουκρανίας</a:t>
            </a:r>
            <a:r>
              <a:rPr lang="en-US" sz="2000" dirty="0"/>
              <a:t>;   -To </a:t>
            </a:r>
            <a:r>
              <a:rPr lang="el-GR" sz="2000" dirty="0"/>
              <a:t>πιο πολυσυζητημένο θέμα στο </a:t>
            </a:r>
            <a:r>
              <a:rPr lang="en-US" sz="2000" dirty="0"/>
              <a:t>twitter </a:t>
            </a:r>
            <a:r>
              <a:rPr lang="el-GR" sz="2000" dirty="0"/>
              <a:t>την περίοδο εκπόνησης της διπλωματικής </a:t>
            </a:r>
            <a:r>
              <a:rPr lang="el-GR" sz="2000" dirty="0">
                <a:sym typeface="Wingdings" panose="05000000000000000000" pitchFamily="2" charset="2"/>
              </a:rPr>
              <a:t> πληθώρα </a:t>
            </a:r>
            <a:r>
              <a:rPr lang="en-US" sz="2000" dirty="0">
                <a:sym typeface="Wingdings" panose="05000000000000000000" pitchFamily="2" charset="2"/>
              </a:rPr>
              <a:t>tweets </a:t>
            </a:r>
            <a:r>
              <a:rPr lang="el-GR" sz="2000" dirty="0">
                <a:sym typeface="Wingdings" panose="05000000000000000000" pitchFamily="2" charset="2"/>
              </a:rPr>
              <a:t>που εκφράζουν γνώμη.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621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B7AE-C4E7-9DBE-E596-94935C16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891" y="327514"/>
            <a:ext cx="9905998" cy="1478570"/>
          </a:xfrm>
        </p:spPr>
        <p:txBody>
          <a:bodyPr/>
          <a:lstStyle/>
          <a:p>
            <a:r>
              <a:rPr lang="el-GR" u="sng" dirty="0"/>
              <a:t>Συλλογή των δεδομένων (με ποιόν τρόπο</a:t>
            </a:r>
            <a:r>
              <a:rPr lang="en-US" u="sng" dirty="0"/>
              <a:t>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3FDA1-640E-F17F-E315-54C99C846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90" y="1563757"/>
            <a:ext cx="9905999" cy="43334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/>
              <a:t>Twitter API:</a:t>
            </a:r>
            <a:r>
              <a:rPr lang="en-US" sz="2000" dirty="0"/>
              <a:t> </a:t>
            </a:r>
            <a:r>
              <a:rPr lang="el-GR" sz="2000" dirty="0"/>
              <a:t>επιτρέπει την επικοινωνία μεταξύ της </a:t>
            </a:r>
            <a:r>
              <a:rPr lang="en-US" sz="2000" dirty="0"/>
              <a:t>Python </a:t>
            </a:r>
            <a:r>
              <a:rPr lang="el-GR" sz="2000" dirty="0"/>
              <a:t>και του </a:t>
            </a:r>
            <a:r>
              <a:rPr lang="en-US" sz="2000" dirty="0"/>
              <a:t>Twitter </a:t>
            </a:r>
            <a:r>
              <a:rPr lang="el-GR" sz="2000" dirty="0"/>
              <a:t>προς διεξαγωγή διαφόρων λειτουργιών (όπως στην περίπτωση μας την άντληση των </a:t>
            </a:r>
            <a:r>
              <a:rPr lang="en-US" sz="2000" dirty="0"/>
              <a:t>tweets)</a:t>
            </a:r>
            <a:endParaRPr lang="el-GR" sz="2000" dirty="0"/>
          </a:p>
          <a:p>
            <a:r>
              <a:rPr lang="el-GR" sz="2000" b="1" dirty="0"/>
              <a:t>Βήμα 1: </a:t>
            </a:r>
            <a:r>
              <a:rPr lang="el-GR" sz="2000" dirty="0"/>
              <a:t>Δημιουργία λογαριασμού </a:t>
            </a:r>
            <a:r>
              <a:rPr lang="en-US" sz="2000" dirty="0"/>
              <a:t>Twitter Developer,</a:t>
            </a:r>
            <a:r>
              <a:rPr lang="el-GR" sz="2000" dirty="0"/>
              <a:t>δημιουργία κλειδιών πρόσβασης (</a:t>
            </a:r>
            <a:r>
              <a:rPr lang="en-US" sz="2000" dirty="0"/>
              <a:t>access keys and tokens)</a:t>
            </a:r>
          </a:p>
          <a:p>
            <a:r>
              <a:rPr lang="en-US" sz="2000" b="1" dirty="0"/>
              <a:t>B</a:t>
            </a:r>
            <a:r>
              <a:rPr lang="el-GR" sz="2000" b="1" dirty="0"/>
              <a:t>ήμα 2: </a:t>
            </a:r>
            <a:r>
              <a:rPr lang="el-GR" sz="2000" dirty="0"/>
              <a:t>Αυθεντικοποίηση μέσω του </a:t>
            </a:r>
            <a:r>
              <a:rPr lang="en-US" sz="2000" dirty="0"/>
              <a:t>API </a:t>
            </a:r>
            <a:r>
              <a:rPr lang="el-GR" sz="2000" dirty="0"/>
              <a:t>του </a:t>
            </a:r>
            <a:r>
              <a:rPr lang="en-US" sz="2000" dirty="0"/>
              <a:t>Twitter </a:t>
            </a:r>
            <a:r>
              <a:rPr lang="el-GR" sz="2000" dirty="0"/>
              <a:t>με κατάλληλο τμήμα κώδικα.</a:t>
            </a:r>
          </a:p>
          <a:p>
            <a:r>
              <a:rPr lang="el-GR" sz="2000" b="1" dirty="0"/>
              <a:t>Βήμα 3: </a:t>
            </a:r>
            <a:r>
              <a:rPr lang="el-GR" sz="2000" dirty="0"/>
              <a:t>Άντληση των </a:t>
            </a:r>
            <a:r>
              <a:rPr lang="en-US" sz="2000" dirty="0"/>
              <a:t>tweets </a:t>
            </a:r>
            <a:r>
              <a:rPr lang="el-GR" sz="2000" dirty="0"/>
              <a:t>με βάση </a:t>
            </a:r>
          </a:p>
          <a:p>
            <a:pPr marL="0" indent="0">
              <a:buNone/>
            </a:pPr>
            <a:r>
              <a:rPr lang="el-GR" sz="2000" dirty="0"/>
              <a:t> </a:t>
            </a:r>
            <a:r>
              <a:rPr lang="en-US" sz="2000" dirty="0"/>
              <a:t>         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  <a:r>
              <a:rPr lang="el-GR" sz="2000" dirty="0"/>
              <a:t>παραμέτρους συλλογής (π.χ κάποιο </a:t>
            </a:r>
            <a:r>
              <a:rPr lang="en-US" sz="2000" dirty="0"/>
              <a:t>hashtag - #Ukraine - ,</a:t>
            </a:r>
            <a:r>
              <a:rPr lang="el-GR" sz="2000" dirty="0"/>
              <a:t>ημερομηνίες δημοσίευσης)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      </a:t>
            </a:r>
            <a:r>
              <a:rPr lang="en-US" sz="2000" dirty="0"/>
              <a:t>ii)</a:t>
            </a:r>
            <a:r>
              <a:rPr lang="el-GR" sz="2000" dirty="0"/>
              <a:t> χαρακτηριστικά που θα φέρει (π.χ ημερομηνία δημοσίευσης,όνομα χρήστη,τοποθεσία κ.α)</a:t>
            </a:r>
          </a:p>
          <a:p>
            <a:r>
              <a:rPr lang="el-GR" sz="2000" b="1" dirty="0"/>
              <a:t>Βήμα 4: </a:t>
            </a:r>
            <a:r>
              <a:rPr lang="el-GR" sz="2000" dirty="0"/>
              <a:t>Αποθήκευση των συλλεχθέντων </a:t>
            </a:r>
            <a:r>
              <a:rPr lang="en-US" sz="2000" dirty="0"/>
              <a:t>tweets </a:t>
            </a:r>
            <a:r>
              <a:rPr lang="el-GR" sz="2000" dirty="0"/>
              <a:t>σε 4 αρχεία και παρουσίαση σε </a:t>
            </a:r>
            <a:r>
              <a:rPr lang="en-US" sz="2000" dirty="0"/>
              <a:t>Dataframe.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6552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99BA-0589-1A7B-7924-ABAC821C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48"/>
            <a:ext cx="9905998" cy="1478570"/>
          </a:xfrm>
        </p:spPr>
        <p:txBody>
          <a:bodyPr/>
          <a:lstStyle/>
          <a:p>
            <a:r>
              <a:rPr lang="el-GR" u="sng" dirty="0"/>
              <a:t>Προεπεξεργασία των δεδομένων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9638-09DC-B4B8-6D84-C6C96CBD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10"/>
            <a:ext cx="10515600" cy="5327374"/>
          </a:xfrm>
        </p:spPr>
        <p:txBody>
          <a:bodyPr>
            <a:normAutofit fontScale="92500" lnSpcReduction="10000"/>
          </a:bodyPr>
          <a:lstStyle/>
          <a:p>
            <a:r>
              <a:rPr lang="el-GR" sz="2000" dirty="0"/>
              <a:t>Τα </a:t>
            </a:r>
            <a:r>
              <a:rPr lang="en-US" sz="2000" dirty="0"/>
              <a:t>tweets </a:t>
            </a:r>
            <a:r>
              <a:rPr lang="el-GR" sz="2000" dirty="0"/>
              <a:t>στην αρχική τους μορφή δεν μπορούν να επεξεργαστούν αποδοτικά από την μηχανή.</a:t>
            </a:r>
          </a:p>
          <a:p>
            <a:r>
              <a:rPr lang="el-GR" sz="2000" dirty="0"/>
              <a:t>Μια σειρά τροποποιήσεων τα φέρνει σε μορφή διαχειρίσιμη.Ποιές είναι αυτές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/>
              <a:t>i</a:t>
            </a:r>
            <a:r>
              <a:rPr lang="en-US" sz="2000" dirty="0"/>
              <a:t>)</a:t>
            </a:r>
            <a:r>
              <a:rPr lang="el-GR" sz="2000" b="1" dirty="0"/>
              <a:t> Στο </a:t>
            </a:r>
            <a:r>
              <a:rPr lang="en-US" sz="2000" b="1" dirty="0"/>
              <a:t>Dataframe</a:t>
            </a:r>
            <a:r>
              <a:rPr lang="el-GR" sz="2000" dirty="0"/>
              <a:t>: </a:t>
            </a:r>
            <a:r>
              <a:rPr lang="en-US" sz="2000" dirty="0"/>
              <a:t>a)</a:t>
            </a:r>
            <a:r>
              <a:rPr lang="el-GR" sz="2000" dirty="0"/>
              <a:t>διαγραφή διπλοτύπων.</a:t>
            </a:r>
          </a:p>
          <a:p>
            <a:pPr marL="0" indent="0">
              <a:buNone/>
            </a:pPr>
            <a:r>
              <a:rPr lang="el-GR" sz="2000" dirty="0"/>
              <a:t>                          </a:t>
            </a:r>
            <a:r>
              <a:rPr lang="en-US" sz="2000" dirty="0"/>
              <a:t> b</a:t>
            </a:r>
            <a:r>
              <a:rPr lang="el-GR" sz="2000" dirty="0"/>
              <a:t>)αφαίρεση αχρείαστων στηλών.</a:t>
            </a:r>
          </a:p>
          <a:p>
            <a:pPr marL="0" indent="0">
              <a:buNone/>
            </a:pPr>
            <a:r>
              <a:rPr lang="el-GR" sz="2000" dirty="0"/>
              <a:t>                           </a:t>
            </a:r>
            <a:r>
              <a:rPr lang="en-US" sz="2000" dirty="0"/>
              <a:t>c)</a:t>
            </a:r>
            <a:r>
              <a:rPr lang="el-GR" sz="2000" dirty="0"/>
              <a:t>αντικατάσταση στην στήλη </a:t>
            </a:r>
            <a:r>
              <a:rPr lang="en-US" sz="2000" dirty="0"/>
              <a:t>“location” </a:t>
            </a:r>
            <a:r>
              <a:rPr lang="el-GR" sz="2000" dirty="0"/>
              <a:t>τα στοιχεία </a:t>
            </a:r>
            <a:r>
              <a:rPr lang="en-US" sz="2000" dirty="0"/>
              <a:t>nan </a:t>
            </a:r>
            <a:r>
              <a:rPr lang="el-GR" sz="2000" dirty="0"/>
              <a:t>με το </a:t>
            </a:r>
            <a:r>
              <a:rPr lang="en-US" sz="2000" dirty="0"/>
              <a:t>string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“unknown”</a:t>
            </a:r>
            <a:r>
              <a:rPr lang="el-GR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ii)</a:t>
            </a:r>
            <a:r>
              <a:rPr lang="el-GR" sz="2000" b="1" dirty="0"/>
              <a:t>Στο κάθε </a:t>
            </a:r>
            <a:r>
              <a:rPr lang="en-US" sz="2000" b="1" dirty="0"/>
              <a:t>tweet</a:t>
            </a:r>
            <a:r>
              <a:rPr lang="el-GR" sz="2000" b="1" dirty="0"/>
              <a:t> (</a:t>
            </a:r>
            <a:r>
              <a:rPr lang="en-US" sz="2000" b="1" dirty="0"/>
              <a:t>text): </a:t>
            </a:r>
            <a:r>
              <a:rPr lang="en-US" sz="2000" dirty="0"/>
              <a:t>a)</a:t>
            </a:r>
            <a:r>
              <a:rPr lang="el-GR" sz="2000" dirty="0"/>
              <a:t>Αφαίρεση ή αντικατάσταση των </a:t>
            </a:r>
            <a:r>
              <a:rPr lang="en-US" sz="2000" dirty="0"/>
              <a:t>hashtags </a:t>
            </a:r>
            <a:r>
              <a:rPr lang="el-GR" sz="2000" dirty="0"/>
              <a:t>και </a:t>
            </a:r>
            <a:r>
              <a:rPr lang="en-US" sz="2000" dirty="0"/>
              <a:t>mentions</a:t>
            </a:r>
            <a:r>
              <a:rPr lang="el-GR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              b)</a:t>
            </a:r>
            <a:r>
              <a:rPr lang="el-GR" sz="2000" dirty="0"/>
              <a:t>Αφαίρεση του χαρακτήρα </a:t>
            </a:r>
            <a:r>
              <a:rPr lang="en-US" sz="2000" dirty="0"/>
              <a:t>/n </a:t>
            </a:r>
            <a:r>
              <a:rPr lang="el-GR" sz="2000" dirty="0"/>
              <a:t>και των σημείων στίξης.</a:t>
            </a:r>
          </a:p>
          <a:p>
            <a:pPr marL="0" indent="0">
              <a:buNone/>
            </a:pPr>
            <a:r>
              <a:rPr lang="el-GR" sz="2000" dirty="0"/>
              <a:t>                           </a:t>
            </a:r>
            <a:r>
              <a:rPr lang="en-US" sz="2000" dirty="0"/>
              <a:t>          c)</a:t>
            </a:r>
            <a:r>
              <a:rPr lang="el-GR" sz="2000" dirty="0"/>
              <a:t>Αφαίρεση των </a:t>
            </a:r>
            <a:r>
              <a:rPr lang="en-US" sz="2000" dirty="0"/>
              <a:t>stopwords</a:t>
            </a:r>
          </a:p>
          <a:p>
            <a:pPr marL="0" indent="0">
              <a:buNone/>
            </a:pPr>
            <a:r>
              <a:rPr lang="en-US" sz="2000" dirty="0"/>
              <a:t>                                    d)Lemmatization</a:t>
            </a:r>
          </a:p>
          <a:p>
            <a:pPr marL="0" indent="0">
              <a:buNone/>
            </a:pPr>
            <a:r>
              <a:rPr lang="en-US" sz="2000" dirty="0"/>
              <a:t>                                    e)Tokenization</a:t>
            </a:r>
          </a:p>
          <a:p>
            <a:pPr marL="0" indent="0">
              <a:buNone/>
            </a:pPr>
            <a:r>
              <a:rPr lang="en-US" sz="2000" dirty="0"/>
              <a:t>                                    f)</a:t>
            </a:r>
            <a:r>
              <a:rPr lang="el-GR" sz="2000" dirty="0"/>
              <a:t>Αφαίρεση λέξεων με αριθμό γραμμάτων &lt;=2</a:t>
            </a:r>
          </a:p>
        </p:txBody>
      </p:sp>
    </p:spTree>
    <p:extLst>
      <p:ext uri="{BB962C8B-B14F-4D97-AF65-F5344CB8AC3E}">
        <p14:creationId xmlns:p14="http://schemas.microsoft.com/office/powerpoint/2010/main" val="4259795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7016-209B-A6E6-321F-25B8175A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8" y="219351"/>
            <a:ext cx="10515600" cy="827571"/>
          </a:xfrm>
        </p:spPr>
        <p:txBody>
          <a:bodyPr/>
          <a:lstStyle/>
          <a:p>
            <a:r>
              <a:rPr lang="el-GR" u="sng" dirty="0"/>
              <a:t>Εξερεύνηση των δεδομένων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9A5F1-7435-F4D5-41E3-9DA069802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8" y="1046922"/>
            <a:ext cx="10515600" cy="5811078"/>
          </a:xfrm>
        </p:spPr>
        <p:txBody>
          <a:bodyPr>
            <a:normAutofit fontScale="92500" lnSpcReduction="20000"/>
          </a:bodyPr>
          <a:lstStyle/>
          <a:p>
            <a:r>
              <a:rPr lang="el-GR" sz="2000" dirty="0"/>
              <a:t>Το κομμάτι της εξερεύνησης των δεδομένων (</a:t>
            </a:r>
            <a:r>
              <a:rPr lang="en-US" sz="2000" dirty="0"/>
              <a:t>exploratory data analysis) </a:t>
            </a:r>
            <a:r>
              <a:rPr lang="el-GR" sz="2000" dirty="0"/>
              <a:t>είναι απαραίτητο πριν από κάθε άλλη πιο σύνθετη διαδικάσια.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</a:t>
            </a:r>
            <a:r>
              <a:rPr lang="el-GR" sz="2000" dirty="0"/>
              <a:t>ατανόηση δομής των </a:t>
            </a:r>
            <a:r>
              <a:rPr lang="en-US" sz="2000" dirty="0"/>
              <a:t>Dataframes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 startAt="2"/>
            </a:pPr>
            <a:r>
              <a:rPr lang="el-GR" sz="2000" dirty="0"/>
              <a:t>Δημοφιλέστερες τοποθεσίες και χώρες</a:t>
            </a:r>
          </a:p>
          <a:p>
            <a:r>
              <a:rPr lang="el-GR" sz="2000" dirty="0"/>
              <a:t>Πολύ σημαντική η γνώση των δημοφιλέστερων τοποθεσιών μιας και μπορεί να προσφέρει όγκο πληροφορίας</a:t>
            </a:r>
          </a:p>
          <a:p>
            <a:r>
              <a:rPr lang="el-GR" sz="2000" dirty="0"/>
              <a:t>Ενδεικτικά παρουσιάζονται οι δημοφιλέστερες τοποθεσίες και χώρες για την ημέρα 24/02/2022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1314B-A13C-A941-74CD-FC7D94713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6608"/>
            <a:ext cx="4770450" cy="27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95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45FD72-7AF9-4B8A-1D71-7DC1E8637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93" y="0"/>
            <a:ext cx="9809872" cy="3306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2FB97F-FE5D-1070-F25D-C7F827B2A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93" y="3306893"/>
            <a:ext cx="9809872" cy="355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41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6FA3A-1504-9157-C95C-B691E6492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9" y="304799"/>
            <a:ext cx="11290852" cy="6248401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el-GR" sz="2000" dirty="0"/>
              <a:t>Συχνότητα εμφάνισης λέξεων</a:t>
            </a:r>
          </a:p>
          <a:p>
            <a:r>
              <a:rPr lang="el-GR" sz="2000" dirty="0"/>
              <a:t>Οι πιο πολυχρησιμοποιούμενες λέξεις σε μια ομάδα από </a:t>
            </a:r>
            <a:r>
              <a:rPr lang="en-US" sz="2000" dirty="0"/>
              <a:t>tweets </a:t>
            </a:r>
            <a:r>
              <a:rPr lang="el-GR" sz="2000" dirty="0"/>
              <a:t>μπορούν να δώσουν μια γρήγορη ματιά στην γνώμη του κόσμου πάνω σε ένα θέμα,προιόν,κλπ.</a:t>
            </a:r>
          </a:p>
          <a:p>
            <a:r>
              <a:rPr lang="el-GR" sz="2000" dirty="0"/>
              <a:t>Η συχνότητα χρήσης της κάθε λέξης βρίσκεται με την βοήθεια του </a:t>
            </a:r>
            <a:r>
              <a:rPr lang="en-US" sz="2000" dirty="0"/>
              <a:t>TF-IDF vectorization.</a:t>
            </a:r>
          </a:p>
          <a:p>
            <a:r>
              <a:rPr lang="el-GR" sz="2000" dirty="0"/>
              <a:t>Ένας οπτικός τρόπος παρουσίασης των αποτελεσμάτων είναι τα </a:t>
            </a:r>
            <a:r>
              <a:rPr lang="en-US" sz="2000" dirty="0" err="1"/>
              <a:t>WordClouds</a:t>
            </a:r>
            <a:r>
              <a:rPr lang="en-US" sz="2000" dirty="0"/>
              <a:t>.</a:t>
            </a:r>
            <a:endParaRPr lang="el-GR" sz="2000" dirty="0"/>
          </a:p>
          <a:p>
            <a:pPr marL="0" indent="0">
              <a:buNone/>
            </a:pPr>
            <a:r>
              <a:rPr lang="el-GR" sz="1600" dirty="0"/>
              <a:t>24/02/2022                                25/02/2022                                   26/02/2022                                           27/02/2022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244CB-2DAF-68BB-E60D-C9863655C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1" y="3098223"/>
            <a:ext cx="3081130" cy="3759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D2CEC6-BD85-71C3-050B-72DE7100F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6" y="3098222"/>
            <a:ext cx="2957008" cy="3759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1D31B0-360E-C859-91AA-399B4F472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79" y="3098221"/>
            <a:ext cx="3044456" cy="3759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01682-2132-49B4-C23E-0443C10D0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33" y="3098221"/>
            <a:ext cx="2917367" cy="375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57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EBCD-2ADE-28C8-C816-69A81A7F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2156"/>
            <a:ext cx="9905998" cy="147857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l-GR" dirty="0"/>
              <a:t>νάλυση συναισθήματος με </a:t>
            </a:r>
            <a:r>
              <a:rPr lang="en-US" dirty="0"/>
              <a:t>lexicon based </a:t>
            </a:r>
            <a:r>
              <a:rPr lang="el-GR" dirty="0"/>
              <a:t>τεχνικές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B0A5-5D6D-1654-9BDC-13B6ABAA4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5304"/>
            <a:ext cx="10056674" cy="4590540"/>
          </a:xfrm>
        </p:spPr>
        <p:txBody>
          <a:bodyPr>
            <a:normAutofit fontScale="92500" lnSpcReduction="20000"/>
          </a:bodyPr>
          <a:lstStyle/>
          <a:p>
            <a:r>
              <a:rPr lang="el-GR" sz="2000" dirty="0"/>
              <a:t>Σε αυτό το σημείο γίνεται η ανάλυση συναισθήματος στο σύνολο των </a:t>
            </a:r>
            <a:r>
              <a:rPr lang="en-US" sz="2000" dirty="0"/>
              <a:t>tweets</a:t>
            </a:r>
            <a:r>
              <a:rPr lang="el-GR" sz="2000" dirty="0"/>
              <a:t>,πρώτα με το εργαλείο </a:t>
            </a:r>
            <a:r>
              <a:rPr lang="en-US" sz="2000" b="1" dirty="0"/>
              <a:t>TextBlob</a:t>
            </a:r>
            <a:r>
              <a:rPr lang="el-GR" sz="2000" dirty="0"/>
              <a:t> και έπειτα με την </a:t>
            </a:r>
            <a:r>
              <a:rPr lang="en-US" sz="2000" b="1" dirty="0"/>
              <a:t>Vader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3200" u="sng" dirty="0"/>
              <a:t>TextBlob: </a:t>
            </a:r>
            <a:r>
              <a:rPr lang="en-US" sz="3200" dirty="0"/>
              <a:t> </a:t>
            </a:r>
            <a:r>
              <a:rPr lang="en-US" sz="2000" b="1" dirty="0"/>
              <a:t>-1&lt; Polarity &lt;1 ,</a:t>
            </a:r>
            <a:r>
              <a:rPr lang="en-US" sz="2000" dirty="0"/>
              <a:t> -1&lt; Subjectivity &lt;1 </a:t>
            </a:r>
          </a:p>
          <a:p>
            <a:r>
              <a:rPr lang="el-GR" sz="2400" b="1" dirty="0"/>
              <a:t>Κριτήριο κατάταξης</a:t>
            </a:r>
            <a:r>
              <a:rPr lang="el-GR" sz="2000" dirty="0"/>
              <a:t>: Εάν </a:t>
            </a:r>
            <a:r>
              <a:rPr lang="en-US" sz="2000" dirty="0"/>
              <a:t>polarity &lt; 0 </a:t>
            </a:r>
            <a:r>
              <a:rPr lang="en-US" sz="2000" dirty="0">
                <a:sym typeface="Wingdings" panose="05000000000000000000" pitchFamily="2" charset="2"/>
              </a:rPr>
              <a:t> Negative.</a:t>
            </a:r>
            <a:r>
              <a:rPr lang="el-GR" sz="2000" dirty="0">
                <a:sym typeface="Wingdings" panose="05000000000000000000" pitchFamily="2" charset="2"/>
              </a:rPr>
              <a:t>Εάν </a:t>
            </a:r>
            <a:r>
              <a:rPr lang="en-US" sz="2000" dirty="0">
                <a:sym typeface="Wingdings" panose="05000000000000000000" pitchFamily="2" charset="2"/>
              </a:rPr>
              <a:t>Polarity &gt; 0  positive.</a:t>
            </a:r>
            <a:r>
              <a:rPr lang="el-GR" sz="2000" dirty="0">
                <a:sym typeface="Wingdings" panose="05000000000000000000" pitchFamily="2" charset="2"/>
              </a:rPr>
              <a:t>Αλλιώς,</a:t>
            </a:r>
            <a:r>
              <a:rPr lang="en-US" sz="2000" dirty="0">
                <a:sym typeface="Wingdings" panose="05000000000000000000" pitchFamily="2" charset="2"/>
              </a:rPr>
              <a:t>Neutral</a:t>
            </a:r>
            <a:endParaRPr lang="el-GR" sz="2000" dirty="0">
              <a:sym typeface="Wingdings" panose="05000000000000000000" pitchFamily="2" charset="2"/>
            </a:endParaRPr>
          </a:p>
          <a:p>
            <a:r>
              <a:rPr lang="el-GR" sz="2000" dirty="0">
                <a:sym typeface="Wingdings" panose="05000000000000000000" pitchFamily="2" charset="2"/>
              </a:rPr>
              <a:t>Γενικά,δεν είναι διαίτερα αξιόπιστη  Αδυναμία ανίχνευσης αρνητικών </a:t>
            </a:r>
            <a:r>
              <a:rPr lang="en-US" sz="2000" dirty="0">
                <a:sym typeface="Wingdings" panose="05000000000000000000" pitchFamily="2" charset="2"/>
              </a:rPr>
              <a:t>tweets.</a:t>
            </a:r>
          </a:p>
          <a:p>
            <a:pPr marL="0" indent="0">
              <a:buNone/>
            </a:pPr>
            <a:r>
              <a:rPr lang="en-US" sz="3200" u="sng" dirty="0"/>
              <a:t>Vader:</a:t>
            </a:r>
            <a:r>
              <a:rPr lang="en-US" sz="2000" dirty="0"/>
              <a:t> 0&lt;Positive&lt;1, 0&lt;Negative&lt;1, 0&lt;Neutral&lt;1 </a:t>
            </a:r>
            <a:r>
              <a:rPr lang="en-US" sz="2000" b="1" dirty="0"/>
              <a:t>, -1&lt;Compound&lt;1</a:t>
            </a:r>
          </a:p>
          <a:p>
            <a:r>
              <a:rPr lang="el-GR" sz="2400" b="1" dirty="0"/>
              <a:t>Κριτήριο κατάταξης: </a:t>
            </a:r>
            <a:r>
              <a:rPr lang="el-GR" sz="2000" dirty="0"/>
              <a:t>Εάν </a:t>
            </a:r>
            <a:r>
              <a:rPr lang="en-US" sz="2000" dirty="0"/>
              <a:t>compound &lt; -0,05 </a:t>
            </a:r>
            <a:r>
              <a:rPr lang="en-US" sz="2000" dirty="0">
                <a:sym typeface="Wingdings" panose="05000000000000000000" pitchFamily="2" charset="2"/>
              </a:rPr>
              <a:t> Negative, </a:t>
            </a:r>
            <a:r>
              <a:rPr lang="el-GR" sz="2000" dirty="0">
                <a:sym typeface="Wingdings" panose="05000000000000000000" pitchFamily="2" charset="2"/>
              </a:rPr>
              <a:t>Εάν </a:t>
            </a:r>
            <a:r>
              <a:rPr lang="en-US" sz="2000" dirty="0">
                <a:sym typeface="Wingdings" panose="05000000000000000000" pitchFamily="2" charset="2"/>
              </a:rPr>
              <a:t>compound &gt; 0,35  Positive.</a:t>
            </a:r>
            <a:r>
              <a:rPr lang="el-GR" sz="2000" dirty="0">
                <a:sym typeface="Wingdings" panose="05000000000000000000" pitchFamily="2" charset="2"/>
              </a:rPr>
              <a:t>Αλλλιώς, </a:t>
            </a:r>
            <a:r>
              <a:rPr lang="en-US" sz="2000" dirty="0">
                <a:sym typeface="Wingdings" panose="05000000000000000000" pitchFamily="2" charset="2"/>
              </a:rPr>
              <a:t>Neutral</a:t>
            </a:r>
          </a:p>
          <a:p>
            <a:r>
              <a:rPr lang="el-GR" sz="2000" dirty="0">
                <a:sym typeface="Wingdings" panose="05000000000000000000" pitchFamily="2" charset="2"/>
              </a:rPr>
              <a:t>Σε </a:t>
            </a:r>
            <a:r>
              <a:rPr lang="en-US" sz="2000" dirty="0">
                <a:sym typeface="Wingdings" panose="05000000000000000000" pitchFamily="2" charset="2"/>
              </a:rPr>
              <a:t>tweets </a:t>
            </a:r>
            <a:r>
              <a:rPr lang="el-GR" sz="2000" dirty="0">
                <a:sym typeface="Wingdings" panose="05000000000000000000" pitchFamily="2" charset="2"/>
              </a:rPr>
              <a:t>φαίνεται η </a:t>
            </a:r>
            <a:r>
              <a:rPr lang="en-US" sz="2000" dirty="0">
                <a:sym typeface="Wingdings" panose="05000000000000000000" pitchFamily="2" charset="2"/>
              </a:rPr>
              <a:t>Vader </a:t>
            </a:r>
            <a:r>
              <a:rPr lang="el-GR" sz="2000" dirty="0">
                <a:sym typeface="Wingdings" panose="05000000000000000000" pitchFamily="2" charset="2"/>
              </a:rPr>
              <a:t>να τείνει να έχει καλύτερη απόδοση από την </a:t>
            </a:r>
            <a:r>
              <a:rPr lang="en-US" sz="2000" dirty="0">
                <a:sym typeface="Wingdings" panose="05000000000000000000" pitchFamily="2" charset="2"/>
              </a:rPr>
              <a:t>TextBlob.</a:t>
            </a:r>
          </a:p>
          <a:p>
            <a:r>
              <a:rPr lang="el-GR" sz="2000" dirty="0">
                <a:sym typeface="Wingdings" panose="05000000000000000000" pitchFamily="2" charset="2"/>
              </a:rPr>
              <a:t>Ακολουθεί σύγκριση των αποτελεσμάτων για κάθε ημέρα.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269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DB8262-929E-0120-C37A-3C4419C87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67" y="561352"/>
            <a:ext cx="4543012" cy="2867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D8D722-8E5E-EE03-90B2-97FEBF169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208" y="3560345"/>
            <a:ext cx="4376922" cy="27628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C2A63E-021C-176A-E611-A9CD79A87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82" y="3429000"/>
            <a:ext cx="4543011" cy="28676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94F15E-1E4F-2690-0B12-566D03F570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923" y="533407"/>
            <a:ext cx="4379207" cy="27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2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35DDFB-7D11-F2FC-E018-1224CA134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36" y="3471044"/>
            <a:ext cx="4509524" cy="28465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B4C7A3-EBCE-1D0C-0F7F-7A1AB5538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36" y="572239"/>
            <a:ext cx="4509524" cy="28465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CC5E8E-3260-B86E-76C6-3594A5957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92" y="3413044"/>
            <a:ext cx="4601408" cy="29045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088B0F-2F80-6457-D84D-97970C9CD6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40" y="516885"/>
            <a:ext cx="4613460" cy="291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8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8611-887F-475D-E355-73CCF532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257995" cy="5646208"/>
          </a:xfrm>
        </p:spPr>
        <p:txBody>
          <a:bodyPr anchor="ctr">
            <a:normAutofit/>
          </a:bodyPr>
          <a:lstStyle/>
          <a:p>
            <a:r>
              <a:rPr lang="el-GR" sz="3600" dirty="0">
                <a:solidFill>
                  <a:srgbClr val="FFFFFF"/>
                </a:solidFill>
              </a:rPr>
              <a:t>Στόχος της διπλωματικης εργασίας</a:t>
            </a:r>
            <a:r>
              <a:rPr lang="el-GR" dirty="0">
                <a:solidFill>
                  <a:srgbClr val="FFFFFF"/>
                </a:solidFill>
              </a:rPr>
              <a:t>.</a:t>
            </a:r>
            <a:endParaRPr lang="en-US" sz="3600" u="sn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9034-09BD-46FF-ACFC-BEA2F935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 fontScale="85000" lnSpcReduction="20000"/>
          </a:bodyPr>
          <a:lstStyle/>
          <a:p>
            <a:r>
              <a:rPr lang="el-GR" b="1" dirty="0"/>
              <a:t>Κύριος στόχος: </a:t>
            </a:r>
            <a:r>
              <a:rPr lang="el-GR" dirty="0"/>
              <a:t>η παρουσίαση του τρόπου με τον οποίο εργαλεία της </a:t>
            </a:r>
            <a:r>
              <a:rPr lang="en-US" dirty="0"/>
              <a:t>Python </a:t>
            </a:r>
            <a:r>
              <a:rPr lang="el-GR" dirty="0"/>
              <a:t>μπορούν να επεξεργαστούν την φυσική ανθρώπινη γλώσσα</a:t>
            </a:r>
            <a:r>
              <a:rPr lang="en-US" dirty="0"/>
              <a:t> </a:t>
            </a:r>
            <a:r>
              <a:rPr lang="el-GR" dirty="0"/>
              <a:t>προς εξαγωγή </a:t>
            </a:r>
            <a:r>
              <a:rPr lang="el-GR" i="1" dirty="0"/>
              <a:t>πληροφορίας.</a:t>
            </a:r>
          </a:p>
          <a:p>
            <a:r>
              <a:rPr lang="en-US" dirty="0"/>
              <a:t>-</a:t>
            </a:r>
            <a:r>
              <a:rPr lang="el-GR" dirty="0"/>
              <a:t>Τι είδους </a:t>
            </a:r>
            <a:r>
              <a:rPr lang="el-GR" i="1" dirty="0"/>
              <a:t>πληροφορίας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-</a:t>
            </a:r>
            <a:r>
              <a:rPr lang="el-GR" dirty="0"/>
              <a:t>Σχετική με την </a:t>
            </a:r>
            <a:r>
              <a:rPr lang="el-GR" u="sng" dirty="0"/>
              <a:t>γνώμη του κόσμου </a:t>
            </a:r>
            <a:r>
              <a:rPr lang="el-GR" dirty="0"/>
              <a:t>πάνω σε ένα θέμα/προιόν/γεγονός κλπ.</a:t>
            </a:r>
          </a:p>
          <a:p>
            <a:pPr marL="0" indent="0">
              <a:buNone/>
            </a:pPr>
            <a:r>
              <a:rPr lang="el-GR" b="1" dirty="0"/>
              <a:t>Βασικές εργασίες: </a:t>
            </a:r>
          </a:p>
          <a:p>
            <a:pPr marL="0" indent="0">
              <a:buNone/>
            </a:pPr>
            <a:r>
              <a:rPr lang="el-GR" b="1" dirty="0"/>
              <a:t>   </a:t>
            </a:r>
            <a:r>
              <a:rPr lang="el-GR" dirty="0"/>
              <a:t>1)Συλλογή δεδομένων</a:t>
            </a:r>
            <a:r>
              <a:rPr lang="en-US" dirty="0"/>
              <a:t> (tweets)</a:t>
            </a:r>
            <a:endParaRPr lang="el-GR" dirty="0"/>
          </a:p>
          <a:p>
            <a:pPr marL="0" indent="0">
              <a:buNone/>
            </a:pPr>
            <a:r>
              <a:rPr lang="el-GR" b="1" dirty="0"/>
              <a:t>   </a:t>
            </a:r>
            <a:r>
              <a:rPr lang="el-GR" dirty="0"/>
              <a:t>2)Προεπεξεργασία των δεδομένων</a:t>
            </a:r>
          </a:p>
          <a:p>
            <a:pPr marL="0" indent="0">
              <a:buNone/>
            </a:pPr>
            <a:r>
              <a:rPr lang="el-GR" dirty="0"/>
              <a:t>   3)Διερεύνηση των δεδομένων</a:t>
            </a:r>
          </a:p>
          <a:p>
            <a:pPr marL="0" indent="0">
              <a:buNone/>
            </a:pPr>
            <a:r>
              <a:rPr lang="el-GR" dirty="0"/>
              <a:t>   4)Ανάλυση συναισθήματος μέσω έτοιμων βιβλιοθηκών της </a:t>
            </a:r>
            <a:r>
              <a:rPr lang="en-US" dirty="0"/>
              <a:t>Python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   5)Δημιουργία μοντέλων μηχανικής μάθησης για ανάλυση συναισθήματος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79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C5E7-412F-B258-2C43-9A957883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795" y="141802"/>
            <a:ext cx="10515600" cy="746223"/>
          </a:xfrm>
        </p:spPr>
        <p:txBody>
          <a:bodyPr>
            <a:normAutofit/>
          </a:bodyPr>
          <a:lstStyle/>
          <a:p>
            <a:r>
              <a:rPr lang="el-GR" dirty="0"/>
              <a:t>Εκπαίδευση μοντέλων μηχανικής μάθησης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7B74-1BA9-0B8C-EABB-07632036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607" y="819447"/>
            <a:ext cx="10515600" cy="6217920"/>
          </a:xfrm>
        </p:spPr>
        <p:txBody>
          <a:bodyPr>
            <a:normAutofit/>
          </a:bodyPr>
          <a:lstStyle/>
          <a:p>
            <a:r>
              <a:rPr lang="el-GR" sz="2000" dirty="0"/>
              <a:t>Αρχικά,</a:t>
            </a:r>
            <a:r>
              <a:rPr lang="en-US" sz="2000" dirty="0"/>
              <a:t> </a:t>
            </a:r>
            <a:r>
              <a:rPr lang="el-GR" sz="2000" dirty="0"/>
              <a:t>χρειάζεται ένα όσο το δυνατόν πιο έγκυρο σετ εκπαίδευσης</a:t>
            </a:r>
            <a:r>
              <a:rPr lang="en-US" sz="2000" dirty="0"/>
              <a:t>.</a:t>
            </a:r>
            <a:endParaRPr lang="el-GR" sz="2000" dirty="0"/>
          </a:p>
          <a:p>
            <a:r>
              <a:rPr lang="el-GR" sz="2000" dirty="0"/>
              <a:t>Συγχώνευση των δύο προηγούμενων τεχνικών </a:t>
            </a:r>
            <a:r>
              <a:rPr lang="el-GR" sz="2000" dirty="0">
                <a:sym typeface="Wingdings" panose="05000000000000000000" pitchFamily="2" charset="2"/>
              </a:rPr>
              <a:t></a:t>
            </a:r>
            <a:r>
              <a:rPr lang="el-GR" sz="2000" dirty="0"/>
              <a:t>δημιουργώντας ένα καινούργιο αρχείο για κάθε ημέρα, με τα </a:t>
            </a:r>
            <a:r>
              <a:rPr lang="en-US" sz="2000" dirty="0"/>
              <a:t>tweets </a:t>
            </a:r>
            <a:r>
              <a:rPr lang="el-GR" sz="2000" dirty="0"/>
              <a:t>των οποίων τα </a:t>
            </a:r>
            <a:r>
              <a:rPr lang="en-US" sz="2000" dirty="0"/>
              <a:t>sentiments </a:t>
            </a:r>
            <a:r>
              <a:rPr lang="el-GR" sz="2000" dirty="0"/>
              <a:t>των 2 προηγούμενων τεχνικών συμφωνούν.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B771C-539D-A3EB-17C8-843DEF899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1" y="2122039"/>
            <a:ext cx="3635326" cy="2258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6ED41F-A4AF-C627-F0B4-EFC31BF17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48" y="2122039"/>
            <a:ext cx="3597505" cy="2258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EC1E9A-B1EB-B49D-A420-375BE0A00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77" y="4484969"/>
            <a:ext cx="3597505" cy="2301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0EABB4-8852-0AA3-885E-BB365973C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47" y="4454466"/>
            <a:ext cx="3597505" cy="24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46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38EE-2598-4985-3AA7-44A4FF6E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969"/>
            <a:ext cx="10515600" cy="746223"/>
          </a:xfrm>
        </p:spPr>
        <p:txBody>
          <a:bodyPr>
            <a:normAutofit/>
          </a:bodyPr>
          <a:lstStyle/>
          <a:p>
            <a:r>
              <a:rPr lang="el-GR" dirty="0"/>
              <a:t>Εκπαίδευση μοντέλων μηχανικής μάθησης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D050-CCA5-D77C-3B1F-0C3179216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2" y="723149"/>
            <a:ext cx="10515600" cy="5746652"/>
          </a:xfrm>
        </p:spPr>
        <p:txBody>
          <a:bodyPr>
            <a:normAutofit/>
          </a:bodyPr>
          <a:lstStyle/>
          <a:p>
            <a:r>
              <a:rPr lang="en-US" sz="2000" b="1" dirty="0"/>
              <a:t>Train – test split</a:t>
            </a:r>
            <a:r>
              <a:rPr lang="el-GR" sz="2000" b="1" dirty="0"/>
              <a:t> (95% - 5%)</a:t>
            </a:r>
            <a:r>
              <a:rPr lang="en-US" sz="2000" b="1" dirty="0"/>
              <a:t> </a:t>
            </a:r>
            <a:r>
              <a:rPr lang="el-GR" sz="2000" dirty="0"/>
              <a:t>πάνω σε ένα εννιαίο αρχείο που περιέχει τα αρχεία των 3 πρώτων ημερών που δημιουργήθηκαν στο προηγούμενο βήμα (βλ. Διαφάνεια 20)</a:t>
            </a:r>
            <a:r>
              <a:rPr lang="en-US" sz="2000" dirty="0"/>
              <a:t>.</a:t>
            </a:r>
            <a:endParaRPr lang="el-GR" sz="2000" dirty="0"/>
          </a:p>
          <a:p>
            <a:r>
              <a:rPr lang="el-GR" sz="2000" dirty="0"/>
              <a:t>Το 95% δηλαδή των </a:t>
            </a:r>
            <a:r>
              <a:rPr lang="en-US" sz="2000" dirty="0"/>
              <a:t>tweets </a:t>
            </a:r>
            <a:r>
              <a:rPr lang="el-GR" sz="2000" dirty="0"/>
              <a:t>των 3 αρχείων θα χρησιμοποιηθεί για την εκπαίδευση των μοντέλων,και το 5% για την  αξιολόγηση τους.</a:t>
            </a:r>
            <a:endParaRPr lang="en-US" sz="2000" dirty="0"/>
          </a:p>
          <a:p>
            <a:r>
              <a:rPr lang="el-GR" sz="2000" dirty="0"/>
              <a:t>Από τα 5 μοντέλα που θα εκπαιδευτούν και θα αξιολογηθούν,θα κρατήσουμε τα </a:t>
            </a:r>
            <a:r>
              <a:rPr lang="el-GR" sz="2000" b="1" dirty="0"/>
              <a:t>2 καλύτερα.</a:t>
            </a:r>
          </a:p>
          <a:p>
            <a:r>
              <a:rPr lang="el-GR" sz="2000" dirty="0"/>
              <a:t>Αυτά τα 2 μοντέλα θα κάνουν προβλέψεις πάνω στα </a:t>
            </a:r>
            <a:r>
              <a:rPr lang="en-US" sz="2000" dirty="0"/>
              <a:t>tweets </a:t>
            </a:r>
            <a:r>
              <a:rPr lang="el-GR" sz="2000" dirty="0"/>
              <a:t>της 4</a:t>
            </a:r>
            <a:r>
              <a:rPr lang="el-GR" sz="2000" baseline="30000" dirty="0"/>
              <a:t>ης</a:t>
            </a:r>
            <a:r>
              <a:rPr lang="el-GR" sz="2000" dirty="0"/>
              <a:t> μέρας,οι οποίες θα συγκριθούν με τα ήδη καταχωρημένα </a:t>
            </a:r>
            <a:r>
              <a:rPr lang="en-US" sz="2000" dirty="0"/>
              <a:t>labels (</a:t>
            </a:r>
            <a:r>
              <a:rPr lang="el-GR" sz="2000" dirty="0"/>
              <a:t>βλ. Διαφάνεια 20).</a:t>
            </a:r>
          </a:p>
          <a:p>
            <a:r>
              <a:rPr lang="en-US" sz="3200" b="1" dirty="0">
                <a:latin typeface="+mj-lt"/>
              </a:rPr>
              <a:t>Bernoulli Naïve Bayes Model</a:t>
            </a:r>
          </a:p>
          <a:p>
            <a:pPr marL="0" indent="0">
              <a:buNone/>
            </a:pPr>
            <a:endParaRPr lang="el-GR" sz="3200" dirty="0">
              <a:latin typeface="+mj-lt"/>
            </a:endParaRPr>
          </a:p>
        </p:txBody>
      </p:sp>
      <p:pic>
        <p:nvPicPr>
          <p:cNvPr id="4" name="66 - Εικόνα">
            <a:extLst>
              <a:ext uri="{FF2B5EF4-FFF2-40B4-BE49-F238E27FC236}">
                <a16:creationId xmlns:a16="http://schemas.microsoft.com/office/drawing/2014/main" id="{C47047D8-7FDC-B6A2-6759-06E2E2A7B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95" y="4416980"/>
            <a:ext cx="4754217" cy="2441020"/>
          </a:xfrm>
          <a:prstGeom prst="rect">
            <a:avLst/>
          </a:prstGeom>
        </p:spPr>
      </p:pic>
      <p:pic>
        <p:nvPicPr>
          <p:cNvPr id="5" name="62 - Εικόνα">
            <a:extLst>
              <a:ext uri="{FF2B5EF4-FFF2-40B4-BE49-F238E27FC236}">
                <a16:creationId xmlns:a16="http://schemas.microsoft.com/office/drawing/2014/main" id="{EC641E88-87F5-B78E-7A63-96BC5EA16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33" y="3381163"/>
            <a:ext cx="4065856" cy="353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32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77D5C-5A01-2351-2DA3-DF06DED4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2001" cy="7063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+mj-lt"/>
              </a:rPr>
              <a:t>Logistic Regression Model</a:t>
            </a:r>
          </a:p>
          <a:p>
            <a:pPr marL="0" indent="0">
              <a:buNone/>
            </a:pPr>
            <a:endParaRPr lang="en-US" sz="3200" b="1" dirty="0">
              <a:latin typeface="+mj-lt"/>
            </a:endParaRPr>
          </a:p>
          <a:p>
            <a:pPr marL="0" indent="0">
              <a:buNone/>
            </a:pPr>
            <a:endParaRPr lang="en-US" sz="3200" b="1" dirty="0">
              <a:latin typeface="+mj-lt"/>
            </a:endParaRPr>
          </a:p>
          <a:p>
            <a:pPr marL="0" indent="0">
              <a:buNone/>
            </a:pPr>
            <a:endParaRPr lang="en-US" sz="3200" b="1" dirty="0">
              <a:latin typeface="+mj-lt"/>
            </a:endParaRPr>
          </a:p>
          <a:p>
            <a:pPr marL="0" indent="0">
              <a:buNone/>
            </a:pPr>
            <a:endParaRPr lang="en-US" sz="3200" b="1" dirty="0">
              <a:latin typeface="+mj-lt"/>
            </a:endParaRPr>
          </a:p>
          <a:p>
            <a:pPr marL="0" indent="0">
              <a:buNone/>
            </a:pPr>
            <a:r>
              <a:rPr lang="en-US" sz="3200" b="1" dirty="0">
                <a:latin typeface="+mj-lt"/>
              </a:rPr>
              <a:t>Linear Support Vector Classifier</a:t>
            </a:r>
          </a:p>
          <a:p>
            <a:pPr marL="0" indent="0">
              <a:buNone/>
            </a:pPr>
            <a:endParaRPr lang="en-US" sz="3200" b="1" dirty="0">
              <a:latin typeface="+mj-lt"/>
            </a:endParaRPr>
          </a:p>
        </p:txBody>
      </p:sp>
      <p:pic>
        <p:nvPicPr>
          <p:cNvPr id="4" name="67 - Εικόνα">
            <a:extLst>
              <a:ext uri="{FF2B5EF4-FFF2-40B4-BE49-F238E27FC236}">
                <a16:creationId xmlns:a16="http://schemas.microsoft.com/office/drawing/2014/main" id="{87DD595F-25D8-6C11-8291-E1E50A192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69" y="592621"/>
            <a:ext cx="5285817" cy="2574648"/>
          </a:xfrm>
          <a:prstGeom prst="rect">
            <a:avLst/>
          </a:prstGeom>
        </p:spPr>
      </p:pic>
      <p:pic>
        <p:nvPicPr>
          <p:cNvPr id="5" name="65 - Εικόνα">
            <a:extLst>
              <a:ext uri="{FF2B5EF4-FFF2-40B4-BE49-F238E27FC236}">
                <a16:creationId xmlns:a16="http://schemas.microsoft.com/office/drawing/2014/main" id="{E28D11AA-81ED-5138-87EB-B45D1D140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8319"/>
            <a:ext cx="4685444" cy="3028950"/>
          </a:xfrm>
          <a:prstGeom prst="rect">
            <a:avLst/>
          </a:prstGeom>
        </p:spPr>
      </p:pic>
      <p:pic>
        <p:nvPicPr>
          <p:cNvPr id="6" name="68 - Εικόνα">
            <a:extLst>
              <a:ext uri="{FF2B5EF4-FFF2-40B4-BE49-F238E27FC236}">
                <a16:creationId xmlns:a16="http://schemas.microsoft.com/office/drawing/2014/main" id="{28DFFF69-2150-80FE-828E-E61C3D773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39" y="4274378"/>
            <a:ext cx="5285817" cy="2549166"/>
          </a:xfrm>
          <a:prstGeom prst="rect">
            <a:avLst/>
          </a:prstGeom>
        </p:spPr>
      </p:pic>
      <p:pic>
        <p:nvPicPr>
          <p:cNvPr id="7" name="69 - Εικόνα">
            <a:extLst>
              <a:ext uri="{FF2B5EF4-FFF2-40B4-BE49-F238E27FC236}">
                <a16:creationId xmlns:a16="http://schemas.microsoft.com/office/drawing/2014/main" id="{454B7A7A-D7AF-F73E-28F3-52C36211C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531704"/>
            <a:ext cx="4685444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20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4772-3746-265C-D157-B71A78B35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+mj-lt"/>
              </a:rPr>
              <a:t>Decision tree classifier </a:t>
            </a:r>
          </a:p>
          <a:p>
            <a:pPr marL="0" indent="0">
              <a:buNone/>
            </a:pPr>
            <a:endParaRPr lang="en-US" sz="3200" b="1" dirty="0">
              <a:latin typeface="+mj-lt"/>
            </a:endParaRPr>
          </a:p>
          <a:p>
            <a:pPr marL="0" indent="0">
              <a:buNone/>
            </a:pPr>
            <a:endParaRPr lang="en-US" sz="3200" b="1" dirty="0">
              <a:latin typeface="+mj-lt"/>
            </a:endParaRPr>
          </a:p>
          <a:p>
            <a:pPr marL="0" indent="0">
              <a:buNone/>
            </a:pPr>
            <a:endParaRPr lang="en-US" sz="3200" b="1" dirty="0">
              <a:latin typeface="+mj-lt"/>
            </a:endParaRPr>
          </a:p>
          <a:p>
            <a:pPr marL="0" indent="0">
              <a:buNone/>
            </a:pPr>
            <a:endParaRPr lang="en-US" sz="3200" b="1" dirty="0">
              <a:latin typeface="+mj-lt"/>
            </a:endParaRPr>
          </a:p>
          <a:p>
            <a:pPr marL="0" indent="0">
              <a:buNone/>
            </a:pPr>
            <a:r>
              <a:rPr lang="en-US" sz="3200" b="1" dirty="0">
                <a:latin typeface="+mj-lt"/>
              </a:rPr>
              <a:t>Random Forrest Classifier</a:t>
            </a:r>
          </a:p>
        </p:txBody>
      </p:sp>
      <p:pic>
        <p:nvPicPr>
          <p:cNvPr id="4" name="71 - Εικόνα">
            <a:extLst>
              <a:ext uri="{FF2B5EF4-FFF2-40B4-BE49-F238E27FC236}">
                <a16:creationId xmlns:a16="http://schemas.microsoft.com/office/drawing/2014/main" id="{FB2151E3-05DB-7923-479A-1F67B677B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516"/>
            <a:ext cx="5247861" cy="2571484"/>
          </a:xfrm>
          <a:prstGeom prst="rect">
            <a:avLst/>
          </a:prstGeom>
        </p:spPr>
      </p:pic>
      <p:pic>
        <p:nvPicPr>
          <p:cNvPr id="5" name="72 - Εικόνα">
            <a:extLst>
              <a:ext uri="{FF2B5EF4-FFF2-40B4-BE49-F238E27FC236}">
                <a16:creationId xmlns:a16="http://schemas.microsoft.com/office/drawing/2014/main" id="{6F4C7D35-29C9-3E61-C2B0-C88AB9B43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67559"/>
            <a:ext cx="4284153" cy="3161441"/>
          </a:xfrm>
          <a:prstGeom prst="rect">
            <a:avLst/>
          </a:prstGeom>
        </p:spPr>
      </p:pic>
      <p:pic>
        <p:nvPicPr>
          <p:cNvPr id="6" name="75 - Εικόνα">
            <a:extLst>
              <a:ext uri="{FF2B5EF4-FFF2-40B4-BE49-F238E27FC236}">
                <a16:creationId xmlns:a16="http://schemas.microsoft.com/office/drawing/2014/main" id="{8DDE35EC-3417-A042-D055-19DF517AE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86222"/>
            <a:ext cx="5446643" cy="2630597"/>
          </a:xfrm>
          <a:prstGeom prst="rect">
            <a:avLst/>
          </a:prstGeom>
        </p:spPr>
      </p:pic>
      <p:pic>
        <p:nvPicPr>
          <p:cNvPr id="7" name="76 - Εικόνα">
            <a:extLst>
              <a:ext uri="{FF2B5EF4-FFF2-40B4-BE49-F238E27FC236}">
                <a16:creationId xmlns:a16="http://schemas.microsoft.com/office/drawing/2014/main" id="{BD989B78-0B33-D0C9-6ACD-CDCF5ECF7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3562574"/>
            <a:ext cx="4284153" cy="32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55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F158-B6E0-E1EF-28FB-534402915AD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3600" dirty="0">
                <a:latin typeface="+mj-lt"/>
              </a:rPr>
              <a:t>Συμπεράσματα:</a:t>
            </a:r>
          </a:p>
          <a:p>
            <a:r>
              <a:rPr lang="el-GR" sz="2000" dirty="0"/>
              <a:t>Όλα τα μοντέλα παρουσιάζουν ικανοποιητικές αποδόσεις</a:t>
            </a:r>
            <a:r>
              <a:rPr lang="en-US" sz="2000" dirty="0"/>
              <a:t>.</a:t>
            </a:r>
            <a:endParaRPr lang="el-GR" sz="2000" dirty="0"/>
          </a:p>
          <a:p>
            <a:r>
              <a:rPr lang="el-GR" sz="2000" dirty="0"/>
              <a:t>Τα δύο καλύτερα ωστόσο είναι το </a:t>
            </a:r>
            <a:r>
              <a:rPr lang="en-US" sz="2000" dirty="0" err="1"/>
              <a:t>LinearSVC</a:t>
            </a:r>
            <a:r>
              <a:rPr lang="en-US" sz="2000" dirty="0"/>
              <a:t> </a:t>
            </a:r>
            <a:r>
              <a:rPr lang="el-GR" sz="2000" dirty="0"/>
              <a:t>και το </a:t>
            </a:r>
            <a:r>
              <a:rPr lang="en-US" sz="2000" dirty="0"/>
              <a:t>Logistic Regression,</a:t>
            </a:r>
            <a:endParaRPr lang="el-GR" sz="2000" dirty="0"/>
          </a:p>
          <a:p>
            <a:pPr marL="0" indent="0">
              <a:buNone/>
            </a:pPr>
            <a:r>
              <a:rPr lang="el-GR" sz="2000" dirty="0"/>
              <a:t>     των οποίων οι αποδόσεις είναι σχεδόν άριστες.</a:t>
            </a:r>
          </a:p>
          <a:p>
            <a:r>
              <a:rPr lang="el-GR" sz="2000" dirty="0"/>
              <a:t>Αυτά τα δύο λοιπόν είναι που θα συγκριθούν προς την εξαγωγή του καλύτερου,κάνοντας προβλέψεις στο σετ των </a:t>
            </a:r>
            <a:r>
              <a:rPr lang="en-US" sz="2000" dirty="0"/>
              <a:t>tweets </a:t>
            </a:r>
            <a:r>
              <a:rPr lang="el-GR" sz="2000" dirty="0"/>
              <a:t>της 4</a:t>
            </a:r>
            <a:r>
              <a:rPr lang="el-GR" sz="2000" baseline="30000" dirty="0"/>
              <a:t>ης</a:t>
            </a:r>
            <a:r>
              <a:rPr lang="el-GR" sz="2000" dirty="0"/>
              <a:t> μέρας.</a:t>
            </a:r>
          </a:p>
          <a:p>
            <a:r>
              <a:rPr lang="en-US" sz="3200" b="1" dirty="0">
                <a:latin typeface="+mj-lt"/>
              </a:rPr>
              <a:t>Logistic Regression</a:t>
            </a:r>
          </a:p>
          <a:p>
            <a:pPr marL="0" indent="0">
              <a:buNone/>
            </a:pPr>
            <a:endParaRPr lang="en-US" sz="3200" b="1" dirty="0">
              <a:latin typeface="+mj-lt"/>
            </a:endParaRPr>
          </a:p>
        </p:txBody>
      </p:sp>
      <p:pic>
        <p:nvPicPr>
          <p:cNvPr id="4" name="77 - Εικόνα">
            <a:extLst>
              <a:ext uri="{FF2B5EF4-FFF2-40B4-BE49-F238E27FC236}">
                <a16:creationId xmlns:a16="http://schemas.microsoft.com/office/drawing/2014/main" id="{78691457-4ABB-12BE-254B-C4F46C9D6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0" y="3767194"/>
            <a:ext cx="5367434" cy="3090806"/>
          </a:xfrm>
          <a:prstGeom prst="rect">
            <a:avLst/>
          </a:prstGeom>
        </p:spPr>
      </p:pic>
      <p:pic>
        <p:nvPicPr>
          <p:cNvPr id="5" name="78 - Εικόνα">
            <a:extLst>
              <a:ext uri="{FF2B5EF4-FFF2-40B4-BE49-F238E27FC236}">
                <a16:creationId xmlns:a16="http://schemas.microsoft.com/office/drawing/2014/main" id="{86ABA5BE-3748-2C31-878D-E51D46D32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752" y="3207027"/>
            <a:ext cx="5367434" cy="37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18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86C3-3AAC-0AAA-06D2-AAB972822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Linear Support Vectors Classifier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/>
              <a:t>    </a:t>
            </a:r>
            <a:r>
              <a:rPr lang="el-GR" sz="2000" dirty="0"/>
              <a:t>Το μοντέλο </a:t>
            </a:r>
            <a:r>
              <a:rPr lang="en-US" sz="2000" dirty="0" err="1"/>
              <a:t>LinearSVC</a:t>
            </a:r>
            <a:r>
              <a:rPr lang="en-US" sz="2000" dirty="0"/>
              <a:t> </a:t>
            </a:r>
            <a:r>
              <a:rPr lang="el-GR" sz="2000" dirty="0"/>
              <a:t>παρουσιάζει την καλύτερη απόδοση,οπότε είναι και το μοντέλο που θα κρατούσαμε για να το εφαρμόσουμε σε ένα επόμενο μη κατηγοριοποιημένο σετ απο </a:t>
            </a:r>
            <a:r>
              <a:rPr lang="en-US" sz="2000" dirty="0"/>
              <a:t>tweets </a:t>
            </a:r>
            <a:r>
              <a:rPr lang="el-GR" sz="2000" dirty="0"/>
              <a:t>προς πρόβλεψη του </a:t>
            </a:r>
            <a:r>
              <a:rPr lang="en-US" sz="2000" dirty="0"/>
              <a:t>sentiment </a:t>
            </a:r>
            <a:r>
              <a:rPr lang="el-GR" sz="2000" dirty="0"/>
              <a:t>τους.</a:t>
            </a:r>
            <a:endParaRPr lang="en-US" sz="2000" dirty="0"/>
          </a:p>
        </p:txBody>
      </p:sp>
      <p:pic>
        <p:nvPicPr>
          <p:cNvPr id="4" name="61 - Εικόνα">
            <a:extLst>
              <a:ext uri="{FF2B5EF4-FFF2-40B4-BE49-F238E27FC236}">
                <a16:creationId xmlns:a16="http://schemas.microsoft.com/office/drawing/2014/main" id="{6034B690-D93E-0DA9-0B59-4D51B319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8" y="804448"/>
            <a:ext cx="6669015" cy="2881287"/>
          </a:xfrm>
          <a:prstGeom prst="rect">
            <a:avLst/>
          </a:prstGeom>
        </p:spPr>
      </p:pic>
      <p:pic>
        <p:nvPicPr>
          <p:cNvPr id="5" name="73 - Εικόνα">
            <a:extLst>
              <a:ext uri="{FF2B5EF4-FFF2-40B4-BE49-F238E27FC236}">
                <a16:creationId xmlns:a16="http://schemas.microsoft.com/office/drawing/2014/main" id="{7660F369-BAED-7B01-F859-DF82CC2AC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52" y="113225"/>
            <a:ext cx="5182279" cy="376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1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58AD-E256-479F-0352-11FDB69E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l-GR" dirty="0"/>
              <a:t>Συμπερασματα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354B-613F-65F5-2BC5-6B0F556E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63040"/>
            <a:ext cx="9905999" cy="4825218"/>
          </a:xfrm>
        </p:spPr>
        <p:txBody>
          <a:bodyPr/>
          <a:lstStyle/>
          <a:p>
            <a:r>
              <a:rPr lang="el-GR" dirty="0"/>
              <a:t>Το μοντέλο θα έχει απόδοση ανάλογη των </a:t>
            </a:r>
            <a:r>
              <a:rPr lang="en-US" dirty="0" err="1"/>
              <a:t>Textblob</a:t>
            </a:r>
            <a:r>
              <a:rPr lang="en-US" dirty="0"/>
              <a:t> </a:t>
            </a:r>
            <a:r>
              <a:rPr lang="el-GR" dirty="0"/>
              <a:t>και </a:t>
            </a:r>
            <a:r>
              <a:rPr lang="en-US" dirty="0"/>
              <a:t>Vader.</a:t>
            </a:r>
          </a:p>
          <a:p>
            <a:r>
              <a:rPr lang="el-GR" dirty="0"/>
              <a:t>Πιθανή βελτίωση 1: Χρήση πιο εξειδικευμένων </a:t>
            </a:r>
            <a:r>
              <a:rPr lang="en-US" dirty="0"/>
              <a:t>lexicon based </a:t>
            </a:r>
            <a:r>
              <a:rPr lang="el-GR" dirty="0"/>
              <a:t>τεχνικών.</a:t>
            </a:r>
          </a:p>
          <a:p>
            <a:r>
              <a:rPr lang="el-GR" dirty="0"/>
              <a:t>Πιθανή βελτίωση 2: Χρήση αλγορίθμων βαθείας μάθησης.</a:t>
            </a:r>
          </a:p>
          <a:p>
            <a:endParaRPr lang="el-GR" dirty="0"/>
          </a:p>
          <a:p>
            <a:endParaRPr lang="el-GR" dirty="0"/>
          </a:p>
          <a:p>
            <a:pPr marL="0" indent="0">
              <a:buNone/>
            </a:pPr>
            <a:r>
              <a:rPr lang="el-GR" sz="3600" i="1" dirty="0"/>
              <a:t>Ευχαριστώ για την προσοχή σας.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41406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79131-5E74-2FFA-DB15-7F56454B4A8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9963" y="407988"/>
            <a:ext cx="11222037" cy="59166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sz="4400" u="sng" dirty="0">
                <a:latin typeface="+mj-lt"/>
              </a:rPr>
              <a:t>Η </a:t>
            </a:r>
            <a:r>
              <a:rPr lang="en-US" sz="4400" u="sng" dirty="0">
                <a:latin typeface="+mj-lt"/>
              </a:rPr>
              <a:t>Python</a:t>
            </a:r>
            <a:endParaRPr lang="el-GR" sz="4400" u="sng" dirty="0">
              <a:latin typeface="+mj-lt"/>
            </a:endParaRPr>
          </a:p>
          <a:p>
            <a:pPr marL="0" indent="0">
              <a:buNone/>
            </a:pPr>
            <a:endParaRPr lang="en-US" b="1" dirty="0"/>
          </a:p>
          <a:p>
            <a:r>
              <a:rPr lang="el-GR" sz="2000" dirty="0"/>
              <a:t>Αντικειμενοστραφής,υψηλού επιπέδου,γενικού σκοπού γλώσσα προγραμματισμού.</a:t>
            </a:r>
          </a:p>
          <a:p>
            <a:r>
              <a:rPr lang="el-GR" sz="2000" dirty="0"/>
              <a:t>Διαθέτει πληθώρα βιβλιοθηκών για πληθώρα διαφόρων εργασιών </a:t>
            </a:r>
            <a:r>
              <a:rPr lang="el-GR" sz="2000" dirty="0">
                <a:sym typeface="Wingdings" panose="05000000000000000000" pitchFamily="2" charset="2"/>
              </a:rPr>
              <a:t> </a:t>
            </a:r>
          </a:p>
          <a:p>
            <a:r>
              <a:rPr lang="el-GR" sz="2000" dirty="0">
                <a:sym typeface="Wingdings" panose="05000000000000000000" pitchFamily="2" charset="2"/>
              </a:rPr>
              <a:t>Μία από αυτές είναι η </a:t>
            </a:r>
            <a:r>
              <a:rPr lang="el-GR" sz="2000" i="1" dirty="0">
                <a:sym typeface="Wingdings" panose="05000000000000000000" pitchFamily="2" charset="2"/>
              </a:rPr>
              <a:t>ανάλυση δεδομένων</a:t>
            </a:r>
            <a:r>
              <a:rPr lang="el-GR" sz="2000" dirty="0">
                <a:sym typeface="Wingdings" panose="05000000000000000000" pitchFamily="2" charset="2"/>
              </a:rPr>
              <a:t>,όπου η </a:t>
            </a:r>
            <a:r>
              <a:rPr lang="en-US" sz="2000" dirty="0">
                <a:sym typeface="Wingdings" panose="05000000000000000000" pitchFamily="2" charset="2"/>
              </a:rPr>
              <a:t>Python </a:t>
            </a:r>
            <a:r>
              <a:rPr lang="el-GR" sz="2000" dirty="0">
                <a:sym typeface="Wingdings" panose="05000000000000000000" pitchFamily="2" charset="2"/>
              </a:rPr>
              <a:t>παρέχει πολύ αποδοτικές</a:t>
            </a:r>
          </a:p>
          <a:p>
            <a:pPr marL="0" indent="0">
              <a:buNone/>
            </a:pPr>
            <a:r>
              <a:rPr lang="el-GR" sz="2000" dirty="0">
                <a:sym typeface="Wingdings" panose="05000000000000000000" pitchFamily="2" charset="2"/>
              </a:rPr>
              <a:t>    βιβλιοθήκες (π.χ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Pandas</a:t>
            </a:r>
            <a:r>
              <a:rPr lang="el-GR" sz="20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ea typeface="Times New Roman" panose="02020603050405020304" pitchFamily="18" charset="0"/>
              </a:rPr>
              <a:t>Numpy</a:t>
            </a:r>
            <a:r>
              <a:rPr lang="el-GR" sz="20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ea typeface="Times New Roman" panose="02020603050405020304" pitchFamily="18" charset="0"/>
              </a:rPr>
              <a:t>MatplotLib</a:t>
            </a:r>
            <a:r>
              <a:rPr lang="el-GR" sz="20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NLTK</a:t>
            </a:r>
            <a:r>
              <a:rPr lang="el-GR" sz="20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scikit</a:t>
            </a:r>
            <a:r>
              <a:rPr lang="el-GR" sz="2000" dirty="0">
                <a:effectLst/>
                <a:ea typeface="Times New Roman" panose="02020603050405020304" pitchFamily="18" charset="0"/>
              </a:rPr>
              <a:t>-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learn </a:t>
            </a:r>
            <a:r>
              <a:rPr lang="el-GR" sz="2000" dirty="0">
                <a:effectLst/>
                <a:ea typeface="Times New Roman" panose="02020603050405020304" pitchFamily="18" charset="0"/>
              </a:rPr>
              <a:t>).</a:t>
            </a:r>
            <a:endParaRPr lang="el-GR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l-GR" sz="4400" u="sng" dirty="0">
                <a:latin typeface="+mj-lt"/>
              </a:rPr>
              <a:t>Το </a:t>
            </a:r>
            <a:r>
              <a:rPr lang="en-US" sz="4400" u="sng" dirty="0">
                <a:latin typeface="+mj-lt"/>
              </a:rPr>
              <a:t>Twitter</a:t>
            </a:r>
          </a:p>
          <a:p>
            <a:r>
              <a:rPr lang="el-GR" sz="2000" dirty="0"/>
              <a:t>Από τις πιο δημοφιλείς πλατφόρμες </a:t>
            </a:r>
            <a:r>
              <a:rPr lang="el-GR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217 </a:t>
            </a:r>
            <a:r>
              <a:rPr lang="el-GR" sz="2000" dirty="0"/>
              <a:t>εκατομμύρια καθημερινοί χρήστες το τελευταίο 3μηνο του 2021.</a:t>
            </a:r>
          </a:p>
          <a:p>
            <a:r>
              <a:rPr lang="el-GR" sz="2000" dirty="0"/>
              <a:t>Η πλειοψηφία των </a:t>
            </a:r>
            <a:r>
              <a:rPr lang="en-US" sz="2000" dirty="0"/>
              <a:t>posts (tweets) </a:t>
            </a:r>
            <a:r>
              <a:rPr lang="el-GR" sz="2000" dirty="0"/>
              <a:t>εκφράζουν γνώμη.</a:t>
            </a:r>
          </a:p>
          <a:p>
            <a:r>
              <a:rPr lang="el-GR" sz="2000" dirty="0"/>
              <a:t>Εύκολη αναζήτηση μέσω των </a:t>
            </a:r>
            <a:r>
              <a:rPr lang="en-US" sz="2000" dirty="0"/>
              <a:t>hashtags</a:t>
            </a:r>
            <a:r>
              <a:rPr lang="el-GR"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845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A968-1B67-456B-FA8F-657E881D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55356"/>
            <a:ext cx="10058400" cy="748454"/>
          </a:xfrm>
        </p:spPr>
        <p:txBody>
          <a:bodyPr>
            <a:normAutofit/>
          </a:bodyPr>
          <a:lstStyle/>
          <a:p>
            <a:r>
              <a:rPr lang="el-GR" dirty="0"/>
              <a:t>ΤΕΧΝΙΚΕΣ ΕΦΓ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D8C7E-D8F1-5DAD-8783-BDBE83B9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30017"/>
            <a:ext cx="9980612" cy="43599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l-GR" dirty="0"/>
              <a:t>- ΤΙ ΕΙΝΑΙ</a:t>
            </a:r>
            <a:r>
              <a:rPr lang="en-US" dirty="0"/>
              <a:t> H </a:t>
            </a:r>
            <a:r>
              <a:rPr lang="el-GR" dirty="0"/>
              <a:t>ΕΦΓ (ΕΠΕΞΕΡΓΑΣΙΑ ΦΥΣΙΚΗΣ ΓΛΩΣΣΑΣ)</a:t>
            </a:r>
            <a:r>
              <a:rPr lang="en-US" dirty="0"/>
              <a:t>;</a:t>
            </a:r>
            <a:endParaRPr lang="el-GR" dirty="0"/>
          </a:p>
          <a:p>
            <a:pPr marL="0" indent="0">
              <a:buNone/>
            </a:pPr>
            <a:r>
              <a:rPr lang="el-GR" sz="2000" dirty="0"/>
              <a:t>- Η προσπάθεια του υπολογιστή να εξάγει νόημα από την φυσική καθημερινή ανθρώπινη γλώσσα,να βγάζει διάφορα συμπεράσματα από αυτήν,αλλά και να την παράγει.</a:t>
            </a:r>
          </a:p>
          <a:p>
            <a:r>
              <a:rPr lang="el-GR" dirty="0"/>
              <a:t>ΔΗΜΟΦΙΛΕΣΤΕΡΕΣ ΤΕΧΝΙΚΕΣ ΕΦΓ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000" dirty="0"/>
              <a:t>Αυτόματη αναγνώριση ομιλίας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000" dirty="0"/>
              <a:t>Επισήμανση μερών του λόγου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Tokenization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Lemmatization </a:t>
            </a:r>
            <a:r>
              <a:rPr lang="el-GR" sz="2000" dirty="0"/>
              <a:t>και </a:t>
            </a:r>
            <a:r>
              <a:rPr lang="en-US" sz="2000" dirty="0"/>
              <a:t>stemming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000" dirty="0"/>
              <a:t>Αναγνώριση και παραγωγή φυσικού λόγου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</a:t>
            </a:r>
            <a:r>
              <a:rPr lang="el-GR" sz="2000" dirty="0"/>
              <a:t>υτόματη περίλιψη ενός κειμένου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000" b="1" dirty="0"/>
              <a:t>Ανάλυση συναισθήματος</a:t>
            </a:r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398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1203-7E4D-4420-3519-84DCDC80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4"/>
            <a:ext cx="10058400" cy="1450757"/>
          </a:xfrm>
        </p:spPr>
        <p:txBody>
          <a:bodyPr/>
          <a:lstStyle/>
          <a:p>
            <a:r>
              <a:rPr lang="el-GR" dirty="0"/>
              <a:t>Ανάλυση Συναισθήματος (ΑΣ)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FDC83-4C42-3BF6-F423-DCE75E06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088145"/>
          </a:xfrm>
        </p:spPr>
        <p:txBody>
          <a:bodyPr>
            <a:normAutofit fontScale="92500"/>
          </a:bodyPr>
          <a:lstStyle/>
          <a:p>
            <a:r>
              <a:rPr lang="el-GR" sz="2000" dirty="0">
                <a:ea typeface="Times New Roman" panose="02020603050405020304" pitchFamily="18" charset="0"/>
              </a:rPr>
              <a:t>«Η υ</a:t>
            </a:r>
            <a:r>
              <a:rPr lang="el-GR" sz="2000" dirty="0">
                <a:effectLst/>
                <a:ea typeface="Times New Roman" panose="02020603050405020304" pitchFamily="18" charset="0"/>
              </a:rPr>
              <a:t>πολογιστική ταυτοποίηση και κατηγοριοποίηση της γνώμης που εκφράζεται σε ένα κομμάτι κειμένου, με στόχο κυρίως τον καθορισμό του κατά πόσο η στάση (γνώμη) του συγγραφέα απέναντι στο εκάστοτε θέμα, προιόν κλπ, είναι θετική, αρνητική ή ουδέτερη».</a:t>
            </a:r>
          </a:p>
          <a:p>
            <a:r>
              <a:rPr lang="el-GR" sz="2000" dirty="0"/>
              <a:t>Τεράστια εφαρμογή στον επιχειρηματικό τομέα για τον απλό λόγο : γνώση της γνώμης των καταναλωτών </a:t>
            </a:r>
            <a:r>
              <a:rPr lang="el-GR" sz="2000" dirty="0">
                <a:sym typeface="Wingdings" panose="05000000000000000000" pitchFamily="2" charset="2"/>
              </a:rPr>
              <a:t> ανάπτυξη κατάλληλών στρατηγικών για την καλύτερη δυνατή εξυπηρέτηση τους.</a:t>
            </a:r>
          </a:p>
          <a:p>
            <a:r>
              <a:rPr lang="el-GR" sz="2000" dirty="0">
                <a:sym typeface="Wingdings" panose="05000000000000000000" pitchFamily="2" charset="2"/>
              </a:rPr>
              <a:t>Εξαιρετικό πεδίο άντλησης δεδομένων τα μέσα κοινωνικής δικτύωσης λόγω μεγάλης διαθεσιμότητας</a:t>
            </a:r>
          </a:p>
          <a:p>
            <a:pPr marL="0" indent="0">
              <a:buNone/>
            </a:pPr>
            <a:r>
              <a:rPr lang="el-GR" sz="2400" b="1" dirty="0">
                <a:latin typeface="+mj-lt"/>
                <a:sym typeface="Wingdings" panose="05000000000000000000" pitchFamily="2" charset="2"/>
              </a:rPr>
              <a:t>ΛΟΓΟΙ ΓΙΑ ΝΑ ΕΦΑΡΜΟΣΕΙ ΜΙΑ ΕΤΑΙΡΙΑ ΤΕΧΝΙΚΕΣ ΕΦΓ (ΣΕ ΤΟΥΙΤΣ ΓΙΑ ΠΑΡΑΔΕΙΓΜΑ)</a:t>
            </a:r>
          </a:p>
          <a:p>
            <a:r>
              <a:rPr lang="el-GR" sz="2000" dirty="0"/>
              <a:t>Καλιμπράρισμα της στρατηγικής της με βάση την γνώμη των καταναλωτών</a:t>
            </a:r>
          </a:p>
          <a:p>
            <a:r>
              <a:rPr lang="el-GR" sz="2000" dirty="0"/>
              <a:t>Εύρεση δυνατών και αδύναμων σημείων της</a:t>
            </a:r>
          </a:p>
          <a:p>
            <a:r>
              <a:rPr lang="el-GR" sz="2000" dirty="0"/>
              <a:t>Ετοιμότητα στην εξυπηρέτηση πελατών</a:t>
            </a:r>
          </a:p>
          <a:p>
            <a:r>
              <a:rPr lang="el-GR" sz="2000" dirty="0"/>
              <a:t>Έγκαιρη ανίχνευση δυσαρεσκειών</a:t>
            </a:r>
          </a:p>
        </p:txBody>
      </p:sp>
    </p:spTree>
    <p:extLst>
      <p:ext uri="{BB962C8B-B14F-4D97-AF65-F5344CB8AC3E}">
        <p14:creationId xmlns:p14="http://schemas.microsoft.com/office/powerpoint/2010/main" val="348065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D205-97D0-7082-CAD8-FD337FC7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Ανάλυση Συναισθήματος (ΑΣ)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D764-15FC-AA19-EB39-32BDD9655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166" y="1881808"/>
            <a:ext cx="10040246" cy="4094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b="1" dirty="0">
                <a:latin typeface="+mj-lt"/>
              </a:rPr>
              <a:t>Μέθοδοι ανάλυσης συναισθήματος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Βασισμένες σε λεξικό τεχνικές (</a:t>
            </a:r>
            <a:r>
              <a:rPr lang="en-US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lexicon based</a:t>
            </a:r>
            <a:r>
              <a:rPr lang="el-GR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ή </a:t>
            </a:r>
            <a:r>
              <a:rPr lang="en-US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l-GR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based techniques</a:t>
            </a:r>
            <a:r>
              <a:rPr lang="el-GR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l-GR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Λειτουργούν με βάση ένα αποθηκευμένο λεξικό.</a:t>
            </a:r>
            <a:endParaRPr lang="el-GR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Απλά μοντέλα με άμεση και απλή σχετικά εφαρμογή.</a:t>
            </a:r>
          </a:p>
          <a:p>
            <a:r>
              <a:rPr lang="el-GR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Δεν απαιτούν εκπαίδευση.</a:t>
            </a:r>
          </a:p>
          <a:p>
            <a:r>
              <a:rPr lang="el-GR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Αδυναμία ανίχνευσης ειρωνίας,ιδιωματισμών,έμμεσης άρνησης </a:t>
            </a:r>
            <a:r>
              <a:rPr lang="el-GR" sz="2000" dirty="0"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φέρουν μέτριες γενικά αποδόσεις.</a:t>
            </a:r>
            <a:endParaRPr lang="en-US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/>
              <a:t>Textblob,Vader,SpaCy,Gensim</a:t>
            </a:r>
            <a:r>
              <a:rPr lang="en-US" sz="2000" dirty="0"/>
              <a:t> </a:t>
            </a:r>
            <a:r>
              <a:rPr lang="el-GR" sz="2000" dirty="0"/>
              <a:t>κ.α.</a:t>
            </a:r>
          </a:p>
          <a:p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997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ED0B-8759-59B3-7705-803502CE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u="sng" dirty="0"/>
              <a:t>Ανάλυση Συναισθήματος (ΑΣ)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1C7C-1224-3F1F-D21D-6618E4D36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8070"/>
            <a:ext cx="9905999" cy="38431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l-GR" dirty="0"/>
              <a:t>2. </a:t>
            </a:r>
            <a:r>
              <a:rPr lang="el-GR" sz="2400" b="1" dirty="0">
                <a:latin typeface="+mj-lt"/>
              </a:rPr>
              <a:t>Τεχνικές με μοντέλα μηχανικής μάθησης.</a:t>
            </a:r>
          </a:p>
          <a:p>
            <a:r>
              <a:rPr lang="el-GR" sz="2000" dirty="0"/>
              <a:t>Εκπαιδεύονται πάνω σε ήδη κατηγοριοποιημένα δεδομένα.</a:t>
            </a:r>
          </a:p>
          <a:p>
            <a:r>
              <a:rPr lang="el-GR" sz="2000" dirty="0"/>
              <a:t>Απαραίτητη προυπόθεση </a:t>
            </a:r>
            <a:r>
              <a:rPr lang="el-GR" sz="2000" dirty="0">
                <a:sym typeface="Wingdings" panose="05000000000000000000" pitchFamily="2" charset="2"/>
              </a:rPr>
              <a:t> Διανυσματοποίηση δεδομένων</a:t>
            </a:r>
          </a:p>
          <a:p>
            <a:r>
              <a:rPr lang="el-GR" sz="2000" dirty="0">
                <a:sym typeface="Wingdings" panose="05000000000000000000" pitchFamily="2" charset="2"/>
              </a:rPr>
              <a:t>Εάν εκπαιδευτούν σε ένα ορθά κατηγοριοποιημένο σετ δεδομένων, φέρουν μεγαλύτερες αποδόσεις από τις </a:t>
            </a:r>
            <a:r>
              <a:rPr lang="en-US" sz="2000" dirty="0">
                <a:sym typeface="Wingdings" panose="05000000000000000000" pitchFamily="2" charset="2"/>
              </a:rPr>
              <a:t>rule based </a:t>
            </a:r>
            <a:r>
              <a:rPr lang="el-GR" sz="2000" dirty="0">
                <a:sym typeface="Wingdings" panose="05000000000000000000" pitchFamily="2" charset="2"/>
              </a:rPr>
              <a:t>τεχνικές.</a:t>
            </a:r>
          </a:p>
          <a:p>
            <a:r>
              <a:rPr lang="el-GR" sz="2000" dirty="0">
                <a:sym typeface="Wingdings" panose="05000000000000000000" pitchFamily="2" charset="2"/>
              </a:rPr>
              <a:t>Ιδανικά,το σετ εκπαίδευσης πρέπει να έχει δείγματα ειρωνίας.ιδιωματισμών,έμμεσης άρνησης και άλλων τέτοιων δομών του λόγου,ώστε το μοντέλο με την εκπάιδευση του πάνω σε αυτά,να μπορεί μελλοντικά να τα αναγνωρίζει.</a:t>
            </a:r>
          </a:p>
          <a:p>
            <a:r>
              <a:rPr lang="el-GR" sz="2000" dirty="0">
                <a:sym typeface="Wingdings" panose="05000000000000000000" pitchFamily="2" charset="2"/>
              </a:rPr>
              <a:t>Πληθώρα διαθέσιμων αλγορίθμων μηχανικής μάθησης.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305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F89A-A17A-10A0-DBDA-2893B1D1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997"/>
            <a:ext cx="9905998" cy="1478570"/>
          </a:xfrm>
        </p:spPr>
        <p:txBody>
          <a:bodyPr/>
          <a:lstStyle/>
          <a:p>
            <a:r>
              <a:rPr lang="el-GR" u="sng" dirty="0"/>
              <a:t>Σημαντικές Βιβλιοθήκες τησ </a:t>
            </a:r>
            <a:r>
              <a:rPr lang="en-US" u="sng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0A74-35B3-F528-F8BF-CB0F3B791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u="sng" dirty="0">
                <a:latin typeface="+mj-lt"/>
              </a:rPr>
              <a:t>1. </a:t>
            </a:r>
            <a:r>
              <a:rPr lang="en-US" sz="4400" u="sng" dirty="0" err="1">
                <a:latin typeface="+mj-lt"/>
              </a:rPr>
              <a:t>Numpy</a:t>
            </a:r>
            <a:endParaRPr lang="en-US" sz="4400" u="sng" dirty="0">
              <a:latin typeface="+mj-lt"/>
            </a:endParaRPr>
          </a:p>
          <a:p>
            <a:r>
              <a:rPr lang="el-GR" sz="2000" dirty="0"/>
              <a:t>Βασικότατη βιβλιοθήκη της </a:t>
            </a:r>
            <a:r>
              <a:rPr lang="en-US" sz="2000" dirty="0"/>
              <a:t>Python </a:t>
            </a:r>
            <a:r>
              <a:rPr lang="el-GR" sz="2000" dirty="0"/>
              <a:t>για τον χειρισμό αριθμητικών δεδομένων.</a:t>
            </a:r>
          </a:p>
          <a:p>
            <a:r>
              <a:rPr lang="el-GR" sz="2000" dirty="0"/>
              <a:t>Αποτελεί την βάση για πολλές άλλες σημαντικές βιβλιοθήκες της </a:t>
            </a:r>
            <a:r>
              <a:rPr lang="en-US" sz="2000" dirty="0" err="1"/>
              <a:t>Pyth</a:t>
            </a:r>
            <a:r>
              <a:rPr lang="el-GR" sz="2000" dirty="0"/>
              <a:t>ο</a:t>
            </a:r>
            <a:r>
              <a:rPr lang="en-US" sz="2000" dirty="0"/>
              <a:t>n (</a:t>
            </a:r>
            <a:r>
              <a:rPr lang="en-US" sz="2000" dirty="0" err="1"/>
              <a:t>Pandas,SciPy</a:t>
            </a:r>
            <a:r>
              <a:rPr lang="en-US" sz="2000" dirty="0"/>
              <a:t> </a:t>
            </a:r>
            <a:r>
              <a:rPr lang="el-GR" sz="2000" dirty="0"/>
              <a:t>κα).</a:t>
            </a:r>
          </a:p>
          <a:p>
            <a:r>
              <a:rPr lang="el-GR" sz="2000" dirty="0"/>
              <a:t>Χρησιμοποιεί το πολυδιάστατο αντικείμενο πίνακα,με το οποίο κάνει όλους τους υπολογισμούς.</a:t>
            </a:r>
            <a:endParaRPr lang="en-US" sz="2000" dirty="0"/>
          </a:p>
          <a:p>
            <a:pPr marL="0" indent="0">
              <a:buNone/>
            </a:pPr>
            <a:r>
              <a:rPr lang="el-GR" sz="4400" u="sng" dirty="0">
                <a:latin typeface="+mj-lt"/>
              </a:rPr>
              <a:t>2. </a:t>
            </a:r>
            <a:r>
              <a:rPr lang="en-US" sz="4400" u="sng" dirty="0">
                <a:latin typeface="+mj-lt"/>
              </a:rPr>
              <a:t>Pandas</a:t>
            </a:r>
          </a:p>
          <a:p>
            <a:r>
              <a:rPr lang="el-GR" sz="2000" dirty="0"/>
              <a:t>Βασικότατη βιβλιοθήκη στον χειρισμό των δεδομένων.</a:t>
            </a:r>
          </a:p>
          <a:p>
            <a:r>
              <a:rPr lang="el-GR" sz="2000" dirty="0"/>
              <a:t>Προσφέρει τό αντικείμενο </a:t>
            </a:r>
            <a:r>
              <a:rPr lang="en-US" sz="2000" dirty="0"/>
              <a:t>Dataframe </a:t>
            </a:r>
            <a:r>
              <a:rPr lang="el-GR" sz="2000" dirty="0"/>
              <a:t>για αποθήκευση και παρουσίαση των δεδομένων.</a:t>
            </a:r>
          </a:p>
          <a:p>
            <a:r>
              <a:rPr lang="el-GR" sz="2000" dirty="0"/>
              <a:t>Χρησιμοποιείται για πλειάδα χειρισμών και επεξεργασιών δεδομένων(φιλτράρισμα,αλλαγή μορφής,κατάτταξη,στοίχιση,ομαδοποίηση κ.α.).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371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5946-817D-EB59-8B0F-FF503E50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143" y="499248"/>
            <a:ext cx="9905998" cy="1478570"/>
          </a:xfrm>
        </p:spPr>
        <p:txBody>
          <a:bodyPr/>
          <a:lstStyle/>
          <a:p>
            <a:r>
              <a:rPr lang="el-GR" u="sng" dirty="0"/>
              <a:t>Σημαντικές Βιβλιοθήκες</a:t>
            </a:r>
            <a:r>
              <a:rPr lang="en-US" u="sng" dirty="0"/>
              <a:t> </a:t>
            </a:r>
            <a:r>
              <a:rPr lang="el-GR" u="sng" dirty="0"/>
              <a:t>τησ </a:t>
            </a:r>
            <a:r>
              <a:rPr lang="en-US" u="sng" dirty="0"/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AB2C-FA9C-DF45-D833-7EAB39F92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1611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u="sng" dirty="0">
                <a:latin typeface="+mj-lt"/>
              </a:rPr>
              <a:t>3. </a:t>
            </a:r>
            <a:r>
              <a:rPr lang="en-US" sz="4400" u="sng" dirty="0" err="1">
                <a:latin typeface="+mj-lt"/>
              </a:rPr>
              <a:t>Tweepy</a:t>
            </a:r>
            <a:endParaRPr lang="en-US" sz="4400" u="sng" dirty="0">
              <a:latin typeface="+mj-lt"/>
            </a:endParaRPr>
          </a:p>
          <a:p>
            <a:r>
              <a:rPr lang="el-GR" sz="2000" dirty="0"/>
              <a:t>Επιτρέπει την συνεργασία της </a:t>
            </a:r>
            <a:r>
              <a:rPr lang="en-US" sz="2000" dirty="0"/>
              <a:t>Python </a:t>
            </a:r>
            <a:r>
              <a:rPr lang="el-GR" sz="2000" dirty="0"/>
              <a:t>με το </a:t>
            </a:r>
            <a:r>
              <a:rPr lang="en-US" sz="2000" dirty="0"/>
              <a:t>Twitter</a:t>
            </a:r>
          </a:p>
          <a:p>
            <a:r>
              <a:rPr lang="el-GR" sz="2000" dirty="0"/>
              <a:t>Στην περίπτωση μας συγκεκριμένα,παρέχει το περιβάλλον για να γίνει η λήψη των </a:t>
            </a:r>
            <a:r>
              <a:rPr lang="en-US" sz="2000" dirty="0"/>
              <a:t>tweets </a:t>
            </a:r>
            <a:r>
              <a:rPr lang="el-GR" sz="2000" dirty="0"/>
              <a:t>στην</a:t>
            </a:r>
            <a:r>
              <a:rPr lang="en-US" sz="2000" dirty="0"/>
              <a:t> Python </a:t>
            </a:r>
            <a:r>
              <a:rPr lang="el-GR" sz="2000" dirty="0"/>
              <a:t>από το </a:t>
            </a:r>
            <a:r>
              <a:rPr lang="en-US" sz="2000" dirty="0"/>
              <a:t>Twitter</a:t>
            </a:r>
          </a:p>
          <a:p>
            <a:pPr marL="0" indent="0">
              <a:buNone/>
            </a:pPr>
            <a:r>
              <a:rPr lang="en-US" sz="4400" u="sng" dirty="0">
                <a:latin typeface="+mj-lt"/>
              </a:rPr>
              <a:t>4. Matplotlib </a:t>
            </a:r>
            <a:r>
              <a:rPr lang="el-GR" sz="4400" u="sng" dirty="0">
                <a:latin typeface="+mj-lt"/>
              </a:rPr>
              <a:t>και </a:t>
            </a:r>
            <a:r>
              <a:rPr lang="en-US" sz="4400" u="sng" dirty="0">
                <a:latin typeface="+mj-lt"/>
              </a:rPr>
              <a:t>Seaborn</a:t>
            </a:r>
          </a:p>
          <a:p>
            <a:r>
              <a:rPr lang="en-US" sz="2000" dirty="0"/>
              <a:t>H Matplotlib </a:t>
            </a:r>
            <a:r>
              <a:rPr lang="el-GR" sz="2000" dirty="0"/>
              <a:t>αποτελεί την βασικότερη βιβλιοθήκη της </a:t>
            </a:r>
            <a:r>
              <a:rPr lang="en-US" sz="2000" dirty="0"/>
              <a:t>Python </a:t>
            </a:r>
            <a:r>
              <a:rPr lang="el-GR" sz="2000" dirty="0"/>
              <a:t>για την δημιουργία διαφόρων ειδών γραφημάτων.</a:t>
            </a:r>
          </a:p>
          <a:p>
            <a:r>
              <a:rPr lang="el-GR" sz="2000" dirty="0"/>
              <a:t>Η </a:t>
            </a:r>
            <a:r>
              <a:rPr lang="en-US" sz="2000" dirty="0"/>
              <a:t>Seaborn </a:t>
            </a:r>
            <a:r>
              <a:rPr lang="el-GR" sz="2000" dirty="0"/>
              <a:t>είναι παρόμοια με την </a:t>
            </a:r>
            <a:r>
              <a:rPr lang="en-US" sz="2000" dirty="0"/>
              <a:t>Matplotlib</a:t>
            </a:r>
            <a:r>
              <a:rPr lang="el-GR" sz="2000" dirty="0"/>
              <a:t>,προτιμάται όμως να χρησιμοποιείται σε συνδυασμό με τα </a:t>
            </a:r>
            <a:r>
              <a:rPr lang="en-US" sz="2000" dirty="0"/>
              <a:t>Dataframes.</a:t>
            </a:r>
          </a:p>
        </p:txBody>
      </p:sp>
    </p:spTree>
    <p:extLst>
      <p:ext uri="{BB962C8B-B14F-4D97-AF65-F5344CB8AC3E}">
        <p14:creationId xmlns:p14="http://schemas.microsoft.com/office/powerpoint/2010/main" val="2219713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90399</TotalTime>
  <Words>1748</Words>
  <Application>Microsoft Office PowerPoint</Application>
  <PresentationFormat>Widescreen</PresentationFormat>
  <Paragraphs>180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Tw Cen MT</vt:lpstr>
      <vt:lpstr>Circuit</vt:lpstr>
      <vt:lpstr>  ΑΝΑΛΥΣΗ ΣΥΝΑΙΣΘΗΜΑΤΟΣ ΚΑΙ ΕΞΟΡΥΞΗ ΓΝΩΜΗΣ ΤΩΝ ΧΡΗΣΤΩΝ ΤΟΥ TWITTER ΜΕ ΧΡΗΣΗ ΕΡΓΑΛΕΙΩΝ ΤΗΣ PYTHON.  ΜΕΛΕΤΗ ΠΕΡΙΠΤΩΣΗΣ ΡΩΣΟ-ΟΥΚΡΑΝΙΚΟΥ ΠΟΛΕΜΟΥ. </vt:lpstr>
      <vt:lpstr>Στόχος της διπλωματικης εργασίας.</vt:lpstr>
      <vt:lpstr>PowerPoint Presentation</vt:lpstr>
      <vt:lpstr>ΤΕΧΝΙΚΕΣ ΕΦΓ</vt:lpstr>
      <vt:lpstr>Ανάλυση Συναισθήματος (ΑΣ)</vt:lpstr>
      <vt:lpstr>Ανάλυση Συναισθήματος (ΑΣ)</vt:lpstr>
      <vt:lpstr>Ανάλυση Συναισθήματος (ΑΣ)</vt:lpstr>
      <vt:lpstr>Σημαντικές Βιβλιοθήκες τησ python</vt:lpstr>
      <vt:lpstr>Σημαντικές Βιβλιοθήκες τησ python</vt:lpstr>
      <vt:lpstr>Σημαντικές Βιβλιοθήκες τησ python</vt:lpstr>
      <vt:lpstr>Συλλογή των δεδομένων (τι είδους;)</vt:lpstr>
      <vt:lpstr>Συλλογή των δεδομένων (με ποιόν τρόπο;)</vt:lpstr>
      <vt:lpstr>Προεπεξεργασία των δεδομένων</vt:lpstr>
      <vt:lpstr>Εξερεύνηση των δεδομένων</vt:lpstr>
      <vt:lpstr>PowerPoint Presentation</vt:lpstr>
      <vt:lpstr>PowerPoint Presentation</vt:lpstr>
      <vt:lpstr>Aνάλυση συναισθήματος με lexicon based τεχνικές</vt:lpstr>
      <vt:lpstr>PowerPoint Presentation</vt:lpstr>
      <vt:lpstr>PowerPoint Presentation</vt:lpstr>
      <vt:lpstr>Εκπαίδευση μοντέλων μηχανικής μάθησης</vt:lpstr>
      <vt:lpstr>Εκπαίδευση μοντέλων μηχανικής μάθησης</vt:lpstr>
      <vt:lpstr>PowerPoint Presentation</vt:lpstr>
      <vt:lpstr>PowerPoint Presentation</vt:lpstr>
      <vt:lpstr>PowerPoint Presentation</vt:lpstr>
      <vt:lpstr>PowerPoint Presentation</vt:lpstr>
      <vt:lpstr>Συμπερασματα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ΑΝΑΛΥΣΗ ΣΥΝΑΙΣΘΗΜΑΤΟΣ ΚΑΙ ΕΞΟΡΥΞΗ ΓΝΩΜΗΣ ΤΩΝ ΧΡΗΣΤΩΝ ΤΟΥ TWITTER ΜΕ ΧΡΗΣΗ ΕΡΓΑΛΕΙΩΝ ΤΗΣ PYTHON.  ΜΕΛΕΤΗ ΠΕΡΙΠΤΩΣΗΣ ΡΩΣΟ-ΟΥΚΡΑΝΙΚΟΥ ΠΟΛΕΜΟΥ. </dc:title>
  <dc:creator>ΘΑΝΕΛΛΑ ΠΑΡΑΣΚΕΥΗ</dc:creator>
  <cp:lastModifiedBy>ΘΑΝΕΛΛΑ ΠΑΡΑΣΚΕΥΗ</cp:lastModifiedBy>
  <cp:revision>21</cp:revision>
  <dcterms:created xsi:type="dcterms:W3CDTF">2022-07-07T15:02:21Z</dcterms:created>
  <dcterms:modified xsi:type="dcterms:W3CDTF">2022-09-08T09:45:52Z</dcterms:modified>
</cp:coreProperties>
</file>