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9097F-30E4-4ADB-93DD-895F43DC1D41}" v="16" dt="2024-07-18T14:40:03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is Koutsovasilis" userId="b51c4a44859ab2b7" providerId="LiveId" clId="{4DC9097F-30E4-4ADB-93DD-895F43DC1D41}"/>
    <pc:docChg chg="undo custSel addSld modSld">
      <pc:chgData name="Vasilis Koutsovasilis" userId="b51c4a44859ab2b7" providerId="LiveId" clId="{4DC9097F-30E4-4ADB-93DD-895F43DC1D41}" dt="2024-07-18T18:59:28.352" v="2495" actId="14100"/>
      <pc:docMkLst>
        <pc:docMk/>
      </pc:docMkLst>
      <pc:sldChg chg="addSp delSp modSp mod">
        <pc:chgData name="Vasilis Koutsovasilis" userId="b51c4a44859ab2b7" providerId="LiveId" clId="{4DC9097F-30E4-4ADB-93DD-895F43DC1D41}" dt="2024-07-18T18:59:28.352" v="2495" actId="14100"/>
        <pc:sldMkLst>
          <pc:docMk/>
          <pc:sldMk cId="1126295542" sldId="261"/>
        </pc:sldMkLst>
        <pc:picChg chg="add del mod">
          <ac:chgData name="Vasilis Koutsovasilis" userId="b51c4a44859ab2b7" providerId="LiveId" clId="{4DC9097F-30E4-4ADB-93DD-895F43DC1D41}" dt="2024-07-18T18:57:36.195" v="2489" actId="478"/>
          <ac:picMkLst>
            <pc:docMk/>
            <pc:sldMk cId="1126295542" sldId="261"/>
            <ac:picMk id="6" creationId="{73BFEF8B-3471-C76F-EB81-6DBEB4B11177}"/>
          </ac:picMkLst>
        </pc:picChg>
        <pc:picChg chg="add mod">
          <ac:chgData name="Vasilis Koutsovasilis" userId="b51c4a44859ab2b7" providerId="LiveId" clId="{4DC9097F-30E4-4ADB-93DD-895F43DC1D41}" dt="2024-07-18T18:59:18.620" v="2494" actId="14100"/>
          <ac:picMkLst>
            <pc:docMk/>
            <pc:sldMk cId="1126295542" sldId="261"/>
            <ac:picMk id="7" creationId="{1A8E113A-8792-FC90-9FEA-E3AC64BCD217}"/>
          </ac:picMkLst>
        </pc:picChg>
        <pc:picChg chg="mod">
          <ac:chgData name="Vasilis Koutsovasilis" userId="b51c4a44859ab2b7" providerId="LiveId" clId="{4DC9097F-30E4-4ADB-93DD-895F43DC1D41}" dt="2024-07-18T18:59:28.352" v="2495" actId="14100"/>
          <ac:picMkLst>
            <pc:docMk/>
            <pc:sldMk cId="1126295542" sldId="261"/>
            <ac:picMk id="8" creationId="{83125A89-D454-59BE-9AA4-8AEDCA016E9E}"/>
          </ac:picMkLst>
        </pc:picChg>
      </pc:sldChg>
      <pc:sldChg chg="modSp mod">
        <pc:chgData name="Vasilis Koutsovasilis" userId="b51c4a44859ab2b7" providerId="LiveId" clId="{4DC9097F-30E4-4ADB-93DD-895F43DC1D41}" dt="2024-07-18T14:48:51.301" v="2461" actId="1076"/>
        <pc:sldMkLst>
          <pc:docMk/>
          <pc:sldMk cId="1112276744" sldId="263"/>
        </pc:sldMkLst>
        <pc:spChg chg="mod">
          <ac:chgData name="Vasilis Koutsovasilis" userId="b51c4a44859ab2b7" providerId="LiveId" clId="{4DC9097F-30E4-4ADB-93DD-895F43DC1D41}" dt="2024-07-18T14:48:51.301" v="2461" actId="1076"/>
          <ac:spMkLst>
            <pc:docMk/>
            <pc:sldMk cId="1112276744" sldId="263"/>
            <ac:spMk id="5" creationId="{C13C0F3D-02D9-AE0C-3543-38524BA2D32A}"/>
          </ac:spMkLst>
        </pc:spChg>
      </pc:sldChg>
      <pc:sldChg chg="addSp delSp modSp mod modTransition">
        <pc:chgData name="Vasilis Koutsovasilis" userId="b51c4a44859ab2b7" providerId="LiveId" clId="{4DC9097F-30E4-4ADB-93DD-895F43DC1D41}" dt="2024-07-18T14:33:05.790" v="846" actId="20577"/>
        <pc:sldMkLst>
          <pc:docMk/>
          <pc:sldMk cId="1209127890" sldId="264"/>
        </pc:sldMkLst>
        <pc:spChg chg="mod">
          <ac:chgData name="Vasilis Koutsovasilis" userId="b51c4a44859ab2b7" providerId="LiveId" clId="{4DC9097F-30E4-4ADB-93DD-895F43DC1D41}" dt="2024-07-18T14:26:26.743" v="691" actId="14100"/>
          <ac:spMkLst>
            <pc:docMk/>
            <pc:sldMk cId="1209127890" sldId="264"/>
            <ac:spMk id="3" creationId="{F9BF7BE0-4D47-B522-03AF-031ACE98480F}"/>
          </ac:spMkLst>
        </pc:spChg>
        <pc:spChg chg="add mod">
          <ac:chgData name="Vasilis Koutsovasilis" userId="b51c4a44859ab2b7" providerId="LiveId" clId="{4DC9097F-30E4-4ADB-93DD-895F43DC1D41}" dt="2024-07-18T14:26:39.719" v="692" actId="1076"/>
          <ac:spMkLst>
            <pc:docMk/>
            <pc:sldMk cId="1209127890" sldId="264"/>
            <ac:spMk id="7" creationId="{A1BF6171-F93C-59D9-149F-9DAE08783C9B}"/>
          </ac:spMkLst>
        </pc:spChg>
        <pc:spChg chg="add mod">
          <ac:chgData name="Vasilis Koutsovasilis" userId="b51c4a44859ab2b7" providerId="LiveId" clId="{4DC9097F-30E4-4ADB-93DD-895F43DC1D41}" dt="2024-07-18T14:33:05.790" v="846" actId="20577"/>
          <ac:spMkLst>
            <pc:docMk/>
            <pc:sldMk cId="1209127890" sldId="264"/>
            <ac:spMk id="32" creationId="{B5BDB75A-7AEA-50D6-72E0-CBFA54437120}"/>
          </ac:spMkLst>
        </pc:spChg>
        <pc:picChg chg="add mod">
          <ac:chgData name="Vasilis Koutsovasilis" userId="b51c4a44859ab2b7" providerId="LiveId" clId="{4DC9097F-30E4-4ADB-93DD-895F43DC1D41}" dt="2024-07-18T14:10:52.058" v="396" actId="1076"/>
          <ac:picMkLst>
            <pc:docMk/>
            <pc:sldMk cId="1209127890" sldId="264"/>
            <ac:picMk id="6" creationId="{9EFEECB6-08DD-DD4C-F42B-56D88BEC6C52}"/>
          </ac:picMkLst>
        </pc:picChg>
        <pc:picChg chg="add mod">
          <ac:chgData name="Vasilis Koutsovasilis" userId="b51c4a44859ab2b7" providerId="LiveId" clId="{4DC9097F-30E4-4ADB-93DD-895F43DC1D41}" dt="2024-07-18T14:14:37.371" v="626" actId="1076"/>
          <ac:picMkLst>
            <pc:docMk/>
            <pc:sldMk cId="1209127890" sldId="264"/>
            <ac:picMk id="9" creationId="{7857DB56-7A2A-553B-0C0D-E22427E400F0}"/>
          </ac:picMkLst>
        </pc:picChg>
        <pc:picChg chg="add mod">
          <ac:chgData name="Vasilis Koutsovasilis" userId="b51c4a44859ab2b7" providerId="LiveId" clId="{4DC9097F-30E4-4ADB-93DD-895F43DC1D41}" dt="2024-07-18T14:18:07.446" v="661" actId="1076"/>
          <ac:picMkLst>
            <pc:docMk/>
            <pc:sldMk cId="1209127890" sldId="264"/>
            <ac:picMk id="11" creationId="{814EE196-A257-307D-58CE-E8A4337723DC}"/>
          </ac:picMkLst>
        </pc:picChg>
        <pc:picChg chg="add mod">
          <ac:chgData name="Vasilis Koutsovasilis" userId="b51c4a44859ab2b7" providerId="LiveId" clId="{4DC9097F-30E4-4ADB-93DD-895F43DC1D41}" dt="2024-07-18T14:18:54.450" v="663" actId="1076"/>
          <ac:picMkLst>
            <pc:docMk/>
            <pc:sldMk cId="1209127890" sldId="264"/>
            <ac:picMk id="13" creationId="{613CDF07-BA0F-53C7-2A4A-899BD3D189ED}"/>
          </ac:picMkLst>
        </pc:picChg>
        <pc:picChg chg="add mod">
          <ac:chgData name="Vasilis Koutsovasilis" userId="b51c4a44859ab2b7" providerId="LiveId" clId="{4DC9097F-30E4-4ADB-93DD-895F43DC1D41}" dt="2024-07-18T14:19:54.307" v="666" actId="1076"/>
          <ac:picMkLst>
            <pc:docMk/>
            <pc:sldMk cId="1209127890" sldId="264"/>
            <ac:picMk id="15" creationId="{8979F12E-EFC3-6398-6C04-3C99710CECAC}"/>
          </ac:picMkLst>
        </pc:picChg>
        <pc:picChg chg="add mod">
          <ac:chgData name="Vasilis Koutsovasilis" userId="b51c4a44859ab2b7" providerId="LiveId" clId="{4DC9097F-30E4-4ADB-93DD-895F43DC1D41}" dt="2024-07-18T14:21:10.860" v="670" actId="1076"/>
          <ac:picMkLst>
            <pc:docMk/>
            <pc:sldMk cId="1209127890" sldId="264"/>
            <ac:picMk id="17" creationId="{80EE4C2B-AC01-C207-32DD-99BCEBC6FE43}"/>
          </ac:picMkLst>
        </pc:picChg>
        <pc:picChg chg="add mod">
          <ac:chgData name="Vasilis Koutsovasilis" userId="b51c4a44859ab2b7" providerId="LiveId" clId="{4DC9097F-30E4-4ADB-93DD-895F43DC1D41}" dt="2024-07-18T14:22:39.825" v="673" actId="1076"/>
          <ac:picMkLst>
            <pc:docMk/>
            <pc:sldMk cId="1209127890" sldId="264"/>
            <ac:picMk id="19" creationId="{1E245668-F1A2-F337-310C-BEAA7180D5B2}"/>
          </ac:picMkLst>
        </pc:picChg>
        <pc:picChg chg="add mod">
          <ac:chgData name="Vasilis Koutsovasilis" userId="b51c4a44859ab2b7" providerId="LiveId" clId="{4DC9097F-30E4-4ADB-93DD-895F43DC1D41}" dt="2024-07-18T14:23:39.455" v="675" actId="1076"/>
          <ac:picMkLst>
            <pc:docMk/>
            <pc:sldMk cId="1209127890" sldId="264"/>
            <ac:picMk id="21" creationId="{8D103E78-563C-2F12-3322-110A0E2C8CC1}"/>
          </ac:picMkLst>
        </pc:picChg>
        <pc:picChg chg="add del mod">
          <ac:chgData name="Vasilis Koutsovasilis" userId="b51c4a44859ab2b7" providerId="LiveId" clId="{4DC9097F-30E4-4ADB-93DD-895F43DC1D41}" dt="2024-07-18T14:30:50.398" v="698" actId="478"/>
          <ac:picMkLst>
            <pc:docMk/>
            <pc:sldMk cId="1209127890" sldId="264"/>
            <ac:picMk id="23" creationId="{6F5A8514-AFFE-0D32-957B-563B5E0CB0CB}"/>
          </ac:picMkLst>
        </pc:picChg>
        <pc:picChg chg="add mod">
          <ac:chgData name="Vasilis Koutsovasilis" userId="b51c4a44859ab2b7" providerId="LiveId" clId="{4DC9097F-30E4-4ADB-93DD-895F43DC1D41}" dt="2024-07-18T14:27:48.714" v="695" actId="1076"/>
          <ac:picMkLst>
            <pc:docMk/>
            <pc:sldMk cId="1209127890" sldId="264"/>
            <ac:picMk id="25" creationId="{E82F7971-1AFE-9F69-0208-EAE87CC1EFAD}"/>
          </ac:picMkLst>
        </pc:picChg>
        <pc:picChg chg="add mod">
          <ac:chgData name="Vasilis Koutsovasilis" userId="b51c4a44859ab2b7" providerId="LiveId" clId="{4DC9097F-30E4-4ADB-93DD-895F43DC1D41}" dt="2024-07-18T14:28:46.801" v="697" actId="1076"/>
          <ac:picMkLst>
            <pc:docMk/>
            <pc:sldMk cId="1209127890" sldId="264"/>
            <ac:picMk id="27" creationId="{1A5F8B68-0B08-099C-597D-0F77070CDF22}"/>
          </ac:picMkLst>
        </pc:picChg>
        <pc:picChg chg="add mod">
          <ac:chgData name="Vasilis Koutsovasilis" userId="b51c4a44859ab2b7" providerId="LiveId" clId="{4DC9097F-30E4-4ADB-93DD-895F43DC1D41}" dt="2024-07-18T14:31:06.725" v="702" actId="1076"/>
          <ac:picMkLst>
            <pc:docMk/>
            <pc:sldMk cId="1209127890" sldId="264"/>
            <ac:picMk id="29" creationId="{0EE343F4-79A0-4FB5-15B7-1C937116E5E6}"/>
          </ac:picMkLst>
        </pc:picChg>
        <pc:picChg chg="add mod">
          <ac:chgData name="Vasilis Koutsovasilis" userId="b51c4a44859ab2b7" providerId="LiveId" clId="{4DC9097F-30E4-4ADB-93DD-895F43DC1D41}" dt="2024-07-18T14:31:23.144" v="704" actId="1076"/>
          <ac:picMkLst>
            <pc:docMk/>
            <pc:sldMk cId="1209127890" sldId="264"/>
            <ac:picMk id="31" creationId="{6BCEF5B1-1246-253C-292E-8F8542D4C8C6}"/>
          </ac:picMkLst>
        </pc:picChg>
      </pc:sldChg>
      <pc:sldChg chg="addSp delSp modSp new mod setBg">
        <pc:chgData name="Vasilis Koutsovasilis" userId="b51c4a44859ab2b7" providerId="LiveId" clId="{4DC9097F-30E4-4ADB-93DD-895F43DC1D41}" dt="2024-07-18T14:49:31.413" v="2487" actId="20577"/>
        <pc:sldMkLst>
          <pc:docMk/>
          <pc:sldMk cId="3025121400" sldId="265"/>
        </pc:sldMkLst>
        <pc:spChg chg="mod">
          <ac:chgData name="Vasilis Koutsovasilis" userId="b51c4a44859ab2b7" providerId="LiveId" clId="{4DC9097F-30E4-4ADB-93DD-895F43DC1D41}" dt="2024-07-18T14:36:06.978" v="1169" actId="26606"/>
          <ac:spMkLst>
            <pc:docMk/>
            <pc:sldMk cId="3025121400" sldId="265"/>
            <ac:spMk id="2" creationId="{0243BAC3-6AE7-2025-FCED-F91F5A20596F}"/>
          </ac:spMkLst>
        </pc:spChg>
        <pc:spChg chg="mod">
          <ac:chgData name="Vasilis Koutsovasilis" userId="b51c4a44859ab2b7" providerId="LiveId" clId="{4DC9097F-30E4-4ADB-93DD-895F43DC1D41}" dt="2024-07-18T14:49:31.413" v="2487" actId="20577"/>
          <ac:spMkLst>
            <pc:docMk/>
            <pc:sldMk cId="3025121400" sldId="265"/>
            <ac:spMk id="3" creationId="{67264D5C-543B-9155-5AF7-F70687138F9C}"/>
          </ac:spMkLst>
        </pc:spChg>
        <pc:spChg chg="mod">
          <ac:chgData name="Vasilis Koutsovasilis" userId="b51c4a44859ab2b7" providerId="LiveId" clId="{4DC9097F-30E4-4ADB-93DD-895F43DC1D41}" dt="2024-07-18T14:36:06.978" v="1169" actId="26606"/>
          <ac:spMkLst>
            <pc:docMk/>
            <pc:sldMk cId="3025121400" sldId="265"/>
            <ac:spMk id="4" creationId="{3679D25F-1CCF-DBBA-72A5-8359A9995161}"/>
          </ac:spMkLst>
        </pc:spChg>
        <pc:spChg chg="add del">
          <ac:chgData name="Vasilis Koutsovasilis" userId="b51c4a44859ab2b7" providerId="LiveId" clId="{4DC9097F-30E4-4ADB-93DD-895F43DC1D41}" dt="2024-07-18T14:36:06.978" v="1169" actId="26606"/>
          <ac:spMkLst>
            <pc:docMk/>
            <pc:sldMk cId="3025121400" sldId="265"/>
            <ac:spMk id="1033" creationId="{881BB01C-2DAE-48BD-8E81-DAE2E1BC4DA8}"/>
          </ac:spMkLst>
        </pc:spChg>
        <pc:grpChg chg="add del">
          <ac:chgData name="Vasilis Koutsovasilis" userId="b51c4a44859ab2b7" providerId="LiveId" clId="{4DC9097F-30E4-4ADB-93DD-895F43DC1D41}" dt="2024-07-18T14:36:06.978" v="1169" actId="26606"/>
          <ac:grpSpMkLst>
            <pc:docMk/>
            <pc:sldMk cId="3025121400" sldId="265"/>
            <ac:grpSpMk id="1035" creationId="{AD55FF18-1979-4730-A345-E74E328F0777}"/>
          </ac:grpSpMkLst>
        </pc:grpChg>
        <pc:picChg chg="add mod ord">
          <ac:chgData name="Vasilis Koutsovasilis" userId="b51c4a44859ab2b7" providerId="LiveId" clId="{4DC9097F-30E4-4ADB-93DD-895F43DC1D41}" dt="2024-07-18T14:40:03.088" v="1489" actId="1076"/>
          <ac:picMkLst>
            <pc:docMk/>
            <pc:sldMk cId="3025121400" sldId="265"/>
            <ac:picMk id="1026" creationId="{CA09EF50-FCD5-DB17-486B-2E0A233B7350}"/>
          </ac:picMkLst>
        </pc:picChg>
        <pc:picChg chg="add mod ord">
          <ac:chgData name="Vasilis Koutsovasilis" userId="b51c4a44859ab2b7" providerId="LiveId" clId="{4DC9097F-30E4-4ADB-93DD-895F43DC1D41}" dt="2024-07-18T14:40:00.226" v="1488" actId="1076"/>
          <ac:picMkLst>
            <pc:docMk/>
            <pc:sldMk cId="3025121400" sldId="265"/>
            <ac:picMk id="1028" creationId="{A218AFCD-D94D-7A64-EBDD-EE108D294735}"/>
          </ac:picMkLst>
        </pc:picChg>
      </pc:sldChg>
      <pc:sldChg chg="modSp new mod">
        <pc:chgData name="Vasilis Koutsovasilis" userId="b51c4a44859ab2b7" providerId="LiveId" clId="{4DC9097F-30E4-4ADB-93DD-895F43DC1D41}" dt="2024-07-18T14:48:00.443" v="2402" actId="20577"/>
        <pc:sldMkLst>
          <pc:docMk/>
          <pc:sldMk cId="2808621888" sldId="266"/>
        </pc:sldMkLst>
        <pc:spChg chg="mod">
          <ac:chgData name="Vasilis Koutsovasilis" userId="b51c4a44859ab2b7" providerId="LiveId" clId="{4DC9097F-30E4-4ADB-93DD-895F43DC1D41}" dt="2024-07-18T14:40:53.247" v="1537" actId="122"/>
          <ac:spMkLst>
            <pc:docMk/>
            <pc:sldMk cId="2808621888" sldId="266"/>
            <ac:spMk id="2" creationId="{5F64D57F-F308-2E1E-8CC2-B79120F11C94}"/>
          </ac:spMkLst>
        </pc:spChg>
        <pc:spChg chg="mod">
          <ac:chgData name="Vasilis Koutsovasilis" userId="b51c4a44859ab2b7" providerId="LiveId" clId="{4DC9097F-30E4-4ADB-93DD-895F43DC1D41}" dt="2024-07-18T14:48:00.443" v="2402" actId="20577"/>
          <ac:spMkLst>
            <pc:docMk/>
            <pc:sldMk cId="2808621888" sldId="266"/>
            <ac:spMk id="3" creationId="{93E815A7-6E35-2948-88F8-16E7639F0F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01C51-E9F5-43BB-9895-609873DCF950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9DCA-8F13-4E14-9C27-39B76B5F7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5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BCE8-74AF-4161-89BE-9C35ECD3D6D7}" type="datetime1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9E9D-5F41-481F-A3E5-C4B70C1A699D}" type="datetime1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DE39-440A-4CA8-9741-6C44B4DD6B9E}" type="datetime1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F52B-1879-45CC-BED6-28A39B0C0845}" type="datetime1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2DE676-01DF-4A73-B12F-AA8080E1AAEB}" type="datetime1">
              <a:rPr lang="en-US" smtClean="0"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4B74-5A18-41B2-8324-665DED5E7086}" type="datetime1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549-CED7-41A3-94E3-F88B32CA5827}" type="datetime1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3778-509E-4636-B4CD-974D6C66E57C}" type="datetime1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379F-0FBE-4FAA-9E68-01CF3A5A70FE}" type="datetime1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7D7-A348-45E5-9130-8F2CE8CCF74B}" type="datetime1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D972-9B77-473F-B270-389DFF6B7B80}" type="datetime1">
              <a:rPr lang="en-US" smtClean="0"/>
              <a:t>7/21/24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8EA81E-3B7C-4718-B4C0-D404B415A872}" type="datetime1">
              <a:rPr lang="en-US" smtClean="0"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johnnycode8/gym_solutions/blob/main/frozen_lake_dql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8304-38B2-0D46-90EE-E2C71C19E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R" sz="4000" dirty="0"/>
              <a:t>REINFORCEMENT LEARNING – PROJECT 2</a:t>
            </a:r>
            <a:br>
              <a:rPr lang="en-GR" sz="4000" dirty="0"/>
            </a:br>
            <a:r>
              <a:rPr lang="en-GR" sz="4000" dirty="0"/>
              <a:t>STOCK MARKET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36D21-68A7-2349-FDE0-D95051566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R" dirty="0"/>
              <a:t>Group 7:</a:t>
            </a:r>
          </a:p>
          <a:p>
            <a:r>
              <a:rPr lang="en-GR" sz="1800" dirty="0"/>
              <a:t>Georgios-Marios Tsikritzakis 2020030055</a:t>
            </a:r>
          </a:p>
          <a:p>
            <a:r>
              <a:rPr lang="en-GR" sz="1800" dirty="0"/>
              <a:t>Vasileios Koutsovasilis 2020030137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41A0773-4CDB-41F4-D765-11578D33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2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43BAC3-6AE7-2025-FCED-F91F5A2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15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performance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264D5C-543B-9155-5AF7-F7068713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6229"/>
            <a:ext cx="10058400" cy="5431679"/>
          </a:xfrm>
        </p:spPr>
        <p:txBody>
          <a:bodyPr>
            <a:normAutofit lnSpcReduction="10000"/>
          </a:bodyPr>
          <a:lstStyle/>
          <a:p>
            <a:r>
              <a:rPr lang="el-GR" sz="1600" dirty="0"/>
              <a:t>Παρακάτω φαίνεται και το διάγραμμα με τα </a:t>
            </a:r>
            <a:r>
              <a:rPr lang="el-GR" sz="1600" dirty="0" err="1"/>
              <a:t>συνολικ</a:t>
            </a:r>
            <a:r>
              <a:rPr lang="en-US" sz="1600" dirty="0" err="1"/>
              <a:t>ά</a:t>
            </a:r>
            <a:r>
              <a:rPr lang="el-GR" sz="1600" dirty="0"/>
              <a:t> κέρδη σε κάθε επεισόδιο του </a:t>
            </a:r>
            <a:r>
              <a:rPr lang="en-US" sz="1600" dirty="0"/>
              <a:t>training </a:t>
            </a:r>
            <a:r>
              <a:rPr lang="el-GR" sz="1600" dirty="0"/>
              <a:t>καθώς και το διάγραμμα μείωσης του ε ανά επεισόδιο. Το γεγονός ότι τα κέρδη σε κάθε επεισόδιο αυξάνουν </a:t>
            </a:r>
            <a:r>
              <a:rPr lang="en-US" sz="1600" dirty="0" err="1"/>
              <a:t>έ</a:t>
            </a:r>
            <a:r>
              <a:rPr lang="el-GR" sz="1600" dirty="0"/>
              <a:t>ως ότου φτάσει σε ένα πλατό (μετά το 50 </a:t>
            </a:r>
            <a:r>
              <a:rPr lang="en-US" sz="1600" dirty="0"/>
              <a:t>episode) </a:t>
            </a:r>
            <a:r>
              <a:rPr lang="el-GR" sz="1600" dirty="0"/>
              <a:t>σημαίνει ότι το </a:t>
            </a:r>
            <a:r>
              <a:rPr lang="en-US" sz="1600" dirty="0"/>
              <a:t>DQN </a:t>
            </a:r>
            <a:r>
              <a:rPr lang="el-GR" sz="1600" dirty="0"/>
              <a:t>μαθαίνει και</a:t>
            </a:r>
            <a:r>
              <a:rPr lang="en-US" sz="1600" dirty="0"/>
              <a:t> </a:t>
            </a:r>
            <a:r>
              <a:rPr lang="el-GR" sz="1600" dirty="0"/>
              <a:t>τελικά συγκλίνει.</a:t>
            </a:r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l-GR" sz="1600" dirty="0" err="1"/>
              <a:t>Δεδομ</a:t>
            </a:r>
            <a:r>
              <a:rPr lang="en-US" sz="1600" dirty="0" err="1"/>
              <a:t>έ</a:t>
            </a:r>
            <a:r>
              <a:rPr lang="el-GR" sz="1600" dirty="0"/>
              <a:t>νου του </a:t>
            </a:r>
            <a:r>
              <a:rPr lang="en-US" sz="1600" dirty="0"/>
              <a:t>optimal policy </a:t>
            </a:r>
            <a:r>
              <a:rPr lang="el-GR" sz="1600" dirty="0"/>
              <a:t>από το </a:t>
            </a:r>
            <a:r>
              <a:rPr lang="en-US" sz="1600" dirty="0"/>
              <a:t>question 3 </a:t>
            </a:r>
            <a:r>
              <a:rPr lang="el-GR" sz="1600" dirty="0"/>
              <a:t>του </a:t>
            </a:r>
            <a:r>
              <a:rPr lang="en-US" sz="1600" dirty="0"/>
              <a:t>assignment 3, </a:t>
            </a:r>
            <a:r>
              <a:rPr lang="el-GR" sz="1600" dirty="0"/>
              <a:t>επενδύοντας για 100 μέρες , είχαμε κέρδος περίπου 5 – 6 ευρώ , όσο περίπου και σε διάστημα 100 </a:t>
            </a:r>
            <a:r>
              <a:rPr lang="en-US" sz="1600" dirty="0"/>
              <a:t>step </a:t>
            </a:r>
            <a:r>
              <a:rPr lang="el-GR" sz="1600" dirty="0"/>
              <a:t>στο ίδιο </a:t>
            </a:r>
            <a:r>
              <a:rPr lang="en-US" sz="1600" dirty="0"/>
              <a:t>environment </a:t>
            </a:r>
            <a:r>
              <a:rPr lang="el-GR" sz="1600" dirty="0"/>
              <a:t>με </a:t>
            </a:r>
            <a:r>
              <a:rPr lang="en-US" sz="1600" dirty="0"/>
              <a:t>DQN</a:t>
            </a:r>
            <a:r>
              <a:rPr lang="el-GR" sz="1600" dirty="0"/>
              <a:t>.</a:t>
            </a:r>
          </a:p>
          <a:p>
            <a:r>
              <a:rPr lang="el-GR" sz="1600" dirty="0"/>
              <a:t>Ο συνολικός χρόνος που χρειάστηκε το </a:t>
            </a:r>
            <a:r>
              <a:rPr lang="en-US" sz="1600" dirty="0"/>
              <a:t>DQN</a:t>
            </a:r>
            <a:r>
              <a:rPr lang="el-GR" sz="1600" dirty="0"/>
              <a:t> για να </a:t>
            </a:r>
            <a:r>
              <a:rPr lang="el-GR" sz="1600" dirty="0" err="1"/>
              <a:t>βρεί</a:t>
            </a:r>
            <a:r>
              <a:rPr lang="el-GR" sz="1600" dirty="0"/>
              <a:t> το </a:t>
            </a:r>
            <a:r>
              <a:rPr lang="en-US" sz="1600" dirty="0"/>
              <a:t>policy </a:t>
            </a:r>
            <a:r>
              <a:rPr lang="el-GR" sz="1600" dirty="0"/>
              <a:t>ήταν 7 λεπτά, ενώ του αλγορίθμου </a:t>
            </a:r>
            <a:r>
              <a:rPr lang="en-US" sz="1600" dirty="0"/>
              <a:t>tabular Q learning </a:t>
            </a:r>
            <a:r>
              <a:rPr lang="el-GR" sz="1600" dirty="0"/>
              <a:t>24 λεπτά. Δηλαδή το μοντέλο με το </a:t>
            </a:r>
            <a:r>
              <a:rPr lang="en-US" sz="1600" dirty="0"/>
              <a:t>DQN </a:t>
            </a:r>
            <a:r>
              <a:rPr lang="el-GR" sz="1600" dirty="0"/>
              <a:t>ήταν περίπου 3.5 φορές πιο γρήγορο από το </a:t>
            </a:r>
            <a:r>
              <a:rPr lang="en-US" sz="1600" dirty="0"/>
              <a:t>tabular Q learning</a:t>
            </a:r>
            <a:r>
              <a:rPr lang="el-GR" sz="1600" dirty="0"/>
              <a:t>.</a:t>
            </a:r>
            <a:endParaRPr lang="en-GB" sz="1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679D25F-1CCF-DBBA-72A5-8359A999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9EF50-FCD5-DB17-486B-2E0A233B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86" y="2016110"/>
            <a:ext cx="3759840" cy="30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18AFCD-D94D-7A64-EBDD-EE108D29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08" y="1986094"/>
            <a:ext cx="3847958" cy="30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2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64D57F-F308-2E1E-8CC2-B79120F1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10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Adjustments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E815A7-6E35-2948-88F8-16E7639F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25685"/>
            <a:ext cx="10058400" cy="4946515"/>
          </a:xfrm>
        </p:spPr>
        <p:txBody>
          <a:bodyPr/>
          <a:lstStyle/>
          <a:p>
            <a:r>
              <a:rPr lang="el-GR" dirty="0"/>
              <a:t>Όπως δείξαμε και από το μικρό </a:t>
            </a:r>
            <a:r>
              <a:rPr lang="en-US" dirty="0"/>
              <a:t>toy scenario </a:t>
            </a:r>
            <a:r>
              <a:rPr lang="el-GR" dirty="0"/>
              <a:t>καθώς και από το πιο πολύπλοκο σενάριο του </a:t>
            </a:r>
            <a:r>
              <a:rPr lang="en-US" dirty="0"/>
              <a:t>task 3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το μοντέλο </a:t>
            </a:r>
            <a:r>
              <a:rPr lang="en-US" dirty="0"/>
              <a:t>DQN </a:t>
            </a:r>
            <a:r>
              <a:rPr lang="el-GR" dirty="0"/>
              <a:t> δουλεύει και μπορεί να πλησιάσει αρκετά το </a:t>
            </a:r>
            <a:r>
              <a:rPr lang="en-US" dirty="0"/>
              <a:t>optimal policy </a:t>
            </a:r>
            <a:r>
              <a:rPr lang="el-GR" dirty="0"/>
              <a:t>όπως αυτό προκύπτει από το </a:t>
            </a:r>
            <a:r>
              <a:rPr lang="en-US" dirty="0"/>
              <a:t>policy iteration </a:t>
            </a:r>
            <a:r>
              <a:rPr lang="el-GR" dirty="0"/>
              <a:t>του </a:t>
            </a:r>
            <a:r>
              <a:rPr lang="en-US" dirty="0"/>
              <a:t>assignment 3.</a:t>
            </a:r>
          </a:p>
          <a:p>
            <a:r>
              <a:rPr lang="el-GR" dirty="0"/>
              <a:t>Μερικά </a:t>
            </a:r>
            <a:r>
              <a:rPr lang="en-US" dirty="0"/>
              <a:t>adjustments </a:t>
            </a:r>
            <a:r>
              <a:rPr lang="el-GR" dirty="0"/>
              <a:t>που πιθανώς θα οδηγήσουν σε ακόμη καλύτερα αποτελέσματα θα ήταν η αύξηση του αριθμού των επεισοδίων ή των </a:t>
            </a:r>
            <a:r>
              <a:rPr lang="en-US" dirty="0" err="1"/>
              <a:t>max_steps_per_episode</a:t>
            </a:r>
            <a:r>
              <a:rPr lang="en-US" dirty="0"/>
              <a:t> </a:t>
            </a:r>
            <a:r>
              <a:rPr lang="el-GR" dirty="0"/>
              <a:t>ώστε να δώσουμε περισσότερο χρόνο στο </a:t>
            </a:r>
            <a:r>
              <a:rPr lang="en-US" dirty="0"/>
              <a:t>training </a:t>
            </a:r>
            <a:r>
              <a:rPr lang="el-GR" dirty="0"/>
              <a:t>του </a:t>
            </a:r>
            <a:r>
              <a:rPr lang="en-US" dirty="0"/>
              <a:t>agent </a:t>
            </a:r>
            <a:r>
              <a:rPr lang="el-GR" dirty="0"/>
              <a:t>να κάνει παραπάνω </a:t>
            </a:r>
            <a:r>
              <a:rPr lang="en-US" dirty="0"/>
              <a:t>explore</a:t>
            </a:r>
            <a:r>
              <a:rPr lang="el-GR" dirty="0"/>
              <a:t> ή η αλλαγή του αριθμού των επεισοδίων</a:t>
            </a:r>
            <a:r>
              <a:rPr lang="en-US" dirty="0"/>
              <a:t> </a:t>
            </a:r>
            <a:r>
              <a:rPr lang="el-GR" dirty="0"/>
              <a:t>που απαιτούνται για τον συγχρονισμό των δύο </a:t>
            </a:r>
            <a:r>
              <a:rPr lang="el-GR" dirty="0" err="1"/>
              <a:t>νευρωνικών</a:t>
            </a:r>
            <a:r>
              <a:rPr lang="el-GR" dirty="0"/>
              <a:t> δικτύων </a:t>
            </a:r>
            <a:r>
              <a:rPr lang="en-US" dirty="0"/>
              <a:t>policy </a:t>
            </a:r>
            <a:r>
              <a:rPr lang="el-GR" dirty="0"/>
              <a:t>και </a:t>
            </a:r>
            <a:r>
              <a:rPr lang="en-US" dirty="0"/>
              <a:t>target</a:t>
            </a:r>
            <a:r>
              <a:rPr lang="el-GR" dirty="0"/>
              <a:t>.Τα παραπάνω όμως θα χαλούσαν το </a:t>
            </a:r>
            <a:r>
              <a:rPr lang="en-US" dirty="0"/>
              <a:t>trade off </a:t>
            </a:r>
            <a:r>
              <a:rPr lang="el-GR" dirty="0"/>
              <a:t>χρόνου και ποιότητας του </a:t>
            </a:r>
            <a:r>
              <a:rPr lang="en-US" dirty="0"/>
              <a:t>policy </a:t>
            </a:r>
            <a:r>
              <a:rPr lang="el-GR" dirty="0"/>
              <a:t>, και θα άλλαζαν ελάχιστα το συνολικό κέρδος χρημάτων στο τέλος του </a:t>
            </a:r>
            <a:r>
              <a:rPr lang="en-US" dirty="0"/>
              <a:t>horizon </a:t>
            </a:r>
            <a:r>
              <a:rPr lang="el-GR" dirty="0"/>
              <a:t>επένδυσης. Το </a:t>
            </a:r>
            <a:r>
              <a:rPr lang="en-US" dirty="0"/>
              <a:t>DQN </a:t>
            </a:r>
            <a:r>
              <a:rPr lang="el-GR" dirty="0"/>
              <a:t>δεν κάνει πάντα τις βέλτιστες επιλογές αλλά πλησιάζει αρκετά τον αριθμό χρημάτων που θα κερδίζονταν με το </a:t>
            </a:r>
            <a:r>
              <a:rPr lang="en-US" dirty="0"/>
              <a:t>optimal policy</a:t>
            </a:r>
            <a:r>
              <a:rPr lang="el-GR" dirty="0"/>
              <a:t> , όπως είδαμε στο παράδειγμα στην προηγούμενη διαφάνεια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4E14463-2DF6-3CB7-481A-566707FD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ABD-83E8-621D-01A4-59F9644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5994"/>
            <a:ext cx="10058400" cy="7799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1 (Tabular Q Learning)</a:t>
            </a:r>
            <a:endParaRPr lang="en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6CF4C-3CB3-B687-6099-61561C8C8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215957"/>
                <a:ext cx="10058400" cy="5421952"/>
              </a:xfrm>
            </p:spPr>
            <p:txBody>
              <a:bodyPr>
                <a:noAutofit/>
              </a:bodyPr>
              <a:lstStyle/>
              <a:p>
                <a:r>
                  <a:rPr lang="el-GR" dirty="0"/>
                  <a:t>Για το πρώτο </a:t>
                </a:r>
                <a:r>
                  <a:rPr lang="en-US" dirty="0"/>
                  <a:t>task </a:t>
                </a:r>
                <a:r>
                  <a:rPr lang="el-GR" dirty="0"/>
                  <a:t>χρησιμοποιήθηκαν τα 2 σενάρια του </a:t>
                </a:r>
                <a:r>
                  <a:rPr lang="en-US" dirty="0"/>
                  <a:t>assignment </a:t>
                </a:r>
                <a:r>
                  <a:rPr lang="el-GR" dirty="0"/>
                  <a:t>3, δηλαδή το σενάριο του </a:t>
                </a:r>
                <a:r>
                  <a:rPr lang="en-US" dirty="0"/>
                  <a:t>question 1</a:t>
                </a:r>
                <a:r>
                  <a:rPr lang="el-GR" dirty="0"/>
                  <a:t>, όπου δεν πρέπει να αλλάζει </a:t>
                </a:r>
                <a:r>
                  <a:rPr lang="en-US" dirty="0"/>
                  <a:t>stock </a:t>
                </a:r>
                <a:r>
                  <a:rPr lang="el-GR" dirty="0"/>
                  <a:t>καθώς και το σενάριο του </a:t>
                </a:r>
                <a:r>
                  <a:rPr lang="en-US" dirty="0"/>
                  <a:t>question 2</a:t>
                </a:r>
                <a:r>
                  <a:rPr lang="el-GR" dirty="0"/>
                  <a:t>, στο οποίο σε κάποιες περιπτώσεις αλλάζει </a:t>
                </a:r>
                <a:r>
                  <a:rPr lang="en-US" dirty="0"/>
                  <a:t>stock </a:t>
                </a:r>
                <a:r>
                  <a:rPr lang="el-GR" dirty="0"/>
                  <a:t>και σε κάποιες επενδύει στο ίδιο.</a:t>
                </a:r>
              </a:p>
              <a:p>
                <a:r>
                  <a:rPr lang="el-GR" dirty="0"/>
                  <a:t>Συγκεκριμένα για το </a:t>
                </a:r>
                <a:r>
                  <a:rPr lang="en-US" dirty="0"/>
                  <a:t>question 1 </a:t>
                </a:r>
                <a:r>
                  <a:rPr lang="el-GR" dirty="0"/>
                  <a:t>έχουμε Ν = 2, </a:t>
                </a:r>
                <a:r>
                  <a:rPr lang="en-US" dirty="0"/>
                  <a:t>c = 0</a:t>
                </a:r>
                <a:r>
                  <a:rPr lang="el-GR" dirty="0"/>
                  <a:t>.8</a:t>
                </a:r>
                <a:r>
                  <a:rPr lang="en-US" dirty="0"/>
                  <a:t>, </a:t>
                </a:r>
                <a:r>
                  <a:rPr lang="el-GR" dirty="0"/>
                  <a:t>γ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0.08 0.04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=[0.01 −0.02]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0.9 0.85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0.1 0.15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0.1 0.2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0.9 0.8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el-GR" dirty="0"/>
              </a:p>
              <a:p>
                <a:r>
                  <a:rPr lang="el-GR" dirty="0"/>
                  <a:t>Οι παράμετροι του </a:t>
                </a:r>
                <a:r>
                  <a:rPr lang="en-US" dirty="0"/>
                  <a:t>Q learning </a:t>
                </a:r>
                <a:r>
                  <a:rPr lang="el-GR" dirty="0"/>
                  <a:t>είναι</a:t>
                </a:r>
                <a:r>
                  <a:rPr lang="en-US" dirty="0"/>
                  <a:t>: episodes: 10000, a = 0.1, </a:t>
                </a:r>
                <a:r>
                  <a:rPr lang="el-GR" dirty="0"/>
                  <a:t>ε = 1.0,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 err="1"/>
                  <a:t>max_steps_per_episode</a:t>
                </a:r>
                <a:r>
                  <a:rPr lang="en-US" dirty="0"/>
                  <a:t> = 100.</a:t>
                </a:r>
                <a:endParaRPr lang="el-GR" dirty="0"/>
              </a:p>
              <a:p>
                <a:r>
                  <a:rPr lang="el-GR" dirty="0"/>
                  <a:t>Για το </a:t>
                </a:r>
                <a:r>
                  <a:rPr lang="en-US" dirty="0"/>
                  <a:t>question </a:t>
                </a:r>
                <a:r>
                  <a:rPr lang="el-GR" dirty="0"/>
                  <a:t>2</a:t>
                </a:r>
                <a:r>
                  <a:rPr lang="en-US" dirty="0"/>
                  <a:t> </a:t>
                </a:r>
                <a:r>
                  <a:rPr lang="el-GR" dirty="0"/>
                  <a:t>έχουμε Ν = 2, </a:t>
                </a:r>
                <a:r>
                  <a:rPr lang="en-US" dirty="0"/>
                  <a:t>c = 0</a:t>
                </a:r>
                <a:r>
                  <a:rPr lang="el-GR" dirty="0"/>
                  <a:t>.05</a:t>
                </a:r>
                <a:r>
                  <a:rPr lang="en-US" dirty="0"/>
                  <a:t>, </a:t>
                </a:r>
                <a:r>
                  <a:rPr lang="el-GR" dirty="0"/>
                  <a:t>γ = 0.9,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0.08 0.04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0.01 0.0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0.9 0.85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0.1 0.15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0.1 0.2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0.9 0.8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el-GR" dirty="0"/>
              </a:p>
              <a:p>
                <a:r>
                  <a:rPr lang="el-GR" dirty="0"/>
                  <a:t>Οι παράμετροι του </a:t>
                </a:r>
                <a:r>
                  <a:rPr lang="en-US" dirty="0"/>
                  <a:t>Q learning </a:t>
                </a:r>
                <a:r>
                  <a:rPr lang="el-GR" dirty="0"/>
                  <a:t>είναι</a:t>
                </a:r>
                <a:r>
                  <a:rPr lang="en-US" dirty="0"/>
                  <a:t>: episodes: 10000, learning rate(a) = 0.1, </a:t>
                </a:r>
                <a:r>
                  <a:rPr lang="el-GR" dirty="0"/>
                  <a:t>ε = 1.0,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(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𝑑𝑒𝑐𝑟𝑒𝑎𝑠𝑒𝑑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𝑑𝑒𝑐𝑎𝑦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, </a:t>
                </a:r>
                <a:r>
                  <a:rPr lang="en-US" dirty="0" err="1"/>
                  <a:t>max_steps_per_episode</a:t>
                </a:r>
                <a:r>
                  <a:rPr lang="en-US" dirty="0"/>
                  <a:t> = 100. </a:t>
                </a:r>
                <a:endParaRPr lang="el-GR" dirty="0"/>
              </a:p>
              <a:p>
                <a:r>
                  <a:rPr lang="el-GR" dirty="0" err="1"/>
                  <a:t>Ό</a:t>
                </a:r>
                <a:r>
                  <a:rPr lang="el-GR" dirty="0"/>
                  <a:t> τρόπος με τον οποίο  κάνουμε το </a:t>
                </a:r>
                <a:r>
                  <a:rPr lang="en-US" dirty="0"/>
                  <a:t>training </a:t>
                </a:r>
                <a:r>
                  <a:rPr lang="el-GR" dirty="0"/>
                  <a:t>είναι να έχουμε πολλά επεισόδια με ένα σχετικά μικρό αριθμό βημάτων πού όταν συμπληρωθούν τερματίζει το επεισόδιο.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6CF4C-3CB3-B687-6099-61561C8C8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215957"/>
                <a:ext cx="10058400" cy="5421952"/>
              </a:xfrm>
              <a:blipFill>
                <a:blip r:embed="rId2"/>
                <a:stretch>
                  <a:fillRect l="-378" t="-935" r="-1374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FB00BE0-D5AF-D4BF-CF49-EE08ACF8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51D236-1C38-AD86-F30C-B4E73EDA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5994"/>
            <a:ext cx="10058400" cy="7799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1586D3A-BF92-F32A-1E6C-8DE13FAB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5956"/>
            <a:ext cx="10058400" cy="5277649"/>
          </a:xfrm>
        </p:spPr>
        <p:txBody>
          <a:bodyPr/>
          <a:lstStyle/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l-GR" sz="1800" dirty="0"/>
              <a:t>Παρακάτω φαίνεται η μέγιστη διαφορά </a:t>
            </a:r>
            <a:r>
              <a:rPr lang="en-US" sz="1800" dirty="0"/>
              <a:t>Q values </a:t>
            </a:r>
            <a:r>
              <a:rPr lang="el-GR" sz="1800" dirty="0"/>
              <a:t>ανά επεισόδιο: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                  </a:t>
            </a:r>
          </a:p>
          <a:p>
            <a:pPr marL="0" indent="0" algn="ctr">
              <a:buNone/>
            </a:pPr>
            <a:r>
              <a:rPr lang="en-US" sz="1800" dirty="0"/>
              <a:t>     </a:t>
            </a:r>
            <a:endParaRPr lang="el-GR" sz="1800" dirty="0"/>
          </a:p>
          <a:p>
            <a:endParaRPr lang="el-GR" sz="18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4D9B19A-0BA3-DEF7-FEA5-DD8EF1F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FC81B43-F94C-70F8-29F8-21F8327B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46" y="924181"/>
            <a:ext cx="3272033" cy="2014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7A7ED-32AB-7E0E-2963-159BC8038B27}"/>
              </a:ext>
            </a:extLst>
          </p:cNvPr>
          <p:cNvSpPr txBox="1"/>
          <p:nvPr/>
        </p:nvSpPr>
        <p:spPr>
          <a:xfrm>
            <a:off x="980114" y="2938980"/>
            <a:ext cx="358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Truth Of Question 1 from Policy Iteration</a:t>
            </a:r>
            <a:endParaRPr lang="en-GB" sz="1200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6256B9F7-6C76-C49F-81B4-7AD5427A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24" y="1017102"/>
            <a:ext cx="3490262" cy="1828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005B9D-743F-B2C5-B8F1-AA0790294004}"/>
              </a:ext>
            </a:extLst>
          </p:cNvPr>
          <p:cNvSpPr txBox="1"/>
          <p:nvPr/>
        </p:nvSpPr>
        <p:spPr>
          <a:xfrm>
            <a:off x="7697577" y="2872546"/>
            <a:ext cx="358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Learned Policy from Tabular Q Learning</a:t>
            </a:r>
            <a:endParaRPr lang="en-GB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4B97E8-2DC2-2C02-38B7-FD7253A9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49" y="3663102"/>
            <a:ext cx="4445540" cy="28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8DFCC3-4A86-B6A1-A2FC-BA21289E3DBE}"/>
              </a:ext>
            </a:extLst>
          </p:cNvPr>
          <p:cNvSpPr txBox="1"/>
          <p:nvPr/>
        </p:nvSpPr>
        <p:spPr>
          <a:xfrm>
            <a:off x="6988253" y="4502649"/>
            <a:ext cx="3696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χρονικό διάστημα που χρειάστηκε για να συγκλίνει ο αλγόριθμος ήταν περίπου 1 λεπτό.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51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E22C86-197C-B17B-1753-BA690607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4866"/>
            <a:ext cx="10058400" cy="6819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</a:t>
            </a:r>
            <a:endParaRPr lang="en-GB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DFD02075-F14B-790A-4D7D-F01635E7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36" y="1051977"/>
            <a:ext cx="3218920" cy="2005759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0E9790-BB1C-DE0D-AEB1-2005D75A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75AFA9EE-AE23-B106-0995-571F8537E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87" y="1051977"/>
            <a:ext cx="3746550" cy="1924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44EDE-61AF-62FA-8A18-B5767A554905}"/>
              </a:ext>
            </a:extLst>
          </p:cNvPr>
          <p:cNvSpPr txBox="1"/>
          <p:nvPr/>
        </p:nvSpPr>
        <p:spPr>
          <a:xfrm>
            <a:off x="1069848" y="2976956"/>
            <a:ext cx="360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Ground Truth of Question 2 from Policy Iteration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C354E-54B9-E3C1-3AD0-4807CB57EB58}"/>
              </a:ext>
            </a:extLst>
          </p:cNvPr>
          <p:cNvSpPr txBox="1"/>
          <p:nvPr/>
        </p:nvSpPr>
        <p:spPr>
          <a:xfrm>
            <a:off x="7821781" y="2977248"/>
            <a:ext cx="360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Learned Policy from Tabular Q learning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9767A-A28D-AA74-D5DB-28BE15BCEB7B}"/>
              </a:ext>
            </a:extLst>
          </p:cNvPr>
          <p:cNvSpPr txBox="1"/>
          <p:nvPr/>
        </p:nvSpPr>
        <p:spPr>
          <a:xfrm>
            <a:off x="1069848" y="3284795"/>
            <a:ext cx="103610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l-GR" sz="1800" dirty="0"/>
              <a:t>Παρακάτω φαίνεται η μέγιστη διαφορά </a:t>
            </a:r>
            <a:r>
              <a:rPr lang="en-US" sz="1800" dirty="0"/>
              <a:t>Q values </a:t>
            </a:r>
            <a:r>
              <a:rPr lang="el-GR" sz="1800" dirty="0"/>
              <a:t>ανά επεισόδιο:</a:t>
            </a:r>
            <a:endParaRPr lang="en-US" sz="1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sz="1800" dirty="0"/>
              <a:t>                </a:t>
            </a:r>
            <a:endParaRPr lang="en-US" sz="1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l-GR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1C5A43-031D-BF3C-E358-5B55BB4C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21" y="3630764"/>
            <a:ext cx="4268365" cy="27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62797D-5F3E-0B07-9055-C75EFEF7E460}"/>
              </a:ext>
            </a:extLst>
          </p:cNvPr>
          <p:cNvSpPr txBox="1"/>
          <p:nvPr/>
        </p:nvSpPr>
        <p:spPr>
          <a:xfrm>
            <a:off x="7451388" y="4151939"/>
            <a:ext cx="367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χρονικό διάστημα που χρειάστηκε για να συγκλίνει ο αλγόριθμος ήταν περίπου 1 λεπτό.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03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77BA24-7913-9DC5-B805-5DA2BD98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6A24D47-EEF5-0D4D-2CE0-EB083F92A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060315"/>
                <a:ext cx="10058400" cy="5111885"/>
              </a:xfrm>
            </p:spPr>
            <p:txBody>
              <a:bodyPr/>
              <a:lstStyle/>
              <a:p>
                <a:r>
                  <a:rPr lang="el-GR" dirty="0"/>
                  <a:t>Για το δεύτερο </a:t>
                </a:r>
                <a:r>
                  <a:rPr lang="en-US" dirty="0"/>
                  <a:t>task </a:t>
                </a:r>
                <a:r>
                  <a:rPr lang="el-GR" dirty="0"/>
                  <a:t>χρησιμοποιήθηκε το ίδιο σενάριο με το </a:t>
                </a:r>
                <a:r>
                  <a:rPr lang="en-US" dirty="0"/>
                  <a:t>question 3 </a:t>
                </a:r>
                <a:r>
                  <a:rPr lang="el-GR" dirty="0"/>
                  <a:t>του </a:t>
                </a:r>
                <a:r>
                  <a:rPr lang="en-US" dirty="0"/>
                  <a:t>Assignment 3</a:t>
                </a:r>
                <a:r>
                  <a:rPr lang="el-GR" dirty="0"/>
                  <a:t>. Τα δεδομένα του προβλήματος είναι: κάθε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l-GR" dirty="0"/>
                  <a:t>επιλέγεται </a:t>
                </a:r>
                <a:r>
                  <a:rPr lang="en-US" dirty="0"/>
                  <a:t>uniformly  </a:t>
                </a:r>
                <a:r>
                  <a:rPr lang="el-GR" dirty="0"/>
                  <a:t>στο διάστημα </a:t>
                </a:r>
                <a:br>
                  <a:rPr lang="el-GR" dirty="0"/>
                </a:br>
                <a:r>
                  <a:rPr lang="el-GR" dirty="0"/>
                  <a:t>[-0.02, +0.1] και οι πιθανότητες μετάβασης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  <a:r>
                  <a:rPr lang="el-GR" dirty="0"/>
                  <a:t>είναι 0.1 για τις μισές μετοχές και 0.5 για  τις άλλες μισές. Το Ν που χρησιμοποιήθηκε  είναι 8, γ = 0.95, ο αριθμός των επεισοδίων είναι 10000, α = 0.1, ε = 1.0,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max_steps_per_episode</a:t>
                </a:r>
                <a:r>
                  <a:rPr lang="en-GB" dirty="0"/>
                  <a:t>=100</a:t>
                </a:r>
                <a:br>
                  <a:rPr lang="en-GB" dirty="0"/>
                </a:br>
                <a:r>
                  <a:rPr lang="el-GR" dirty="0"/>
                  <a:t>και </a:t>
                </a:r>
                <a:r>
                  <a:rPr lang="en-US" dirty="0"/>
                  <a:t>c = 0.05.</a:t>
                </a:r>
                <a:r>
                  <a:rPr lang="el-GR" dirty="0"/>
                  <a:t> Ό τρόπος με τον οποίο  κάνουμε το </a:t>
                </a:r>
                <a:r>
                  <a:rPr lang="en-US" dirty="0"/>
                  <a:t>training </a:t>
                </a:r>
                <a:r>
                  <a:rPr lang="el-GR" dirty="0"/>
                  <a:t>είναι να έχουμε πολλά επεισόδια με ένα σχετικά μικρό αριθμό βημάτων πού όταν συμπληρωθούν τερματίζει το επεισόδιο.</a:t>
                </a:r>
              </a:p>
              <a:p>
                <a:r>
                  <a:rPr lang="el-GR" dirty="0"/>
                  <a:t>Το ενδεικτικό περιβάλλον σύγκρισης για την ορθότητα του </a:t>
                </a:r>
                <a:r>
                  <a:rPr lang="en-US" dirty="0"/>
                  <a:t>Policy </a:t>
                </a:r>
                <a:r>
                  <a:rPr lang="el-GR" dirty="0"/>
                  <a:t>είναι: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6A24D47-EEF5-0D4D-2CE0-EB083F92A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060315"/>
                <a:ext cx="10058400" cy="5111885"/>
              </a:xfrm>
              <a:blipFill>
                <a:blip r:embed="rId2"/>
                <a:stretch>
                  <a:fillRect l="-303" t="-1430" r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845C2C0-882B-1E2F-96F0-1D1B1748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05B7775-3BD1-D3E4-5D76-C72D297F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55" y="3818786"/>
            <a:ext cx="7203890" cy="20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1BA1D0-3F91-825A-6F63-98BA0A96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4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B563AE-EB28-7BD2-7054-1B6B33AD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08953"/>
            <a:ext cx="10058400" cy="5063247"/>
          </a:xfrm>
        </p:spPr>
        <p:txBody>
          <a:bodyPr/>
          <a:lstStyle/>
          <a:p>
            <a:r>
              <a:rPr lang="en-US" dirty="0"/>
              <a:t>Ground Truth from Policy Iteration</a:t>
            </a:r>
            <a:r>
              <a:rPr lang="el-GR" dirty="0"/>
              <a:t> (</a:t>
            </a:r>
            <a:r>
              <a:rPr lang="en-US" dirty="0"/>
              <a:t>sample)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Learned Policy from Tabular Q Learning (sample)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513D834-3622-1CEE-CE82-0191C72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83125A89-D454-59BE-9AA4-8AEDCA01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9" y="4087743"/>
            <a:ext cx="6271803" cy="1878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4530E1-4F61-6105-4414-98214A729176}"/>
              </a:ext>
            </a:extLst>
          </p:cNvPr>
          <p:cNvSpPr txBox="1"/>
          <p:nvPr/>
        </p:nvSpPr>
        <p:spPr>
          <a:xfrm>
            <a:off x="7743216" y="4272064"/>
            <a:ext cx="37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 χρόνος που πήρε μέχρι την σύγκλιση είναι: 24 λεπτά</a:t>
            </a:r>
            <a:endParaRPr lang="en-GB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A8E113A-8792-FC90-9FEA-E3AC64BC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29" y="1458104"/>
            <a:ext cx="6271803" cy="18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9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76A59C-B49A-A806-9AAC-903130F0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40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3 (deep q network)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2350474-DB88-4DAB-4109-DD558DC9D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118681"/>
                <a:ext cx="10058400" cy="50535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l-GR" sz="1800" dirty="0"/>
                  <a:t>Για το </a:t>
                </a:r>
                <a:r>
                  <a:rPr lang="en-US" sz="1800" dirty="0"/>
                  <a:t>task 3 </a:t>
                </a:r>
                <a:r>
                  <a:rPr lang="el-GR" sz="1800" dirty="0"/>
                  <a:t>χρησιμοποιήσαμε δύο</a:t>
                </a:r>
                <a:r>
                  <a:rPr lang="en-US" sz="1800" dirty="0"/>
                  <a:t> </a:t>
                </a:r>
                <a:r>
                  <a:rPr lang="el-GR" sz="1800" dirty="0"/>
                  <a:t> </a:t>
                </a:r>
                <a:r>
                  <a:rPr lang="en-US" sz="1800" dirty="0"/>
                  <a:t>Neural Networks</a:t>
                </a:r>
                <a:r>
                  <a:rPr lang="el-GR" sz="1800" dirty="0"/>
                  <a:t>, με το πρώτο να αντιστοιχεί στο </a:t>
                </a:r>
                <a:r>
                  <a:rPr lang="en-US" sz="1800" dirty="0"/>
                  <a:t>policy </a:t>
                </a:r>
                <a:r>
                  <a:rPr lang="el-GR" sz="1800" dirty="0"/>
                  <a:t>και το δεύτερο στο </a:t>
                </a:r>
                <a:r>
                  <a:rPr lang="en-US" sz="1800" dirty="0"/>
                  <a:t>target. </a:t>
                </a:r>
                <a:r>
                  <a:rPr lang="el-GR" sz="1800" dirty="0"/>
                  <a:t>Και τα δύο αποτελούνται από 3 </a:t>
                </a:r>
                <a:r>
                  <a:rPr lang="en-US" sz="1800" dirty="0"/>
                  <a:t>layers</a:t>
                </a:r>
                <a:r>
                  <a:rPr lang="el-GR" sz="1800" dirty="0"/>
                  <a:t> (ένα </a:t>
                </a:r>
                <a:r>
                  <a:rPr lang="en-US" sz="1800" dirty="0"/>
                  <a:t>input, </a:t>
                </a:r>
                <a:r>
                  <a:rPr lang="el-GR" sz="1800" dirty="0"/>
                  <a:t>ένα </a:t>
                </a:r>
                <a:r>
                  <a:rPr lang="en-US" sz="1800" dirty="0"/>
                  <a:t>hidden </a:t>
                </a:r>
                <a:r>
                  <a:rPr lang="el-GR" sz="1800" dirty="0"/>
                  <a:t>και ένα </a:t>
                </a:r>
                <a:r>
                  <a:rPr lang="en-US" sz="1800" dirty="0"/>
                  <a:t>output), </a:t>
                </a:r>
                <a:r>
                  <a:rPr lang="el-GR" sz="1800" dirty="0"/>
                  <a:t>οι διαστάσεις των οποίων είναι: το πρώτο </a:t>
                </a:r>
                <a:r>
                  <a:rPr lang="en-US" sz="1800" dirty="0"/>
                  <a:t>(</a:t>
                </a:r>
                <a:r>
                  <a:rPr lang="el-GR" sz="1800" dirty="0"/>
                  <a:t>Ν+1</a:t>
                </a:r>
                <a:r>
                  <a:rPr lang="en-US" sz="1800" dirty="0"/>
                  <a:t>)x</a:t>
                </a:r>
                <a:r>
                  <a:rPr lang="el-GR" sz="1800" dirty="0"/>
                  <a:t>64</a:t>
                </a:r>
                <a:r>
                  <a:rPr lang="en-US" sz="1800" dirty="0"/>
                  <a:t>, </a:t>
                </a:r>
                <a:r>
                  <a:rPr lang="el-GR" sz="1800" dirty="0"/>
                  <a:t>το δεύτερο </a:t>
                </a:r>
                <a:r>
                  <a:rPr lang="en-US" sz="1800" dirty="0"/>
                  <a:t>64x64 </a:t>
                </a:r>
                <a:r>
                  <a:rPr lang="el-GR" sz="1800" dirty="0"/>
                  <a:t>και το τρίτο (64</a:t>
                </a:r>
                <a:r>
                  <a:rPr lang="en-US" sz="1800" dirty="0" err="1"/>
                  <a:t>xN</a:t>
                </a:r>
                <a:r>
                  <a:rPr lang="en-US" sz="1800" dirty="0"/>
                  <a:t>). </a:t>
                </a:r>
                <a:r>
                  <a:rPr lang="el-GR" sz="1800" dirty="0"/>
                  <a:t>Η είσοδος του πρώτου </a:t>
                </a:r>
                <a:r>
                  <a:rPr lang="en-US" sz="1800" dirty="0"/>
                  <a:t>layer </a:t>
                </a:r>
                <a:r>
                  <a:rPr lang="el-GR" sz="1800" dirty="0"/>
                  <a:t>αντιστοιχεί στο </a:t>
                </a:r>
                <a:r>
                  <a:rPr lang="en-US" sz="1800" dirty="0"/>
                  <a:t>state </a:t>
                </a:r>
                <a:r>
                  <a:rPr lang="el-GR" sz="1800" dirty="0"/>
                  <a:t>το οποίο είναι ένα </a:t>
                </a:r>
                <a:r>
                  <a:rPr lang="en-US" sz="1800" dirty="0"/>
                  <a:t>Tensor </a:t>
                </a:r>
                <a:r>
                  <a:rPr lang="el-GR" sz="1800" dirty="0"/>
                  <a:t>διάστασης (1, Ν+1) όπου το πρώτο στοιχείο είναι η μετοχή στην οποία βρίσκομαι και τα υπόλοιπα στοιχεία αντιστοιχούν στις τιμές όλων των μετοχών εκείνη την στιγμή. Η έξοδος του νευρωνικού είναι διάστασης (1, Ν) και αντιστοιχεί σε όλα τα </a:t>
                </a:r>
                <a:r>
                  <a:rPr lang="en-US" sz="1800" dirty="0"/>
                  <a:t>Q values </a:t>
                </a:r>
                <a:r>
                  <a:rPr lang="el-GR" sz="1800" dirty="0"/>
                  <a:t>για το δεδομένο </a:t>
                </a:r>
                <a:r>
                  <a:rPr lang="en-US" sz="1800" dirty="0"/>
                  <a:t>state </a:t>
                </a:r>
                <a:r>
                  <a:rPr lang="el-GR" sz="1800" dirty="0"/>
                  <a:t>και </a:t>
                </a:r>
                <a:r>
                  <a:rPr lang="en-US" sz="1800" dirty="0"/>
                  <a:t>action </a:t>
                </a:r>
                <a:r>
                  <a:rPr lang="el-GR" sz="1800" dirty="0"/>
                  <a:t>την μετάβαση σε </a:t>
                </a:r>
                <a:r>
                  <a:rPr lang="en-US" sz="1800" dirty="0"/>
                  <a:t>stock </a:t>
                </a:r>
                <a:r>
                  <a:rPr lang="el-GR" sz="1800" dirty="0"/>
                  <a:t>με δείκτη 0 έως Ν.</a:t>
                </a:r>
                <a:endParaRPr lang="en-US" sz="1800" dirty="0"/>
              </a:p>
              <a:p>
                <a:r>
                  <a:rPr lang="en-US" sz="1800" dirty="0"/>
                  <a:t>Hyperparameters: </a:t>
                </a:r>
                <a:r>
                  <a:rPr lang="el-GR" sz="1800" dirty="0"/>
                  <a:t>α = 0.01, ε = 1.0,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sz="1800" dirty="0"/>
                  <a:t>, episodes = 100, </a:t>
                </a:r>
                <a:r>
                  <a:rPr lang="en-US" sz="1800" dirty="0" err="1"/>
                  <a:t>max_steps_per_episode</a:t>
                </a:r>
                <a:r>
                  <a:rPr lang="en-US" sz="1800" dirty="0"/>
                  <a:t> = 150, c = 0.05, </a:t>
                </a:r>
                <a:r>
                  <a:rPr lang="el-GR" sz="1800" dirty="0"/>
                  <a:t>γ = 0.95, </a:t>
                </a:r>
                <a:r>
                  <a:rPr lang="en-US" sz="1800" dirty="0" err="1"/>
                  <a:t>batch_size</a:t>
                </a:r>
                <a:r>
                  <a:rPr lang="en-US" sz="1800" dirty="0"/>
                  <a:t> = 64</a:t>
                </a:r>
                <a:r>
                  <a:rPr lang="el-GR" sz="1800" dirty="0"/>
                  <a:t> , </a:t>
                </a:r>
                <a:r>
                  <a:rPr lang="en-US" sz="1800" dirty="0" err="1"/>
                  <a:t>replay_buffer_size</a:t>
                </a:r>
                <a:r>
                  <a:rPr lang="en-US" sz="1800" dirty="0"/>
                  <a:t> = 1000. </a:t>
                </a:r>
                <a:r>
                  <a:rPr lang="el-GR" sz="1800" dirty="0"/>
                  <a:t>Οι παράμετροι α,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</m:oMath>
                </a14:m>
                <a:r>
                  <a:rPr lang="el-GR" sz="1800" dirty="0"/>
                  <a:t>, </a:t>
                </a:r>
                <a:r>
                  <a:rPr lang="en-US" sz="1800" dirty="0"/>
                  <a:t>episodes, </a:t>
                </a:r>
                <a:r>
                  <a:rPr lang="en-US" sz="1800" dirty="0" err="1"/>
                  <a:t>max_steps_per_episode</a:t>
                </a:r>
                <a:r>
                  <a:rPr lang="el-GR" sz="1800" dirty="0"/>
                  <a:t> υπολογίστηκαν πειραματικά τρέχοντας τον αλγόριθμο έως ότου να βρεθεί το σωστό </a:t>
                </a:r>
                <a:r>
                  <a:rPr lang="en-US" sz="1800" dirty="0"/>
                  <a:t>policy </a:t>
                </a:r>
                <a:r>
                  <a:rPr lang="el-GR" sz="1800" dirty="0"/>
                  <a:t>και να ικανοποιείται το </a:t>
                </a:r>
                <a:r>
                  <a:rPr lang="en-US" sz="1800" dirty="0"/>
                  <a:t>Trade Off </a:t>
                </a:r>
                <a:r>
                  <a:rPr lang="el-GR" sz="1800" dirty="0"/>
                  <a:t>μεταξύ χρόνου και </a:t>
                </a:r>
                <a:r>
                  <a:rPr lang="en-US" sz="1800" dirty="0"/>
                  <a:t>convergence.</a:t>
                </a:r>
              </a:p>
              <a:p>
                <a:r>
                  <a:rPr lang="en-US" sz="1800" dirty="0"/>
                  <a:t>O </a:t>
                </a:r>
                <a:r>
                  <a:rPr lang="el-GR" sz="1800" dirty="0"/>
                  <a:t>αλγόριθμος που χρησιμοποιήθηκε είναι </a:t>
                </a:r>
                <a:r>
                  <a:rPr lang="en-US" sz="1800" dirty="0"/>
                  <a:t>o Double DQN </a:t>
                </a:r>
                <a:r>
                  <a:rPr lang="el-GR" sz="1800" dirty="0"/>
                  <a:t>καθώς χρησιμοποιούμε ξεχωριστό </a:t>
                </a:r>
                <a:r>
                  <a:rPr lang="en-US" sz="1800" dirty="0"/>
                  <a:t>policy </a:t>
                </a:r>
                <a:r>
                  <a:rPr lang="el-GR" sz="1800" dirty="0"/>
                  <a:t>και </a:t>
                </a:r>
                <a:r>
                  <a:rPr lang="en-US" sz="1800" dirty="0"/>
                  <a:t>target network </a:t>
                </a:r>
                <a:r>
                  <a:rPr lang="el-GR" sz="1800" dirty="0"/>
                  <a:t>τα οποία συγχρονίζονται κάθε δέκα επεισόδια. Ως βάση για την υλοποίηση χρησιμοποιήθηκε μία έτοιμη υλοποίηση </a:t>
                </a:r>
                <a:r>
                  <a:rPr lang="en-US" sz="1800" dirty="0"/>
                  <a:t>DQN </a:t>
                </a:r>
                <a:r>
                  <a:rPr lang="el-GR" sz="1800" dirty="0"/>
                  <a:t>για το περιβάλλον του </a:t>
                </a:r>
                <a:r>
                  <a:rPr lang="en-US" sz="1800" dirty="0"/>
                  <a:t>frozen lake </a:t>
                </a:r>
                <a:r>
                  <a:rPr lang="el-GR" sz="1800" dirty="0"/>
                  <a:t>η οποία τροποποιήθηκε αρκετά για την υποστήριξη του δικού μας περιβάλλοντος. Το </a:t>
                </a:r>
                <a:r>
                  <a:rPr lang="en-US" sz="1800" dirty="0"/>
                  <a:t>link </a:t>
                </a:r>
                <a:r>
                  <a:rPr lang="el-GR" sz="1800" dirty="0"/>
                  <a:t>για το </a:t>
                </a:r>
                <a:r>
                  <a:rPr lang="en-US" sz="1800" dirty="0" err="1"/>
                  <a:t>github</a:t>
                </a:r>
                <a:r>
                  <a:rPr lang="en-US" sz="1800" dirty="0"/>
                  <a:t> Repository </a:t>
                </a:r>
                <a:r>
                  <a:rPr lang="el-GR" sz="1800" dirty="0"/>
                  <a:t>είναι: </a:t>
                </a:r>
                <a:r>
                  <a:rPr lang="en-US" sz="1800" dirty="0">
                    <a:hlinkClick r:id="rId2"/>
                  </a:rPr>
                  <a:t>https://github.com/johnnycode8/gym_solutions/blob/main/frozen_lake_dql.py</a:t>
                </a:r>
                <a:endParaRPr lang="en-GB" sz="18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2350474-DB88-4DAB-4109-DD558DC9D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118681"/>
                <a:ext cx="10058400" cy="5053519"/>
              </a:xfrm>
              <a:blipFill>
                <a:blip r:embed="rId3"/>
                <a:stretch>
                  <a:fillRect l="-252" t="-1754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87EF6F7-01BC-1D5E-ABC3-2D3DBFB2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D4BCC8-FA06-6CAA-148C-E192AA58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2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performance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35FF30A-4289-C48A-978A-2C81BC86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57591"/>
            <a:ext cx="10058400" cy="5215777"/>
          </a:xfrm>
        </p:spPr>
        <p:txBody>
          <a:bodyPr/>
          <a:lstStyle/>
          <a:p>
            <a:r>
              <a:rPr lang="el-GR" dirty="0"/>
              <a:t>Αρχικά για να μπορέσουμε να είμαστε βέβαιοι ότι το </a:t>
            </a:r>
            <a:r>
              <a:rPr lang="en-US" dirty="0"/>
              <a:t>DQN </a:t>
            </a:r>
            <a:r>
              <a:rPr lang="el-GR" dirty="0"/>
              <a:t>λειτουργεί  και μπορεί να βρει το </a:t>
            </a:r>
            <a:r>
              <a:rPr lang="en-US" dirty="0"/>
              <a:t>optimal policy</a:t>
            </a:r>
            <a:r>
              <a:rPr lang="el-GR" dirty="0"/>
              <a:t> ή να το πλησιάσει αρκετά δοκιμάσαμε το περιβάλλον του </a:t>
            </a:r>
            <a:r>
              <a:rPr lang="en-US" dirty="0"/>
              <a:t>question 1 </a:t>
            </a:r>
            <a:r>
              <a:rPr lang="el-GR" dirty="0"/>
              <a:t>από το </a:t>
            </a:r>
            <a:r>
              <a:rPr lang="en-US" dirty="0"/>
              <a:t>assignment 3</a:t>
            </a:r>
            <a:r>
              <a:rPr lang="el-GR" dirty="0"/>
              <a:t>. Για την δοκιμή τρέχουμε για την περίπτωση που το</a:t>
            </a:r>
            <a:r>
              <a:rPr lang="en-US" dirty="0"/>
              <a:t> </a:t>
            </a:r>
            <a:r>
              <a:rPr lang="el-GR" dirty="0"/>
              <a:t>αρχικό </a:t>
            </a:r>
            <a:r>
              <a:rPr lang="en-US" dirty="0"/>
              <a:t>stock </a:t>
            </a:r>
            <a:r>
              <a:rPr lang="el-GR" dirty="0"/>
              <a:t>που επενδύσαμε είναι το 0 δέκα </a:t>
            </a:r>
            <a:r>
              <a:rPr lang="en-US" dirty="0"/>
              <a:t>step </a:t>
            </a:r>
            <a:r>
              <a:rPr lang="el-GR" dirty="0"/>
              <a:t>στο περιβάλλον και το ίδιο για την περίπτωση που το αρχικό </a:t>
            </a:r>
            <a:r>
              <a:rPr lang="en-US" dirty="0"/>
              <a:t>stock </a:t>
            </a:r>
            <a:r>
              <a:rPr lang="el-GR" dirty="0"/>
              <a:t>είναι το 1. Αυτό που αναμένουμε είναι να παραμένει στο ίδιο </a:t>
            </a:r>
            <a:r>
              <a:rPr lang="en-US" dirty="0"/>
              <a:t>stock </a:t>
            </a:r>
            <a:r>
              <a:rPr lang="el-GR" dirty="0"/>
              <a:t>που ξεκίνησε σε κάθε περίπτωση.</a:t>
            </a:r>
            <a:endParaRPr lang="en-GB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A349B81-5205-1F30-856A-76C4067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0F3D-02D9-AE0C-3543-38524BA2D32A}"/>
              </a:ext>
            </a:extLst>
          </p:cNvPr>
          <p:cNvSpPr txBox="1"/>
          <p:nvPr/>
        </p:nvSpPr>
        <p:spPr>
          <a:xfrm>
            <a:off x="7418148" y="3776052"/>
            <a:ext cx="3892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Όπως φαίνεται και από τα αποτελέσματα</a:t>
            </a:r>
            <a:r>
              <a:rPr lang="en-US" dirty="0"/>
              <a:t>,</a:t>
            </a:r>
            <a:r>
              <a:rPr lang="el-GR" dirty="0"/>
              <a:t> το </a:t>
            </a:r>
            <a:r>
              <a:rPr lang="en-US" dirty="0"/>
              <a:t>policy </a:t>
            </a:r>
            <a:r>
              <a:rPr lang="el-GR" dirty="0"/>
              <a:t>που ακολουθείται είναι το ίδιο με το </a:t>
            </a:r>
            <a:r>
              <a:rPr lang="en-US" dirty="0"/>
              <a:t>assignment 3 </a:t>
            </a:r>
            <a:r>
              <a:rPr lang="el-GR" dirty="0"/>
              <a:t>και άρα ξέρουμε ότι το </a:t>
            </a:r>
            <a:r>
              <a:rPr lang="en-US" dirty="0"/>
              <a:t>DQN </a:t>
            </a:r>
            <a:r>
              <a:rPr lang="el-GR" dirty="0"/>
              <a:t>δουλεύει σωστά, τουλάχιστον για τα πιο μικρά σενάρια.</a:t>
            </a:r>
            <a:endParaRPr lang="en-GB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F622D25-CF85-89A2-2F1D-ECCA2BC6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2" y="3033647"/>
            <a:ext cx="6729920" cy="32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7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243ACD-B8CC-D9CE-EE16-B8CCCA94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2822"/>
            <a:ext cx="10058400" cy="56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performance</a:t>
            </a:r>
            <a:endParaRPr lang="en-GB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BF7BE0-4D47-B522-03AF-031ACE98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968777"/>
            <a:ext cx="10158009" cy="5486401"/>
          </a:xfrm>
        </p:spPr>
        <p:txBody>
          <a:bodyPr/>
          <a:lstStyle/>
          <a:p>
            <a:r>
              <a:rPr lang="el-GR" dirty="0"/>
              <a:t>Για τον έλεγχο της ορθότητας του </a:t>
            </a:r>
            <a:r>
              <a:rPr lang="en-US" dirty="0"/>
              <a:t>policy </a:t>
            </a:r>
            <a:r>
              <a:rPr lang="el-GR" dirty="0"/>
              <a:t>που προκύπτει από τον αλγόριθμο του </a:t>
            </a:r>
            <a:r>
              <a:rPr lang="en-US" dirty="0"/>
              <a:t>DQN </a:t>
            </a:r>
            <a:r>
              <a:rPr lang="el-GR" dirty="0"/>
              <a:t>χρησιμοποιήσαμε το σενάριο του </a:t>
            </a:r>
            <a:r>
              <a:rPr lang="en-US" dirty="0"/>
              <a:t>task 2 </a:t>
            </a:r>
            <a:r>
              <a:rPr lang="el-GR" dirty="0"/>
              <a:t>και τρέξαμε ένα τεστ σενάριο στο οποίο ξεκινώντας από ένα τυχαίο </a:t>
            </a:r>
            <a:r>
              <a:rPr lang="en-US" dirty="0"/>
              <a:t>state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διαλέγοντας το κατάλληλο </a:t>
            </a:r>
            <a:r>
              <a:rPr lang="en-US" dirty="0"/>
              <a:t>action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κάνουμε </a:t>
            </a:r>
            <a:r>
              <a:rPr lang="en-US" dirty="0"/>
              <a:t>step </a:t>
            </a:r>
            <a:r>
              <a:rPr lang="el-GR" dirty="0"/>
              <a:t>για 100 φορές προσομοιώνοντας  έτσι το πέρασμα 100 ημερών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Policy Ground Truth</a:t>
            </a:r>
            <a:r>
              <a:rPr lang="el-GR" dirty="0"/>
              <a:t> από το </a:t>
            </a:r>
            <a:r>
              <a:rPr lang="en-US" dirty="0"/>
              <a:t>Policy Iteration </a:t>
            </a:r>
            <a:r>
              <a:rPr lang="el-GR" dirty="0"/>
              <a:t>για τις μεταβάσεις που φαίνονται πάνω: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C86B8BE-FF29-1FC9-245B-78D0D09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EFEECB6-08DD-DD4C-F42B-56D88BEC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67" y="2130357"/>
            <a:ext cx="9867285" cy="1921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F6171-F93C-59D9-149F-9DAE08783C9B}"/>
              </a:ext>
            </a:extLst>
          </p:cNvPr>
          <p:cNvSpPr txBox="1"/>
          <p:nvPr/>
        </p:nvSpPr>
        <p:spPr>
          <a:xfrm>
            <a:off x="1254867" y="4183714"/>
            <a:ext cx="909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Αποτελέσματα των </a:t>
            </a:r>
            <a:r>
              <a:rPr lang="en-US" sz="1200" dirty="0"/>
              <a:t>step </a:t>
            </a:r>
            <a:r>
              <a:rPr lang="el-GR" sz="1200" dirty="0"/>
              <a:t>του </a:t>
            </a:r>
            <a:r>
              <a:rPr lang="en-US" sz="1200" dirty="0"/>
              <a:t>trained DQN</a:t>
            </a:r>
            <a:endParaRPr lang="en-GB" sz="12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7857DB56-7A2A-553B-0C0D-E22427E40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67" y="4743543"/>
            <a:ext cx="5883150" cy="19051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814EE196-A257-307D-58CE-E8A433772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918" y="4892797"/>
            <a:ext cx="5845047" cy="243861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13CDF07-BA0F-53C7-2A4A-899BD3D18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918" y="5124554"/>
            <a:ext cx="5829805" cy="198137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8979F12E-EFC3-6398-6C04-3C99710CE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107" y="5347602"/>
            <a:ext cx="5837426" cy="152413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80EE4C2B-AC01-C207-32DD-99BCEBC6F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918" y="5520442"/>
            <a:ext cx="5845047" cy="190517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1E245668-F1A2-F337-310C-BEAA7180D5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39" y="5712090"/>
            <a:ext cx="5837426" cy="160034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8D103E78-563C-2F12-3322-110A0E2C8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539" y="5896481"/>
            <a:ext cx="5913632" cy="205758"/>
          </a:xfrm>
          <a:prstGeom prst="rect">
            <a:avLst/>
          </a:prstGeom>
        </p:spPr>
      </p:pic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E82F7971-1AFE-9F69-0208-EAE87CC1EF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1538" y="6102239"/>
            <a:ext cx="5852667" cy="129551"/>
          </a:xfrm>
          <a:prstGeom prst="rect">
            <a:avLst/>
          </a:prstGeom>
        </p:spPr>
      </p:pic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1A5F8B68-0B08-099C-597D-0F77070CDF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0589" y="6266023"/>
            <a:ext cx="5814564" cy="175275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0EE343F4-79A0-4FB5-15B7-1C937116E5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4866" y="4019486"/>
            <a:ext cx="9867285" cy="145107"/>
          </a:xfrm>
          <a:prstGeom prst="rect">
            <a:avLst/>
          </a:prstGeom>
        </p:spPr>
      </p:pic>
      <p:pic>
        <p:nvPicPr>
          <p:cNvPr id="31" name="Εικόνα 30">
            <a:extLst>
              <a:ext uri="{FF2B5EF4-FFF2-40B4-BE49-F238E27FC236}">
                <a16:creationId xmlns:a16="http://schemas.microsoft.com/office/drawing/2014/main" id="{6BCEF5B1-1246-253C-292E-8F8542D4C8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0589" y="6451403"/>
            <a:ext cx="5799323" cy="1981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BDB75A-7AEA-50D6-72E0-CBFA54437120}"/>
              </a:ext>
            </a:extLst>
          </p:cNvPr>
          <p:cNvSpPr txBox="1"/>
          <p:nvPr/>
        </p:nvSpPr>
        <p:spPr>
          <a:xfrm>
            <a:off x="7504945" y="4865586"/>
            <a:ext cx="372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Για τα </a:t>
            </a:r>
            <a:r>
              <a:rPr lang="en-US" dirty="0"/>
              <a:t>stock </a:t>
            </a:r>
            <a:r>
              <a:rPr lang="el-GR" dirty="0"/>
              <a:t>που φαίνονται πάνω η αρίθμηση είναι από 0 έως Ν-1 ενώ για τα κάτω η αρίθμηση είναι από 1 ως  Ν.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1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632</TotalTime>
  <Words>1372</Words>
  <Application>Microsoft Macintosh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REINFORCEMENT LEARNING – PROJECT 2 STOCK MARKET TRADING</vt:lpstr>
      <vt:lpstr>Task 1 (Tabular Q Learning)</vt:lpstr>
      <vt:lpstr>performance</vt:lpstr>
      <vt:lpstr>performance</vt:lpstr>
      <vt:lpstr>Task 2</vt:lpstr>
      <vt:lpstr>PERFORMANCE</vt:lpstr>
      <vt:lpstr>Task 3 (deep q network)</vt:lpstr>
      <vt:lpstr>Results and performance</vt:lpstr>
      <vt:lpstr>Results and performance</vt:lpstr>
      <vt:lpstr>Results and performance</vt:lpstr>
      <vt:lpstr>Adjustments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– PROJECT 2 STOCK MARKET TRADING</dc:title>
  <dc:creator>Γιώργος Τσικ</dc:creator>
  <cp:lastModifiedBy>Γιώργος Τσικ</cp:lastModifiedBy>
  <cp:revision>10</cp:revision>
  <dcterms:created xsi:type="dcterms:W3CDTF">2024-07-18T07:55:13Z</dcterms:created>
  <dcterms:modified xsi:type="dcterms:W3CDTF">2024-07-21T10:07:33Z</dcterms:modified>
</cp:coreProperties>
</file>