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6" r:id="rId9"/>
    <p:sldId id="261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74B15-3FB2-433D-A2BE-D2F2581738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083DC-9A53-49EA-9505-E03A2387FB14}">
      <dgm:prSet/>
      <dgm:spPr/>
      <dgm:t>
        <a:bodyPr/>
        <a:lstStyle/>
        <a:p>
          <a:r>
            <a:rPr lang="it-IT"/>
            <a:t>Aggiungi Transazione</a:t>
          </a:r>
          <a:endParaRPr lang="en-US"/>
        </a:p>
      </dgm:t>
    </dgm:pt>
    <dgm:pt modelId="{A2EAB562-BD79-47DC-A10C-AEB59BA60223}" type="parTrans" cxnId="{16B2EB12-748E-4C09-8434-FCC0A3D22393}">
      <dgm:prSet/>
      <dgm:spPr/>
      <dgm:t>
        <a:bodyPr/>
        <a:lstStyle/>
        <a:p>
          <a:endParaRPr lang="en-US"/>
        </a:p>
      </dgm:t>
    </dgm:pt>
    <dgm:pt modelId="{8A633C64-1EC0-4CF0-B4E0-E956DAAF3F96}" type="sibTrans" cxnId="{16B2EB12-748E-4C09-8434-FCC0A3D22393}">
      <dgm:prSet/>
      <dgm:spPr/>
      <dgm:t>
        <a:bodyPr/>
        <a:lstStyle/>
        <a:p>
          <a:endParaRPr lang="en-US"/>
        </a:p>
      </dgm:t>
    </dgm:pt>
    <dgm:pt modelId="{299CDB7B-E115-4228-82DE-699A784AD847}">
      <dgm:prSet/>
      <dgm:spPr/>
      <dgm:t>
        <a:bodyPr/>
        <a:lstStyle/>
        <a:p>
          <a:pPr>
            <a:lnSpc>
              <a:spcPct val="150000"/>
            </a:lnSpc>
          </a:pPr>
          <a:r>
            <a:rPr lang="it-IT"/>
            <a:t>Un utente aggiunge una transazione </a:t>
          </a:r>
          <a:endParaRPr lang="en-US"/>
        </a:p>
      </dgm:t>
    </dgm:pt>
    <dgm:pt modelId="{24A188CD-295C-405A-9A3E-78DCACBCEE90}" type="sibTrans" cxnId="{FFC1CFBF-1594-45C0-B2A7-54402BC30505}">
      <dgm:prSet/>
      <dgm:spPr/>
      <dgm:t>
        <a:bodyPr/>
        <a:lstStyle/>
        <a:p>
          <a:endParaRPr lang="en-US"/>
        </a:p>
      </dgm:t>
    </dgm:pt>
    <dgm:pt modelId="{770383BE-53D2-4792-8E17-93A77176271E}" type="parTrans" cxnId="{FFC1CFBF-1594-45C0-B2A7-54402BC30505}">
      <dgm:prSet/>
      <dgm:spPr/>
      <dgm:t>
        <a:bodyPr/>
        <a:lstStyle/>
        <a:p>
          <a:endParaRPr lang="en-US"/>
        </a:p>
      </dgm:t>
    </dgm:pt>
    <dgm:pt modelId="{7BA71553-5350-4C93-BA66-CC7C1FEDC505}">
      <dgm:prSet/>
      <dgm:spPr/>
      <dgm:t>
        <a:bodyPr/>
        <a:lstStyle/>
        <a:p>
          <a:pPr>
            <a:lnSpc>
              <a:spcPct val="150000"/>
            </a:lnSpc>
          </a:pPr>
          <a:r>
            <a:rPr lang="it-IT" dirty="0"/>
            <a:t>Quindi bisogna inserire alcune informazioni:</a:t>
          </a:r>
          <a:endParaRPr lang="en-US" dirty="0"/>
        </a:p>
      </dgm:t>
    </dgm:pt>
    <dgm:pt modelId="{70F7E4E9-A4D4-4345-9841-499ADA903A94}" type="sibTrans" cxnId="{3C8840E4-9A00-425B-BBCC-9D994CF93F55}">
      <dgm:prSet/>
      <dgm:spPr/>
      <dgm:t>
        <a:bodyPr/>
        <a:lstStyle/>
        <a:p>
          <a:endParaRPr lang="en-US"/>
        </a:p>
      </dgm:t>
    </dgm:pt>
    <dgm:pt modelId="{713D546C-BE56-497D-825D-0148397911A9}" type="parTrans" cxnId="{3C8840E4-9A00-425B-BBCC-9D994CF93F55}">
      <dgm:prSet/>
      <dgm:spPr/>
      <dgm:t>
        <a:bodyPr/>
        <a:lstStyle/>
        <a:p>
          <a:endParaRPr lang="en-US"/>
        </a:p>
      </dgm:t>
    </dgm:pt>
    <dgm:pt modelId="{34135DE5-3A2A-4688-8A35-9F40236006B1}">
      <dgm:prSet/>
      <dgm:spPr/>
      <dgm:t>
        <a:bodyPr/>
        <a:lstStyle/>
        <a:p>
          <a:pPr>
            <a:lnSpc>
              <a:spcPct val="150000"/>
            </a:lnSpc>
            <a:buFont typeface="Courier New" panose="02070309020205020404" pitchFamily="49" charset="0"/>
            <a:buChar char="o"/>
          </a:pPr>
          <a:r>
            <a:rPr lang="it-IT" dirty="0"/>
            <a:t>Spesa o Entrata</a:t>
          </a:r>
          <a:endParaRPr lang="en-US" dirty="0"/>
        </a:p>
      </dgm:t>
    </dgm:pt>
    <dgm:pt modelId="{41A5A289-B7D5-4340-8F06-D17FE338830A}" type="sibTrans" cxnId="{47E39708-2318-4CDB-A77C-549811B05DD4}">
      <dgm:prSet/>
      <dgm:spPr/>
      <dgm:t>
        <a:bodyPr/>
        <a:lstStyle/>
        <a:p>
          <a:endParaRPr lang="it-IT"/>
        </a:p>
      </dgm:t>
    </dgm:pt>
    <dgm:pt modelId="{D684B051-FE7A-4C16-9D45-DD4C8B906704}" type="parTrans" cxnId="{47E39708-2318-4CDB-A77C-549811B05DD4}">
      <dgm:prSet/>
      <dgm:spPr/>
      <dgm:t>
        <a:bodyPr/>
        <a:lstStyle/>
        <a:p>
          <a:endParaRPr lang="it-IT"/>
        </a:p>
      </dgm:t>
    </dgm:pt>
    <dgm:pt modelId="{53BEF4B5-E592-4C9A-823C-75F198008077}">
      <dgm:prSet/>
      <dgm:spPr/>
      <dgm:t>
        <a:bodyPr/>
        <a:lstStyle/>
        <a:p>
          <a:pPr>
            <a:lnSpc>
              <a:spcPct val="150000"/>
            </a:lnSpc>
            <a:buFont typeface="Courier New" panose="02070309020205020404" pitchFamily="49" charset="0"/>
            <a:buChar char="o"/>
          </a:pPr>
          <a:r>
            <a:rPr lang="it-IT" dirty="0"/>
            <a:t>A quale categoria appartiene</a:t>
          </a:r>
          <a:endParaRPr lang="en-US" dirty="0"/>
        </a:p>
      </dgm:t>
    </dgm:pt>
    <dgm:pt modelId="{E62F5898-7F61-4A0F-8B49-B0128874AA1D}" type="sibTrans" cxnId="{1A072F25-3CD2-4C29-8E90-8ABD7CF542F0}">
      <dgm:prSet/>
      <dgm:spPr/>
      <dgm:t>
        <a:bodyPr/>
        <a:lstStyle/>
        <a:p>
          <a:endParaRPr lang="en-US"/>
        </a:p>
      </dgm:t>
    </dgm:pt>
    <dgm:pt modelId="{C12EBEA3-55A4-48A5-8966-92A98C4A9EB4}" type="parTrans" cxnId="{1A072F25-3CD2-4C29-8E90-8ABD7CF542F0}">
      <dgm:prSet/>
      <dgm:spPr/>
      <dgm:t>
        <a:bodyPr/>
        <a:lstStyle/>
        <a:p>
          <a:endParaRPr lang="en-US"/>
        </a:p>
      </dgm:t>
    </dgm:pt>
    <dgm:pt modelId="{0090709F-1759-4D09-9B8C-AC6190BFA3A5}">
      <dgm:prSet/>
      <dgm:spPr/>
      <dgm:t>
        <a:bodyPr/>
        <a:lstStyle/>
        <a:p>
          <a:pPr>
            <a:lnSpc>
              <a:spcPct val="150000"/>
            </a:lnSpc>
            <a:buFont typeface="Courier New" panose="02070309020205020404" pitchFamily="49" charset="0"/>
            <a:buChar char="o"/>
          </a:pPr>
          <a:r>
            <a:rPr lang="it-IT" dirty="0"/>
            <a:t>Un prezzo, anche scattando una foto ad uno scontrino.</a:t>
          </a:r>
          <a:endParaRPr lang="en-US" dirty="0"/>
        </a:p>
      </dgm:t>
    </dgm:pt>
    <dgm:pt modelId="{490E6A13-6CD9-40B4-9DDE-ED77D0D0C449}" type="sibTrans" cxnId="{DCD58A38-0403-437D-B05B-EECC7C6F86DB}">
      <dgm:prSet/>
      <dgm:spPr/>
      <dgm:t>
        <a:bodyPr/>
        <a:lstStyle/>
        <a:p>
          <a:endParaRPr lang="en-US"/>
        </a:p>
      </dgm:t>
    </dgm:pt>
    <dgm:pt modelId="{2DDBDF1C-9A09-4043-AC76-1F8B01164AD0}" type="parTrans" cxnId="{DCD58A38-0403-437D-B05B-EECC7C6F86DB}">
      <dgm:prSet/>
      <dgm:spPr/>
      <dgm:t>
        <a:bodyPr/>
        <a:lstStyle/>
        <a:p>
          <a:endParaRPr lang="en-US"/>
        </a:p>
      </dgm:t>
    </dgm:pt>
    <dgm:pt modelId="{91C4244B-6018-40B2-82E9-AE354F9805AA}">
      <dgm:prSet/>
      <dgm:spPr/>
      <dgm:t>
        <a:bodyPr/>
        <a:lstStyle/>
        <a:p>
          <a:pPr>
            <a:lnSpc>
              <a:spcPct val="150000"/>
            </a:lnSpc>
            <a:buFont typeface="Courier New" panose="02070309020205020404" pitchFamily="49" charset="0"/>
            <a:buChar char="o"/>
          </a:pPr>
          <a:r>
            <a:rPr lang="it-IT" dirty="0"/>
            <a:t>Selezionare un conto dove inserire la transazione</a:t>
          </a:r>
          <a:endParaRPr lang="en-US" dirty="0"/>
        </a:p>
      </dgm:t>
    </dgm:pt>
    <dgm:pt modelId="{8851C235-0BC4-41EA-BF87-C6D4B7C71947}" type="sibTrans" cxnId="{26B43D01-44BE-4C59-93F3-CB7EF1F485F8}">
      <dgm:prSet/>
      <dgm:spPr/>
      <dgm:t>
        <a:bodyPr/>
        <a:lstStyle/>
        <a:p>
          <a:endParaRPr lang="en-US"/>
        </a:p>
      </dgm:t>
    </dgm:pt>
    <dgm:pt modelId="{B1C58875-5FE2-4C34-90C1-BEE1D8F50EE5}" type="parTrans" cxnId="{26B43D01-44BE-4C59-93F3-CB7EF1F485F8}">
      <dgm:prSet/>
      <dgm:spPr/>
      <dgm:t>
        <a:bodyPr/>
        <a:lstStyle/>
        <a:p>
          <a:endParaRPr lang="en-US"/>
        </a:p>
      </dgm:t>
    </dgm:pt>
    <dgm:pt modelId="{9ED5121F-5269-43B1-B478-9DBB433FE4A5}">
      <dgm:prSet/>
      <dgm:spPr/>
      <dgm:t>
        <a:bodyPr/>
        <a:lstStyle/>
        <a:p>
          <a:pPr>
            <a:lnSpc>
              <a:spcPct val="150000"/>
            </a:lnSpc>
            <a:buFont typeface="Courier New" panose="02070309020205020404" pitchFamily="49" charset="0"/>
            <a:buChar char="o"/>
          </a:pPr>
          <a:r>
            <a:rPr lang="it-IT" dirty="0"/>
            <a:t>Selezionare una data di transazione</a:t>
          </a:r>
          <a:endParaRPr lang="en-US" dirty="0"/>
        </a:p>
      </dgm:t>
    </dgm:pt>
    <dgm:pt modelId="{300DBF8C-058D-437F-809F-3128ACC01152}" type="sibTrans" cxnId="{C757757E-0601-43D8-B2B5-F001A331698A}">
      <dgm:prSet/>
      <dgm:spPr/>
      <dgm:t>
        <a:bodyPr/>
        <a:lstStyle/>
        <a:p>
          <a:endParaRPr lang="en-US"/>
        </a:p>
      </dgm:t>
    </dgm:pt>
    <dgm:pt modelId="{0C44D884-4373-4BC5-8149-CF336C49B636}" type="parTrans" cxnId="{C757757E-0601-43D8-B2B5-F001A331698A}">
      <dgm:prSet/>
      <dgm:spPr/>
      <dgm:t>
        <a:bodyPr/>
        <a:lstStyle/>
        <a:p>
          <a:endParaRPr lang="en-US"/>
        </a:p>
      </dgm:t>
    </dgm:pt>
    <dgm:pt modelId="{50B63960-88E5-40CA-B70E-FCABD4900F47}">
      <dgm:prSet/>
      <dgm:spPr/>
      <dgm:t>
        <a:bodyPr/>
        <a:lstStyle/>
        <a:p>
          <a:pPr>
            <a:lnSpc>
              <a:spcPct val="150000"/>
            </a:lnSpc>
            <a:buFont typeface="Courier New" panose="02070309020205020404" pitchFamily="49" charset="0"/>
            <a:buChar char="o"/>
          </a:pPr>
          <a:r>
            <a:rPr lang="it-IT" dirty="0"/>
            <a:t>La città viene presa attraverso la localizzazione</a:t>
          </a:r>
          <a:endParaRPr lang="en-US" dirty="0"/>
        </a:p>
      </dgm:t>
    </dgm:pt>
    <dgm:pt modelId="{CA48F831-A9D3-4958-9686-F146BD135737}" type="sibTrans" cxnId="{967BACB4-065F-43B3-958F-4132CE5586F5}">
      <dgm:prSet/>
      <dgm:spPr/>
      <dgm:t>
        <a:bodyPr/>
        <a:lstStyle/>
        <a:p>
          <a:endParaRPr lang="en-US"/>
        </a:p>
      </dgm:t>
    </dgm:pt>
    <dgm:pt modelId="{66F2AFB2-C650-4627-A2C4-3203BB6893E4}" type="parTrans" cxnId="{967BACB4-065F-43B3-958F-4132CE5586F5}">
      <dgm:prSet/>
      <dgm:spPr/>
      <dgm:t>
        <a:bodyPr/>
        <a:lstStyle/>
        <a:p>
          <a:endParaRPr lang="en-US"/>
        </a:p>
      </dgm:t>
    </dgm:pt>
    <dgm:pt modelId="{A9A5618E-F294-4252-9560-7C4CDE49AC3B}" type="pres">
      <dgm:prSet presAssocID="{40D74B15-3FB2-433D-A2BE-D2F258173893}" presName="linear" presStyleCnt="0">
        <dgm:presLayoutVars>
          <dgm:dir/>
          <dgm:animLvl val="lvl"/>
          <dgm:resizeHandles val="exact"/>
        </dgm:presLayoutVars>
      </dgm:prSet>
      <dgm:spPr/>
    </dgm:pt>
    <dgm:pt modelId="{E8A92FC6-419C-40C9-A2FF-E1A4DC498E75}" type="pres">
      <dgm:prSet presAssocID="{CFF083DC-9A53-49EA-9505-E03A2387FB14}" presName="parentLin" presStyleCnt="0"/>
      <dgm:spPr/>
    </dgm:pt>
    <dgm:pt modelId="{65D3269D-1389-4969-AE03-6DCF0D68F9E6}" type="pres">
      <dgm:prSet presAssocID="{CFF083DC-9A53-49EA-9505-E03A2387FB14}" presName="parentLeftMargin" presStyleLbl="node1" presStyleIdx="0" presStyleCnt="1"/>
      <dgm:spPr/>
    </dgm:pt>
    <dgm:pt modelId="{9B6A4C05-3A94-41D9-8249-1F0F14788D74}" type="pres">
      <dgm:prSet presAssocID="{CFF083DC-9A53-49EA-9505-E03A2387FB1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766287F-0E3A-48DD-833D-A335F3FDCDC4}" type="pres">
      <dgm:prSet presAssocID="{CFF083DC-9A53-49EA-9505-E03A2387FB14}" presName="negativeSpace" presStyleCnt="0"/>
      <dgm:spPr/>
    </dgm:pt>
    <dgm:pt modelId="{57C75387-C144-40E2-A707-06A66FE02ECB}" type="pres">
      <dgm:prSet presAssocID="{CFF083DC-9A53-49EA-9505-E03A2387FB1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B43D01-44BE-4C59-93F3-CB7EF1F485F8}" srcId="{7BA71553-5350-4C93-BA66-CC7C1FEDC505}" destId="{91C4244B-6018-40B2-82E9-AE354F9805AA}" srcOrd="3" destOrd="0" parTransId="{B1C58875-5FE2-4C34-90C1-BEE1D8F50EE5}" sibTransId="{8851C235-0BC4-41EA-BF87-C6D4B7C71947}"/>
    <dgm:cxn modelId="{47E39708-2318-4CDB-A77C-549811B05DD4}" srcId="{7BA71553-5350-4C93-BA66-CC7C1FEDC505}" destId="{34135DE5-3A2A-4688-8A35-9F40236006B1}" srcOrd="0" destOrd="0" parTransId="{D684B051-FE7A-4C16-9D45-DD4C8B906704}" sibTransId="{41A5A289-B7D5-4340-8F06-D17FE338830A}"/>
    <dgm:cxn modelId="{16B2EB12-748E-4C09-8434-FCC0A3D22393}" srcId="{40D74B15-3FB2-433D-A2BE-D2F258173893}" destId="{CFF083DC-9A53-49EA-9505-E03A2387FB14}" srcOrd="0" destOrd="0" parTransId="{A2EAB562-BD79-47DC-A10C-AEB59BA60223}" sibTransId="{8A633C64-1EC0-4CF0-B4E0-E956DAAF3F96}"/>
    <dgm:cxn modelId="{A801DF19-2360-4DEE-A86F-DAB59913FB1C}" type="presOf" srcId="{40D74B15-3FB2-433D-A2BE-D2F258173893}" destId="{A9A5618E-F294-4252-9560-7C4CDE49AC3B}" srcOrd="0" destOrd="0" presId="urn:microsoft.com/office/officeart/2005/8/layout/list1"/>
    <dgm:cxn modelId="{D437281F-4676-42D8-9E05-92565196F7AF}" type="presOf" srcId="{53BEF4B5-E592-4C9A-823C-75F198008077}" destId="{57C75387-C144-40E2-A707-06A66FE02ECB}" srcOrd="0" destOrd="3" presId="urn:microsoft.com/office/officeart/2005/8/layout/list1"/>
    <dgm:cxn modelId="{1A072F25-3CD2-4C29-8E90-8ABD7CF542F0}" srcId="{7BA71553-5350-4C93-BA66-CC7C1FEDC505}" destId="{53BEF4B5-E592-4C9A-823C-75F198008077}" srcOrd="1" destOrd="0" parTransId="{C12EBEA3-55A4-48A5-8966-92A98C4A9EB4}" sibTransId="{E62F5898-7F61-4A0F-8B49-B0128874AA1D}"/>
    <dgm:cxn modelId="{7615B32B-154B-40E6-BD2C-EBF4015FE32D}" type="presOf" srcId="{CFF083DC-9A53-49EA-9505-E03A2387FB14}" destId="{65D3269D-1389-4969-AE03-6DCF0D68F9E6}" srcOrd="0" destOrd="0" presId="urn:microsoft.com/office/officeart/2005/8/layout/list1"/>
    <dgm:cxn modelId="{2FE68936-58F8-46FD-8145-9AD04428007F}" type="presOf" srcId="{CFF083DC-9A53-49EA-9505-E03A2387FB14}" destId="{9B6A4C05-3A94-41D9-8249-1F0F14788D74}" srcOrd="1" destOrd="0" presId="urn:microsoft.com/office/officeart/2005/8/layout/list1"/>
    <dgm:cxn modelId="{DCD58A38-0403-437D-B05B-EECC7C6F86DB}" srcId="{7BA71553-5350-4C93-BA66-CC7C1FEDC505}" destId="{0090709F-1759-4D09-9B8C-AC6190BFA3A5}" srcOrd="2" destOrd="0" parTransId="{2DDBDF1C-9A09-4043-AC76-1F8B01164AD0}" sibTransId="{490E6A13-6CD9-40B4-9DDE-ED77D0D0C449}"/>
    <dgm:cxn modelId="{910F2F58-701A-4C78-BD47-AA3BD2191645}" type="presOf" srcId="{7BA71553-5350-4C93-BA66-CC7C1FEDC505}" destId="{57C75387-C144-40E2-A707-06A66FE02ECB}" srcOrd="0" destOrd="1" presId="urn:microsoft.com/office/officeart/2005/8/layout/list1"/>
    <dgm:cxn modelId="{C757757E-0601-43D8-B2B5-F001A331698A}" srcId="{7BA71553-5350-4C93-BA66-CC7C1FEDC505}" destId="{9ED5121F-5269-43B1-B478-9DBB433FE4A5}" srcOrd="4" destOrd="0" parTransId="{0C44D884-4373-4BC5-8149-CF336C49B636}" sibTransId="{300DBF8C-058D-437F-809F-3128ACC01152}"/>
    <dgm:cxn modelId="{78239182-B850-414C-8A41-138E4F77D1C4}" type="presOf" srcId="{91C4244B-6018-40B2-82E9-AE354F9805AA}" destId="{57C75387-C144-40E2-A707-06A66FE02ECB}" srcOrd="0" destOrd="5" presId="urn:microsoft.com/office/officeart/2005/8/layout/list1"/>
    <dgm:cxn modelId="{1A62B082-7432-4531-B490-1DD2A5F4B74F}" type="presOf" srcId="{50B63960-88E5-40CA-B70E-FCABD4900F47}" destId="{57C75387-C144-40E2-A707-06A66FE02ECB}" srcOrd="0" destOrd="7" presId="urn:microsoft.com/office/officeart/2005/8/layout/list1"/>
    <dgm:cxn modelId="{7AE1ACB3-A5FC-4283-935A-7D8F84294E36}" type="presOf" srcId="{0090709F-1759-4D09-9B8C-AC6190BFA3A5}" destId="{57C75387-C144-40E2-A707-06A66FE02ECB}" srcOrd="0" destOrd="4" presId="urn:microsoft.com/office/officeart/2005/8/layout/list1"/>
    <dgm:cxn modelId="{967BACB4-065F-43B3-958F-4132CE5586F5}" srcId="{7BA71553-5350-4C93-BA66-CC7C1FEDC505}" destId="{50B63960-88E5-40CA-B70E-FCABD4900F47}" srcOrd="5" destOrd="0" parTransId="{66F2AFB2-C650-4627-A2C4-3203BB6893E4}" sibTransId="{CA48F831-A9D3-4958-9686-F146BD135737}"/>
    <dgm:cxn modelId="{3E7BB6B5-CE95-413B-BB45-00D678A11ED0}" type="presOf" srcId="{9ED5121F-5269-43B1-B478-9DBB433FE4A5}" destId="{57C75387-C144-40E2-A707-06A66FE02ECB}" srcOrd="0" destOrd="6" presId="urn:microsoft.com/office/officeart/2005/8/layout/list1"/>
    <dgm:cxn modelId="{FFC1CFBF-1594-45C0-B2A7-54402BC30505}" srcId="{CFF083DC-9A53-49EA-9505-E03A2387FB14}" destId="{299CDB7B-E115-4228-82DE-699A784AD847}" srcOrd="0" destOrd="0" parTransId="{770383BE-53D2-4792-8E17-93A77176271E}" sibTransId="{24A188CD-295C-405A-9A3E-78DCACBCEE90}"/>
    <dgm:cxn modelId="{C41738C1-3640-400A-BB65-D51789B6215E}" type="presOf" srcId="{34135DE5-3A2A-4688-8A35-9F40236006B1}" destId="{57C75387-C144-40E2-A707-06A66FE02ECB}" srcOrd="0" destOrd="2" presId="urn:microsoft.com/office/officeart/2005/8/layout/list1"/>
    <dgm:cxn modelId="{3C8840E4-9A00-425B-BBCC-9D994CF93F55}" srcId="{CFF083DC-9A53-49EA-9505-E03A2387FB14}" destId="{7BA71553-5350-4C93-BA66-CC7C1FEDC505}" srcOrd="1" destOrd="0" parTransId="{713D546C-BE56-497D-825D-0148397911A9}" sibTransId="{70F7E4E9-A4D4-4345-9841-499ADA903A94}"/>
    <dgm:cxn modelId="{262809EC-74BA-49B0-A236-9736725F5378}" type="presOf" srcId="{299CDB7B-E115-4228-82DE-699A784AD847}" destId="{57C75387-C144-40E2-A707-06A66FE02ECB}" srcOrd="0" destOrd="0" presId="urn:microsoft.com/office/officeart/2005/8/layout/list1"/>
    <dgm:cxn modelId="{AE642B11-6A74-41A9-A31E-5B3BEDC86961}" type="presParOf" srcId="{A9A5618E-F294-4252-9560-7C4CDE49AC3B}" destId="{E8A92FC6-419C-40C9-A2FF-E1A4DC498E75}" srcOrd="0" destOrd="0" presId="urn:microsoft.com/office/officeart/2005/8/layout/list1"/>
    <dgm:cxn modelId="{251C0773-B3C2-4611-9F07-851756D50AD6}" type="presParOf" srcId="{E8A92FC6-419C-40C9-A2FF-E1A4DC498E75}" destId="{65D3269D-1389-4969-AE03-6DCF0D68F9E6}" srcOrd="0" destOrd="0" presId="urn:microsoft.com/office/officeart/2005/8/layout/list1"/>
    <dgm:cxn modelId="{62CA17CA-1BAF-445F-A197-3265EA0D60CD}" type="presParOf" srcId="{E8A92FC6-419C-40C9-A2FF-E1A4DC498E75}" destId="{9B6A4C05-3A94-41D9-8249-1F0F14788D74}" srcOrd="1" destOrd="0" presId="urn:microsoft.com/office/officeart/2005/8/layout/list1"/>
    <dgm:cxn modelId="{EA95D824-F746-4E09-885E-F90DC625290B}" type="presParOf" srcId="{A9A5618E-F294-4252-9560-7C4CDE49AC3B}" destId="{6766287F-0E3A-48DD-833D-A335F3FDCDC4}" srcOrd="1" destOrd="0" presId="urn:microsoft.com/office/officeart/2005/8/layout/list1"/>
    <dgm:cxn modelId="{E62CFFFF-9077-4AE5-86DB-A0767E5B4596}" type="presParOf" srcId="{A9A5618E-F294-4252-9560-7C4CDE49AC3B}" destId="{57C75387-C144-40E2-A707-06A66FE02EC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75387-C144-40E2-A707-06A66FE02ECB}">
      <dsp:nvSpPr>
        <dsp:cNvPr id="0" name=""/>
        <dsp:cNvSpPr/>
      </dsp:nvSpPr>
      <dsp:spPr>
        <a:xfrm>
          <a:off x="0" y="400121"/>
          <a:ext cx="8083296" cy="504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354" tIns="416560" rIns="62735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Un utente aggiunge una transazione </a:t>
          </a:r>
          <a:endParaRPr lang="en-US" sz="2000" kern="120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/>
            <a:t>Quindi bisogna inserire alcune informazioni:</a:t>
          </a:r>
          <a:endParaRPr lang="en-US" sz="2000" kern="1200" dirty="0"/>
        </a:p>
        <a:p>
          <a:pPr marL="457200" lvl="2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it-IT" sz="2000" kern="1200" dirty="0"/>
            <a:t>Spesa o Entrata</a:t>
          </a:r>
          <a:endParaRPr lang="en-US" sz="2000" kern="1200" dirty="0"/>
        </a:p>
        <a:p>
          <a:pPr marL="457200" lvl="2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it-IT" sz="2000" kern="1200" dirty="0"/>
            <a:t>A quale categoria appartiene</a:t>
          </a:r>
          <a:endParaRPr lang="en-US" sz="2000" kern="1200" dirty="0"/>
        </a:p>
        <a:p>
          <a:pPr marL="457200" lvl="2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it-IT" sz="2000" kern="1200" dirty="0"/>
            <a:t>Un prezzo, anche scattando una foto ad uno scontrino.</a:t>
          </a:r>
          <a:endParaRPr lang="en-US" sz="2000" kern="1200" dirty="0"/>
        </a:p>
        <a:p>
          <a:pPr marL="457200" lvl="2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it-IT" sz="2000" kern="1200" dirty="0"/>
            <a:t>Selezionare un conto dove inserire la transazione</a:t>
          </a:r>
          <a:endParaRPr lang="en-US" sz="2000" kern="1200" dirty="0"/>
        </a:p>
        <a:p>
          <a:pPr marL="457200" lvl="2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it-IT" sz="2000" kern="1200" dirty="0"/>
            <a:t>Selezionare una data di transazione</a:t>
          </a:r>
          <a:endParaRPr lang="en-US" sz="2000" kern="1200" dirty="0"/>
        </a:p>
        <a:p>
          <a:pPr marL="457200" lvl="2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it-IT" sz="2000" kern="1200" dirty="0"/>
            <a:t>La città viene presa attraverso la localizzazione</a:t>
          </a:r>
          <a:endParaRPr lang="en-US" sz="2000" kern="1200" dirty="0"/>
        </a:p>
      </dsp:txBody>
      <dsp:txXfrm>
        <a:off x="0" y="400121"/>
        <a:ext cx="8083296" cy="5040000"/>
      </dsp:txXfrm>
    </dsp:sp>
    <dsp:sp modelId="{9B6A4C05-3A94-41D9-8249-1F0F14788D74}">
      <dsp:nvSpPr>
        <dsp:cNvPr id="0" name=""/>
        <dsp:cNvSpPr/>
      </dsp:nvSpPr>
      <dsp:spPr>
        <a:xfrm>
          <a:off x="404164" y="104921"/>
          <a:ext cx="565830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871" tIns="0" rIns="21387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Aggiungi Transazione</a:t>
          </a:r>
          <a:endParaRPr lang="en-US" sz="2000" kern="1200"/>
        </a:p>
      </dsp:txBody>
      <dsp:txXfrm>
        <a:off x="432985" y="133742"/>
        <a:ext cx="560066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004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06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883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4915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467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264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79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466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71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227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972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29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778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833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170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58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0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ovannimaria.savoca@studio.unibo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giovannimaria.savoca@studio.unibo.it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7B646F-9663-0511-C478-178A38F1FE82}"/>
              </a:ext>
            </a:extLst>
          </p:cNvPr>
          <p:cNvSpPr txBox="1"/>
          <p:nvPr/>
        </p:nvSpPr>
        <p:spPr>
          <a:xfrm>
            <a:off x="1979277" y="1585325"/>
            <a:ext cx="7940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Progetto di Laboratorio di Applicazioni Mobili</a:t>
            </a:r>
            <a:br>
              <a:rPr lang="it-IT" sz="2800" b="1" dirty="0"/>
            </a:br>
            <a:r>
              <a:rPr lang="it-IT" sz="2800" b="1" dirty="0" err="1"/>
              <a:t>CashFlow</a:t>
            </a:r>
            <a:r>
              <a:rPr lang="it-IT" sz="2800" b="1" dirty="0"/>
              <a:t> App</a:t>
            </a:r>
          </a:p>
          <a:p>
            <a:pPr algn="ctr"/>
            <a:br>
              <a:rPr lang="it-IT" sz="2800" b="1" dirty="0"/>
            </a:br>
            <a:r>
              <a:rPr lang="it-IT" sz="2800" b="1" dirty="0"/>
              <a:t>Giovanni Maria Savoca </a:t>
            </a:r>
          </a:p>
          <a:p>
            <a:pPr algn="ctr"/>
            <a:r>
              <a:rPr lang="it-IT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giovannimaria.savoca@studio.unibo.it</a:t>
            </a:r>
            <a:endParaRPr lang="it-IT" sz="2800" b="1" dirty="0"/>
          </a:p>
          <a:p>
            <a:pPr algn="ctr"/>
            <a:r>
              <a:rPr lang="it-IT" sz="2800" b="1" dirty="0"/>
              <a:t>N. </a:t>
            </a:r>
            <a:r>
              <a:rPr lang="it-IT" sz="2800" b="1" dirty="0" err="1"/>
              <a:t>matr</a:t>
            </a:r>
            <a:r>
              <a:rPr lang="it-IT" sz="2800" b="1" dirty="0"/>
              <a:t>. 970094</a:t>
            </a:r>
          </a:p>
        </p:txBody>
      </p:sp>
    </p:spTree>
    <p:extLst>
      <p:ext uri="{BB962C8B-B14F-4D97-AF65-F5344CB8AC3E}">
        <p14:creationId xmlns:p14="http://schemas.microsoft.com/office/powerpoint/2010/main" val="389969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 descr="Immagine che contiene cerchio, linea, diagramma, schermata&#10;&#10;Descrizione generata automaticamente">
            <a:extLst>
              <a:ext uri="{FF2B5EF4-FFF2-40B4-BE49-F238E27FC236}">
                <a16:creationId xmlns:a16="http://schemas.microsoft.com/office/drawing/2014/main" id="{ED70896D-607F-86E6-31D1-D0890E072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70780"/>
            <a:ext cx="10905066" cy="471644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0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CB192D-0202-23AB-C811-4A7811198775}"/>
              </a:ext>
            </a:extLst>
          </p:cNvPr>
          <p:cNvSpPr txBox="1"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FINE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3C5935AE-BA2A-6999-2BA7-5DE706DC3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5642E3-7457-E716-6F12-16768E686F2E}"/>
              </a:ext>
            </a:extLst>
          </p:cNvPr>
          <p:cNvSpPr txBox="1"/>
          <p:nvPr/>
        </p:nvSpPr>
        <p:spPr>
          <a:xfrm>
            <a:off x="102885" y="1833528"/>
            <a:ext cx="67641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Progetto di Laboratorio di Applicazioni Mobili</a:t>
            </a:r>
            <a:br>
              <a:rPr lang="it-IT" sz="2800" b="1" dirty="0">
                <a:solidFill>
                  <a:schemeClr val="bg1"/>
                </a:solidFill>
              </a:rPr>
            </a:br>
            <a:r>
              <a:rPr lang="it-IT" sz="2800" b="1" dirty="0" err="1">
                <a:solidFill>
                  <a:schemeClr val="bg1"/>
                </a:solidFill>
              </a:rPr>
              <a:t>CashFlow</a:t>
            </a:r>
            <a:r>
              <a:rPr lang="it-IT" sz="2800" b="1" dirty="0">
                <a:solidFill>
                  <a:schemeClr val="bg1"/>
                </a:solidFill>
              </a:rPr>
              <a:t> App</a:t>
            </a:r>
          </a:p>
          <a:p>
            <a:pPr algn="ctr"/>
            <a:br>
              <a:rPr lang="it-IT" sz="2800" b="1" dirty="0">
                <a:solidFill>
                  <a:schemeClr val="bg1"/>
                </a:solidFill>
              </a:rPr>
            </a:br>
            <a:r>
              <a:rPr lang="it-IT" sz="2800" b="1" dirty="0">
                <a:solidFill>
                  <a:schemeClr val="bg1"/>
                </a:solidFill>
              </a:rPr>
              <a:t>Giovanni Maria Savoca </a:t>
            </a:r>
          </a:p>
          <a:p>
            <a:pPr algn="ctr"/>
            <a:r>
              <a:rPr lang="it-IT" sz="28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giovannimaria.savoca@studio.unibo.it</a:t>
            </a:r>
            <a:endParaRPr lang="it-IT" sz="2800" b="1" dirty="0">
              <a:solidFill>
                <a:schemeClr val="bg1"/>
              </a:solidFill>
            </a:endParaRPr>
          </a:p>
          <a:p>
            <a:pPr algn="ctr"/>
            <a:r>
              <a:rPr lang="it-IT" sz="2800" b="1" dirty="0">
                <a:solidFill>
                  <a:schemeClr val="bg1"/>
                </a:solidFill>
              </a:rPr>
              <a:t>N. </a:t>
            </a:r>
            <a:r>
              <a:rPr lang="it-IT" sz="2800" b="1" dirty="0" err="1">
                <a:solidFill>
                  <a:schemeClr val="bg1"/>
                </a:solidFill>
              </a:rPr>
              <a:t>matr</a:t>
            </a:r>
            <a:r>
              <a:rPr lang="it-IT" sz="2800" b="1" dirty="0">
                <a:solidFill>
                  <a:schemeClr val="bg1"/>
                </a:solidFill>
              </a:rPr>
              <a:t>. 970094</a:t>
            </a:r>
          </a:p>
        </p:txBody>
      </p:sp>
    </p:spTree>
    <p:extLst>
      <p:ext uri="{BB962C8B-B14F-4D97-AF65-F5344CB8AC3E}">
        <p14:creationId xmlns:p14="http://schemas.microsoft.com/office/powerpoint/2010/main" val="1125173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8" name="Picture 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1" name="Rectangle 46">
            <a:extLst>
              <a:ext uri="{FF2B5EF4-FFF2-40B4-BE49-F238E27FC236}">
                <a16:creationId xmlns:a16="http://schemas.microsoft.com/office/drawing/2014/main" id="{A9B9689C-AD68-44A3-BFB4-C27BBA9A6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6E073616-E93D-4D7C-9EA1-43F1D5DF9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ounded Rectangle 9">
            <a:extLst>
              <a:ext uri="{FF2B5EF4-FFF2-40B4-BE49-F238E27FC236}">
                <a16:creationId xmlns:a16="http://schemas.microsoft.com/office/drawing/2014/main" id="{0121EE82-A9A4-4B7E-928A-257CF299F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60755"/>
            <a:ext cx="366674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636367-EB55-5978-13E3-8192BEE62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226" y="965595"/>
            <a:ext cx="2408376" cy="4773591"/>
          </a:xfrm>
          <a:prstGeom prst="rect">
            <a:avLst/>
          </a:prstGeom>
          <a:effectLst/>
        </p:spPr>
      </p:pic>
      <p:sp>
        <p:nvSpPr>
          <p:cNvPr id="64" name="Rectangle 52">
            <a:extLst>
              <a:ext uri="{FF2B5EF4-FFF2-40B4-BE49-F238E27FC236}">
                <a16:creationId xmlns:a16="http://schemas.microsoft.com/office/drawing/2014/main" id="{86EEAAB6-E00B-4F7A-AD69-0666D48AE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61D906-067E-ADF7-0DF8-340D168ED914}"/>
              </a:ext>
            </a:extLst>
          </p:cNvPr>
          <p:cNvSpPr txBox="1"/>
          <p:nvPr/>
        </p:nvSpPr>
        <p:spPr>
          <a:xfrm>
            <a:off x="390383" y="570703"/>
            <a:ext cx="6586489" cy="593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Prerequisiti</a:t>
            </a: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installazione</a:t>
            </a: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Android studio IDE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development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Gradle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Gradle Version: 8.0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Android Gradle Plugin Version: 8.1.2.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operativo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dispositivo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mobile Android 11+.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Connessione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Internet (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necessaria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funzionalità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come il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riconoscimento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testo da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foto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Servizi di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localizzazione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attivi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Autorizzazioni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l'utilizzo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fotocamera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l'accesso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galleria.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librerie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sono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standard in </a:t>
            </a:r>
            <a:r>
              <a:rPr lang="it-IT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Android studio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appCompact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constraintlayout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espresso-core,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junit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material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656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6" name="Freeform: Shape 2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2" name="Immagine 1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4D2C4CC9-8B0A-5BDE-29DD-F2FB779B8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20" y="647699"/>
            <a:ext cx="2739579" cy="5562601"/>
          </a:xfrm>
          <a:prstGeom prst="rect">
            <a:avLst/>
          </a:prstGeom>
          <a:effectLst/>
        </p:spPr>
      </p:pic>
      <p:sp>
        <p:nvSpPr>
          <p:cNvPr id="37" name="Rectangle 2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2B8DF6-4466-C36E-F183-6671793A33E8}"/>
              </a:ext>
            </a:extLst>
          </p:cNvPr>
          <p:cNvSpPr txBox="1"/>
          <p:nvPr/>
        </p:nvSpPr>
        <p:spPr>
          <a:xfrm>
            <a:off x="676878" y="1952547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L’applicazione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serve per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gestire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flusso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cassa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un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individuo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attraverso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creazione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transazioni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posso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essere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Entrate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oppure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Uscite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schermata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è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possibile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Visualizzare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transazioni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 un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Creare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nuovo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Creare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nuova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transazione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Visualizzazione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grafici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studio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statistico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sul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flusso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F3CEDA-A545-64F5-C41E-27E36A062EDB}"/>
              </a:ext>
            </a:extLst>
          </p:cNvPr>
          <p:cNvSpPr txBox="1"/>
          <p:nvPr/>
        </p:nvSpPr>
        <p:spPr>
          <a:xfrm>
            <a:off x="1076800" y="832513"/>
            <a:ext cx="496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130624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274BCA65-26B9-3EDE-DC4F-1B21850A1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70"/>
          <a:stretch/>
        </p:blipFill>
        <p:spPr bwMode="auto">
          <a:xfrm>
            <a:off x="9064370" y="1300607"/>
            <a:ext cx="2411349" cy="4984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CasellaDiTesto 2">
            <a:extLst>
              <a:ext uri="{FF2B5EF4-FFF2-40B4-BE49-F238E27FC236}">
                <a16:creationId xmlns:a16="http://schemas.microsoft.com/office/drawing/2014/main" id="{04D83427-C26A-FF13-C3D6-7553373B7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288504"/>
              </p:ext>
            </p:extLst>
          </p:nvPr>
        </p:nvGraphicFramePr>
        <p:xfrm>
          <a:off x="804672" y="654276"/>
          <a:ext cx="8083296" cy="5545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1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94565E-4D19-97B6-A546-F4C05B46E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300" y="691763"/>
            <a:ext cx="2778316" cy="55566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7976DD-B58A-5F64-044D-8295EA9A4983}"/>
              </a:ext>
            </a:extLst>
          </p:cNvPr>
          <p:cNvSpPr txBox="1"/>
          <p:nvPr/>
        </p:nvSpPr>
        <p:spPr>
          <a:xfrm>
            <a:off x="5224004" y="2337683"/>
            <a:ext cx="6452884" cy="260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	Questo fragment ti mostra il totale di tutte le transazioni giornaliere e te le mostra in un grafico. </a:t>
            </a:r>
            <a:br>
              <a:rPr lang="en-US" dirty="0">
                <a:latin typeface="+mj-lt"/>
                <a:ea typeface="+mj-ea"/>
                <a:cs typeface="+mj-cs"/>
              </a:rPr>
            </a:br>
            <a:r>
              <a:rPr lang="en-US" dirty="0">
                <a:latin typeface="+mj-lt"/>
                <a:ea typeface="+mj-ea"/>
                <a:cs typeface="+mj-cs"/>
              </a:rPr>
              <a:t>Nel grafico troviamo nelle ascisse le date che selezioniamo dal calendario e nelle ordinate troviamo la somma di transazioni, sia per le entrate e sia per le uscite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D08A2C9-817A-927E-51B3-7452B7B7C99A}"/>
              </a:ext>
            </a:extLst>
          </p:cNvPr>
          <p:cNvGrpSpPr/>
          <p:nvPr/>
        </p:nvGrpSpPr>
        <p:grpSpPr>
          <a:xfrm>
            <a:off x="5465305" y="1479787"/>
            <a:ext cx="5658307" cy="590400"/>
            <a:chOff x="404164" y="104921"/>
            <a:chExt cx="5658307" cy="5904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76B4D0F5-D3EE-4779-3B78-1F1DAA6D2273}"/>
                </a:ext>
              </a:extLst>
            </p:cNvPr>
            <p:cNvSpPr/>
            <p:nvPr/>
          </p:nvSpPr>
          <p:spPr>
            <a:xfrm>
              <a:off x="404164" y="104921"/>
              <a:ext cx="5658307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4EBA43F-7E6F-4D7C-CB92-60FA1F68B3D1}"/>
                </a:ext>
              </a:extLst>
            </p:cNvPr>
            <p:cNvSpPr txBox="1"/>
            <p:nvPr/>
          </p:nvSpPr>
          <p:spPr>
            <a:xfrm>
              <a:off x="432985" y="133742"/>
              <a:ext cx="5600665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871" tIns="0" rIns="213871" bIns="0" numCol="1" spcCol="1270" anchor="ctr" anchorCtr="0">
              <a:noAutofit/>
            </a:bodyPr>
            <a:lstStyle/>
            <a:p>
              <a:pPr>
                <a:spcBef>
                  <a:spcPts val="1000"/>
                </a:spcBef>
                <a:buClr>
                  <a:schemeClr val="bg2">
                    <a:lumMod val="40000"/>
                    <a:lumOff val="60000"/>
                  </a:schemeClr>
                </a:buClr>
                <a:buSzPct val="80000"/>
              </a:pPr>
              <a:r>
                <a:rPr lang="en-US" sz="2000" dirty="0" err="1">
                  <a:latin typeface="+mj-lt"/>
                  <a:ea typeface="+mj-ea"/>
                  <a:cs typeface="+mj-cs"/>
                </a:rPr>
                <a:t>Grafico</a:t>
              </a:r>
              <a:r>
                <a:rPr lang="en-US" sz="2000" dirty="0">
                  <a:latin typeface="+mj-lt"/>
                  <a:ea typeface="+mj-ea"/>
                  <a:cs typeface="+mj-cs"/>
                </a:rPr>
                <a:t> </a:t>
              </a:r>
              <a:r>
                <a:rPr lang="en-US" sz="2000" dirty="0" err="1">
                  <a:latin typeface="+mj-lt"/>
                  <a:ea typeface="+mj-ea"/>
                  <a:cs typeface="+mj-cs"/>
                </a:rPr>
                <a:t>Temporale</a:t>
              </a:r>
              <a:endParaRPr lang="en-US" sz="2000" dirty="0"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5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FBE2C9A-22CD-AB48-0D8D-FFC63646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09" y="624579"/>
            <a:ext cx="2578233" cy="51882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606058-8037-52E1-9E70-E98B044BABC0}"/>
              </a:ext>
            </a:extLst>
          </p:cNvPr>
          <p:cNvSpPr txBox="1"/>
          <p:nvPr/>
        </p:nvSpPr>
        <p:spPr>
          <a:xfrm>
            <a:off x="5224004" y="2337683"/>
            <a:ext cx="6452884" cy="2600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È </a:t>
            </a:r>
            <a:r>
              <a:rPr lang="en-US" dirty="0" err="1">
                <a:latin typeface="+mj-lt"/>
                <a:ea typeface="+mj-ea"/>
                <a:cs typeface="+mj-cs"/>
              </a:rPr>
              <a:t>possiblile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aprire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questo</a:t>
            </a:r>
            <a:r>
              <a:rPr lang="en-US" dirty="0">
                <a:latin typeface="+mj-lt"/>
                <a:ea typeface="+mj-ea"/>
                <a:cs typeface="+mj-cs"/>
              </a:rPr>
              <a:t> fragment </a:t>
            </a:r>
            <a:r>
              <a:rPr lang="en-US" dirty="0" err="1">
                <a:latin typeface="+mj-lt"/>
                <a:ea typeface="+mj-ea"/>
                <a:cs typeface="+mj-cs"/>
              </a:rPr>
              <a:t>sia</a:t>
            </a:r>
            <a:r>
              <a:rPr lang="en-US" dirty="0">
                <a:latin typeface="+mj-lt"/>
                <a:ea typeface="+mj-ea"/>
                <a:cs typeface="+mj-cs"/>
              </a:rPr>
              <a:t> per le </a:t>
            </a:r>
            <a:r>
              <a:rPr lang="en-US" dirty="0" err="1">
                <a:latin typeface="+mj-lt"/>
                <a:ea typeface="+mj-ea"/>
                <a:cs typeface="+mj-cs"/>
              </a:rPr>
              <a:t>entrate</a:t>
            </a:r>
            <a:r>
              <a:rPr lang="en-US" dirty="0">
                <a:latin typeface="+mj-lt"/>
                <a:ea typeface="+mj-ea"/>
                <a:cs typeface="+mj-cs"/>
              </a:rPr>
              <a:t> e </a:t>
            </a:r>
            <a:r>
              <a:rPr lang="en-US" dirty="0" err="1">
                <a:latin typeface="+mj-lt"/>
                <a:ea typeface="+mj-ea"/>
                <a:cs typeface="+mj-cs"/>
              </a:rPr>
              <a:t>sia</a:t>
            </a:r>
            <a:r>
              <a:rPr lang="en-US" dirty="0">
                <a:latin typeface="+mj-lt"/>
                <a:ea typeface="+mj-ea"/>
                <a:cs typeface="+mj-cs"/>
              </a:rPr>
              <a:t> per le </a:t>
            </a:r>
            <a:r>
              <a:rPr lang="en-US" dirty="0" err="1">
                <a:latin typeface="+mj-lt"/>
                <a:ea typeface="+mj-ea"/>
                <a:cs typeface="+mj-cs"/>
              </a:rPr>
              <a:t>uscite</a:t>
            </a:r>
            <a:r>
              <a:rPr lang="en-US" dirty="0"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Si </a:t>
            </a:r>
            <a:r>
              <a:rPr lang="en-US" dirty="0" err="1">
                <a:latin typeface="+mj-lt"/>
                <a:ea typeface="+mj-ea"/>
                <a:cs typeface="+mj-cs"/>
              </a:rPr>
              <a:t>può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sceggliere</a:t>
            </a:r>
            <a:r>
              <a:rPr lang="en-US" dirty="0">
                <a:latin typeface="+mj-lt"/>
                <a:ea typeface="+mj-ea"/>
                <a:cs typeface="+mj-cs"/>
              </a:rPr>
              <a:t> quale </a:t>
            </a:r>
            <a:r>
              <a:rPr lang="en-US" dirty="0" err="1">
                <a:latin typeface="+mj-lt"/>
                <a:ea typeface="+mj-ea"/>
                <a:cs typeface="+mj-cs"/>
              </a:rPr>
              <a:t>conto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si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vuole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visualizzare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latin typeface="+mj-lt"/>
                <a:ea typeface="+mj-ea"/>
                <a:cs typeface="+mj-cs"/>
              </a:rPr>
              <a:t>Ogni</a:t>
            </a:r>
            <a:r>
              <a:rPr lang="en-US" dirty="0">
                <a:latin typeface="+mj-lt"/>
                <a:ea typeface="+mj-ea"/>
                <a:cs typeface="+mj-cs"/>
              </a:rPr>
              <a:t> volta </a:t>
            </a:r>
            <a:r>
              <a:rPr lang="en-US" dirty="0" err="1">
                <a:latin typeface="+mj-lt"/>
                <a:ea typeface="+mj-ea"/>
                <a:cs typeface="+mj-cs"/>
              </a:rPr>
              <a:t>che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si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aggiornano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conti</a:t>
            </a:r>
            <a:r>
              <a:rPr lang="en-US" dirty="0"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latin typeface="+mj-lt"/>
                <a:ea typeface="+mj-ea"/>
                <a:cs typeface="+mj-cs"/>
              </a:rPr>
              <a:t>si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devono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aggiornare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anche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grafici</a:t>
            </a:r>
            <a:r>
              <a:rPr lang="en-US" dirty="0">
                <a:latin typeface="+mj-lt"/>
                <a:ea typeface="+mj-ea"/>
                <a:cs typeface="+mj-cs"/>
              </a:rPr>
              <a:t>, basta </a:t>
            </a:r>
            <a:r>
              <a:rPr lang="en-US" dirty="0" err="1">
                <a:latin typeface="+mj-lt"/>
                <a:ea typeface="+mj-ea"/>
                <a:cs typeface="+mj-cs"/>
              </a:rPr>
              <a:t>cliccando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su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entrambi</a:t>
            </a:r>
            <a:r>
              <a:rPr lang="en-US" dirty="0"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Il primo è un </a:t>
            </a:r>
            <a:r>
              <a:rPr lang="en-US" dirty="0" err="1">
                <a:latin typeface="+mj-lt"/>
                <a:ea typeface="+mj-ea"/>
                <a:cs typeface="+mj-cs"/>
              </a:rPr>
              <a:t>grafico</a:t>
            </a:r>
            <a:r>
              <a:rPr lang="en-US" dirty="0">
                <a:latin typeface="+mj-lt"/>
                <a:ea typeface="+mj-ea"/>
                <a:cs typeface="+mj-cs"/>
              </a:rPr>
              <a:t> a torta e il secondo è un </a:t>
            </a:r>
            <a:r>
              <a:rPr lang="en-US" dirty="0" err="1">
                <a:latin typeface="+mj-lt"/>
                <a:ea typeface="+mj-ea"/>
                <a:cs typeface="+mj-cs"/>
              </a:rPr>
              <a:t>grafico</a:t>
            </a:r>
            <a:r>
              <a:rPr lang="en-US" dirty="0">
                <a:latin typeface="+mj-lt"/>
                <a:ea typeface="+mj-ea"/>
                <a:cs typeface="+mj-cs"/>
              </a:rPr>
              <a:t> a barre.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latin typeface="+mj-lt"/>
                <a:ea typeface="+mj-ea"/>
                <a:cs typeface="+mj-cs"/>
              </a:rPr>
              <a:t>Questi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ti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permettono</a:t>
            </a:r>
            <a:r>
              <a:rPr lang="en-US" dirty="0"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latin typeface="+mj-lt"/>
                <a:ea typeface="+mj-ea"/>
                <a:cs typeface="+mj-cs"/>
              </a:rPr>
              <a:t>visualizzare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tutte</a:t>
            </a:r>
            <a:r>
              <a:rPr lang="en-US" dirty="0">
                <a:latin typeface="+mj-lt"/>
                <a:ea typeface="+mj-ea"/>
                <a:cs typeface="+mj-cs"/>
              </a:rPr>
              <a:t> le </a:t>
            </a:r>
            <a:r>
              <a:rPr lang="en-US" dirty="0" err="1">
                <a:latin typeface="+mj-lt"/>
                <a:ea typeface="+mj-ea"/>
                <a:cs typeface="+mj-cs"/>
              </a:rPr>
              <a:t>transazioni</a:t>
            </a:r>
            <a:r>
              <a:rPr lang="en-US" dirty="0">
                <a:latin typeface="+mj-lt"/>
                <a:ea typeface="+mj-ea"/>
                <a:cs typeface="+mj-cs"/>
              </a:rPr>
              <a:t> in base alle </a:t>
            </a:r>
            <a:r>
              <a:rPr lang="en-US" dirty="0" err="1">
                <a:latin typeface="+mj-lt"/>
                <a:ea typeface="+mj-ea"/>
                <a:cs typeface="+mj-cs"/>
              </a:rPr>
              <a:t>categorie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9311A926-E6D0-CA6D-95B0-EB9E43C5D53F}"/>
              </a:ext>
            </a:extLst>
          </p:cNvPr>
          <p:cNvGrpSpPr/>
          <p:nvPr/>
        </p:nvGrpSpPr>
        <p:grpSpPr>
          <a:xfrm>
            <a:off x="5465305" y="1479787"/>
            <a:ext cx="5658307" cy="590400"/>
            <a:chOff x="404164" y="104921"/>
            <a:chExt cx="5658307" cy="59040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8A98600B-983A-D2F9-188A-F9DF33166E15}"/>
                </a:ext>
              </a:extLst>
            </p:cNvPr>
            <p:cNvSpPr/>
            <p:nvPr/>
          </p:nvSpPr>
          <p:spPr>
            <a:xfrm>
              <a:off x="404164" y="104921"/>
              <a:ext cx="5658307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6288C7C-4935-1C2E-C13F-59B5BC87B15C}"/>
                </a:ext>
              </a:extLst>
            </p:cNvPr>
            <p:cNvSpPr txBox="1"/>
            <p:nvPr/>
          </p:nvSpPr>
          <p:spPr>
            <a:xfrm>
              <a:off x="432985" y="133742"/>
              <a:ext cx="5600665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871" tIns="0" rIns="213871" bIns="0" numCol="1" spcCol="1270" anchor="ctr" anchorCtr="0">
              <a:noAutofit/>
            </a:bodyPr>
            <a:lstStyle/>
            <a:p>
              <a:pPr>
                <a:spcBef>
                  <a:spcPts val="1000"/>
                </a:spcBef>
                <a:buClr>
                  <a:schemeClr val="bg2">
                    <a:lumMod val="40000"/>
                    <a:lumOff val="60000"/>
                  </a:schemeClr>
                </a:buClr>
                <a:buSzPct val="80000"/>
              </a:pPr>
              <a:r>
                <a:rPr lang="en-US" sz="2000" dirty="0" err="1">
                  <a:latin typeface="+mj-lt"/>
                  <a:ea typeface="+mj-ea"/>
                  <a:cs typeface="+mj-cs"/>
                </a:rPr>
                <a:t>Grafico</a:t>
              </a:r>
              <a:r>
                <a:rPr lang="en-US" sz="2000" dirty="0">
                  <a:latin typeface="+mj-lt"/>
                  <a:ea typeface="+mj-ea"/>
                  <a:cs typeface="+mj-cs"/>
                </a:rPr>
                <a:t> </a:t>
              </a:r>
              <a:r>
                <a:rPr lang="en-US" sz="2000" dirty="0" err="1">
                  <a:latin typeface="+mj-lt"/>
                  <a:ea typeface="+mj-ea"/>
                  <a:cs typeface="+mj-cs"/>
                </a:rPr>
                <a:t>sulle</a:t>
              </a:r>
              <a:r>
                <a:rPr lang="en-US" sz="2000" dirty="0">
                  <a:latin typeface="+mj-lt"/>
                  <a:ea typeface="+mj-ea"/>
                  <a:cs typeface="+mj-cs"/>
                </a:rPr>
                <a:t> </a:t>
              </a:r>
              <a:r>
                <a:rPr lang="en-US" sz="2000" dirty="0" err="1">
                  <a:latin typeface="+mj-lt"/>
                  <a:ea typeface="+mj-ea"/>
                  <a:cs typeface="+mj-cs"/>
                </a:rPr>
                <a:t>categorie</a:t>
              </a:r>
              <a:endParaRPr lang="en-US" sz="2000" dirty="0"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68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319EFE8-6194-D217-2090-3BA936A1A4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1430" r="-1370"/>
          <a:stretch/>
        </p:blipFill>
        <p:spPr>
          <a:xfrm>
            <a:off x="7549912" y="650240"/>
            <a:ext cx="2819401" cy="5483064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61FDA9-2682-89B0-44A5-D033090C0684}"/>
              </a:ext>
            </a:extLst>
          </p:cNvPr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Mostra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Google Maps. In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vengono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segnati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segnaposti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rossi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posizioni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transazioni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DA3ECC1F-C732-61CF-822D-AE4760D4542B}"/>
              </a:ext>
            </a:extLst>
          </p:cNvPr>
          <p:cNvGrpSpPr/>
          <p:nvPr/>
        </p:nvGrpSpPr>
        <p:grpSpPr>
          <a:xfrm>
            <a:off x="677692" y="1784085"/>
            <a:ext cx="5658307" cy="590400"/>
            <a:chOff x="404164" y="104921"/>
            <a:chExt cx="5658307" cy="590400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3E1F69E8-9EB5-1D11-744F-11F0BE1A07D2}"/>
                </a:ext>
              </a:extLst>
            </p:cNvPr>
            <p:cNvSpPr/>
            <p:nvPr/>
          </p:nvSpPr>
          <p:spPr>
            <a:xfrm>
              <a:off x="404164" y="104921"/>
              <a:ext cx="5658307" cy="590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9CF9AD30-E32C-F3DA-B77E-DFC5439A5E01}"/>
                </a:ext>
              </a:extLst>
            </p:cNvPr>
            <p:cNvSpPr txBox="1"/>
            <p:nvPr/>
          </p:nvSpPr>
          <p:spPr>
            <a:xfrm>
              <a:off x="432985" y="133742"/>
              <a:ext cx="5600665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871" tIns="0" rIns="213871" bIns="0" numCol="1" spcCol="1270" anchor="ctr" anchorCtr="0">
              <a:noAutofit/>
            </a:bodyPr>
            <a:lstStyle/>
            <a:p>
              <a:pPr>
                <a:spcBef>
                  <a:spcPts val="1000"/>
                </a:spcBef>
                <a:buClr>
                  <a:schemeClr val="bg2">
                    <a:lumMod val="40000"/>
                    <a:lumOff val="60000"/>
                  </a:schemeClr>
                </a:buClr>
                <a:buSzPct val="80000"/>
              </a:pPr>
              <a:r>
                <a:rPr lang="en-US" sz="2000" dirty="0">
                  <a:latin typeface="+mj-lt"/>
                  <a:ea typeface="+mj-ea"/>
                  <a:cs typeface="+mj-cs"/>
                </a:rPr>
                <a:t>Google maps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132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8515D0-8E4D-8B8D-4EAF-E55B70848C0B}"/>
              </a:ext>
            </a:extLst>
          </p:cNvPr>
          <p:cNvSpPr txBox="1"/>
          <p:nvPr/>
        </p:nvSpPr>
        <p:spPr>
          <a:xfrm>
            <a:off x="321415" y="1548385"/>
            <a:ext cx="3641008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Nel fragment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statistica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è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possbilie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scaricare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file CSV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mostra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tutte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transazioni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effettuate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un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utente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 file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salvato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file del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dispositivo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dentro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cartella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« Download » </a:t>
            </a:r>
          </a:p>
        </p:txBody>
      </p:sp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8438F03-C15E-3D05-91A1-63A165D221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/>
          <a:stretch/>
        </p:blipFill>
        <p:spPr>
          <a:xfrm>
            <a:off x="4631879" y="2067805"/>
            <a:ext cx="7276845" cy="19085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21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 descr="Immagine che contiene testo, schermata, documento, Parallelo&#10;&#10;Descrizione generata automaticamente">
            <a:extLst>
              <a:ext uri="{FF2B5EF4-FFF2-40B4-BE49-F238E27FC236}">
                <a16:creationId xmlns:a16="http://schemas.microsoft.com/office/drawing/2014/main" id="{C9325E3F-E2F6-A66C-2432-515719C2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643467"/>
            <a:ext cx="9594532" cy="5571066"/>
          </a:xfrm>
          <a:prstGeom prst="rect">
            <a:avLst/>
          </a:prstGeom>
        </p:spPr>
      </p:pic>
      <p:sp>
        <p:nvSpPr>
          <p:cNvPr id="33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502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417</TotalTime>
  <Words>433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Maria Savoca - giovannimaria.savoca@studio.unibo.it</dc:creator>
  <cp:lastModifiedBy>Giovanni Maria Savoca - giovannimaria.savoca@studio.unibo.it</cp:lastModifiedBy>
  <cp:revision>3</cp:revision>
  <dcterms:created xsi:type="dcterms:W3CDTF">2023-11-02T11:43:56Z</dcterms:created>
  <dcterms:modified xsi:type="dcterms:W3CDTF">2023-11-06T15:53:11Z</dcterms:modified>
</cp:coreProperties>
</file>