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757"/>
    <a:srgbClr val="1CD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C2EC2-972A-030A-B0D2-0D6842322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9F2C11-640C-11BD-3ACF-54F3CC263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4AA867-B53A-9CD1-8039-8FE2AFAD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0A91-99D7-4617-8E9E-B20D7FD9540B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EECC68-32FC-E95B-0892-21D6664C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AD24EE-BDAA-EE73-1928-DE19596F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16-613F-4691-AD92-3BC1A80EB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891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1E5EA2-2369-9CFF-41F6-41198CEE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DA548B-FD1F-4114-9D1D-7E92365CB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EDB9CF-5B2F-8BBB-977A-7F822C45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0A91-99D7-4617-8E9E-B20D7FD9540B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CE607E-AD10-82F1-8CDD-5D88339D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23B95C-BD7A-B61D-8CC4-A69647BD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16-613F-4691-AD92-3BC1A80EB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72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CE6A55-1767-A60A-DFAF-5938B02EE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4BA00E-6213-352F-6D09-CAD0BBACB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7A535C-BF66-3613-943C-BB9E163C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0A91-99D7-4617-8E9E-B20D7FD9540B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8265B7-988F-3FCA-C8B4-CB315046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AB68BE-90B5-978D-989F-0450FB5A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16-613F-4691-AD92-3BC1A80EB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48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6C359-3D97-86B6-DEA1-3C621E4E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500BB-1D14-8BFF-88BE-C5654F8D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F3BBD8-2703-8436-D052-6F8BBAA9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0A91-99D7-4617-8E9E-B20D7FD9540B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80E2E-46AC-E4E5-0253-938AAEF5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1F6EDD-99F2-6B35-EB0E-73057318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16-613F-4691-AD92-3BC1A80EB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2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C8C27-E416-3D4A-41E7-2B817692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B2CB12-1972-D131-749D-DE456B51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10DC7A-2810-DE6F-4565-54125561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0A91-99D7-4617-8E9E-B20D7FD9540B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CC26FF-85E2-397F-0791-040487B8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015D8C-7873-D565-1189-9DCAB542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16-613F-4691-AD92-3BC1A80EB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15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8D9CD-90A9-2C5C-D5C5-AEF0DC67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E77648-5B85-A8C3-B335-226F0A0CD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EA701D-8EF2-5175-9DE1-22DEFBCC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A11774-52CA-202C-27E4-B6C65045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0A91-99D7-4617-8E9E-B20D7FD9540B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80E3CF-7D30-A984-8ED4-D346A0AF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F11FF9-88F7-36F2-89BB-85320849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16-613F-4691-AD92-3BC1A80EB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24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174CA-11FA-0BEA-3674-E2B1CDAF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1EC8A2-0F64-007A-024E-073662CB3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4A36F4-CD4B-2E39-459C-B6CE89F9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54DCD7-C8D8-DEC8-747B-8BB3D13FD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5C11E7-8032-9DEB-7961-5E0B832E4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77FAD0-6F87-3EE1-A858-B496C8C3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0A91-99D7-4617-8E9E-B20D7FD9540B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7D99A1-2233-6576-C7A0-D31593E0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E67085-F75B-6D9F-D6EC-428D5CEA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16-613F-4691-AD92-3BC1A80EB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41FCB0-0464-0323-26A2-992EBB74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395911-D7AB-AC01-B26E-CB90A4F8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0A91-99D7-4617-8E9E-B20D7FD9540B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178BCB-BDFA-0F23-CD8C-B63BC3EA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2ABF7A-41D8-E76C-A8B2-D53087C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16-613F-4691-AD92-3BC1A80EB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85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5B1F1F-6A1F-D781-2817-28582DA7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0A91-99D7-4617-8E9E-B20D7FD9540B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2E67A33-1C6B-E3C2-B9A6-3FD450E1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A6F253-3B52-38AC-7D23-1FA8A3F7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16-613F-4691-AD92-3BC1A80EB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360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68395-ABF9-E827-18BE-AA8127C8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113C71-C5F8-6F87-BF9F-8FEB372F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173F1F-EB91-C3D3-D535-89F1E338B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37431E-5023-B170-CDBD-4081456F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0A91-99D7-4617-8E9E-B20D7FD9540B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27A6FA-7D01-66CE-91BB-217A7139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956921-848C-19E7-C8C5-DF0E0446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16-613F-4691-AD92-3BC1A80EB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25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1CE8ED-04B4-9988-ED34-9AAF2888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694B2AF-B7F0-7522-F845-A5035F1B8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73C642-F622-F69B-65B8-0AEACD70E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7EBE5B-E783-A065-2998-D8AAEC40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0A91-99D7-4617-8E9E-B20D7FD9540B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C8296-A0BE-9C71-24C5-92E1787B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424C75-973E-4F39-F591-A0A7372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0A16-613F-4691-AD92-3BC1A80EB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9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E63BA6-4F54-D5F1-50C4-3A442A7B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3CE15E-1838-F84C-3AEE-21FAAFB3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B6CEB0-42A3-4347-F2A0-587650A13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0A91-99D7-4617-8E9E-B20D7FD9540B}" type="datetimeFigureOut">
              <a:rPr lang="it-IT" smtClean="0"/>
              <a:t>23/07/2023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16165A-06F5-87AA-C645-BAEF11506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192A54-B169-3D9A-1E95-0B44B7E1D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0A16-613F-4691-AD92-3BC1A80EBC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35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.png"/><Relationship Id="rId3" Type="http://schemas.microsoft.com/office/2007/relationships/media" Target="../media/media2.mp4"/><Relationship Id="rId7" Type="http://schemas.openxmlformats.org/officeDocument/2006/relationships/image" Target="../media/image7.png"/><Relationship Id="rId12" Type="http://schemas.openxmlformats.org/officeDocument/2006/relationships/image" Target="../media/image2.png"/><Relationship Id="rId2" Type="http://schemas.openxmlformats.org/officeDocument/2006/relationships/video" Target="../media/media1.mp4"/><Relationship Id="rId16" Type="http://schemas.openxmlformats.org/officeDocument/2006/relationships/image" Target="../media/image1.png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video" Target="../media/media2.mp4"/><Relationship Id="rId9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1.mp4"/><Relationship Id="rId7" Type="http://schemas.openxmlformats.org/officeDocument/2006/relationships/image" Target="../media/image6.png"/><Relationship Id="rId12" Type="http://schemas.openxmlformats.org/officeDocument/2006/relationships/image" Target="../media/image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9.pn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4" Type="http://schemas.openxmlformats.org/officeDocument/2006/relationships/video" Target="../media/media1.mp4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9F1DFC-8396-45D0-77A8-7DA91FE17D58}"/>
              </a:ext>
            </a:extLst>
          </p:cNvPr>
          <p:cNvSpPr txBox="1"/>
          <p:nvPr/>
        </p:nvSpPr>
        <p:spPr>
          <a:xfrm>
            <a:off x="2308575" y="-1878229"/>
            <a:ext cx="703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SF Pro Text" panose="00000500000000000000" pitchFamily="50" charset="0"/>
                <a:ea typeface="SF Pro Text" panose="00000500000000000000" pitchFamily="50" charset="0"/>
              </a:rPr>
              <a:t>DESCRIZIONE DEL PROBLEMA AFFRONTATO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5D3CFB7-BBE8-CA64-DFF4-C3186158E21E}"/>
              </a:ext>
            </a:extLst>
          </p:cNvPr>
          <p:cNvSpPr/>
          <p:nvPr/>
        </p:nvSpPr>
        <p:spPr>
          <a:xfrm>
            <a:off x="7772400" y="-1474978"/>
            <a:ext cx="9265920" cy="9948418"/>
          </a:xfrm>
          <a:prstGeom prst="roundRect">
            <a:avLst/>
          </a:prstGeom>
          <a:gradFill>
            <a:gsLst>
              <a:gs pos="0">
                <a:srgbClr val="15A757"/>
              </a:gs>
              <a:gs pos="60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  <a:effectLst>
            <a:innerShdw blurRad="1257300" dist="1308100" dir="288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DB2724C-4578-D719-082E-89108A3DB444}"/>
              </a:ext>
            </a:extLst>
          </p:cNvPr>
          <p:cNvSpPr/>
          <p:nvPr/>
        </p:nvSpPr>
        <p:spPr>
          <a:xfrm rot="18900000">
            <a:off x="-2296885" y="250373"/>
            <a:ext cx="4983736" cy="2503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4AE5ED7-F7D7-957F-6674-158055180BE7}"/>
              </a:ext>
            </a:extLst>
          </p:cNvPr>
          <p:cNvSpPr/>
          <p:nvPr/>
        </p:nvSpPr>
        <p:spPr>
          <a:xfrm rot="18900000">
            <a:off x="-1893846" y="566059"/>
            <a:ext cx="4983736" cy="2503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44D8EE0-98C1-807F-E9B5-5D75FD10312B}"/>
              </a:ext>
            </a:extLst>
          </p:cNvPr>
          <p:cNvSpPr/>
          <p:nvPr/>
        </p:nvSpPr>
        <p:spPr>
          <a:xfrm rot="18900000">
            <a:off x="-1490805" y="881745"/>
            <a:ext cx="4983736" cy="2503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5313868-99ED-151C-D5EC-10701841928B}"/>
              </a:ext>
            </a:extLst>
          </p:cNvPr>
          <p:cNvSpPr/>
          <p:nvPr/>
        </p:nvSpPr>
        <p:spPr>
          <a:xfrm>
            <a:off x="323850" y="190500"/>
            <a:ext cx="11525250" cy="5667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42900" dir="564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B140AFA-2F91-0E19-6E07-7D8694E7DE5B}"/>
              </a:ext>
            </a:extLst>
          </p:cNvPr>
          <p:cNvSpPr txBox="1"/>
          <p:nvPr/>
        </p:nvSpPr>
        <p:spPr>
          <a:xfrm>
            <a:off x="3138484" y="301620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UNIVERSIT</a:t>
            </a:r>
            <a:r>
              <a:rPr lang="it-IT" sz="3000" cap="small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à</a:t>
            </a:r>
            <a:r>
              <a:rPr lang="it-IT" sz="2400" cap="small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 DEGLI STUDI DI SALERNO</a:t>
            </a:r>
            <a:endParaRPr lang="it-IT" sz="2400" dirty="0">
              <a:latin typeface="SF Pro Text" panose="00000500000000000000" pitchFamily="50" charset="0"/>
              <a:ea typeface="SF Pro Text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0F0AAF2-6FD9-5E4B-C744-72840D031E64}"/>
              </a:ext>
            </a:extLst>
          </p:cNvPr>
          <p:cNvSpPr txBox="1"/>
          <p:nvPr/>
        </p:nvSpPr>
        <p:spPr>
          <a:xfrm>
            <a:off x="2519519" y="714946"/>
            <a:ext cx="7152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DIPARTIMENTO DI INGEGNERIA DELL’INFORMAZIONE ED ELETTRICA E MATEMATICA APPLICATA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674890-6235-0915-E9E9-6F0742FBF9E6}"/>
              </a:ext>
            </a:extLst>
          </p:cNvPr>
          <p:cNvSpPr txBox="1"/>
          <p:nvPr/>
        </p:nvSpPr>
        <p:spPr>
          <a:xfrm>
            <a:off x="1991040" y="2728635"/>
            <a:ext cx="8209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Corso di Laurea in Ingegneria Informatica</a:t>
            </a:r>
          </a:p>
        </p:txBody>
      </p:sp>
      <p:pic>
        <p:nvPicPr>
          <p:cNvPr id="18" name="Immagine 17" descr="Immagine che contiene emblema, simbolo, vestiti, cresta&#10;&#10;Descrizione generata automaticamente">
            <a:extLst>
              <a:ext uri="{FF2B5EF4-FFF2-40B4-BE49-F238E27FC236}">
                <a16:creationId xmlns:a16="http://schemas.microsoft.com/office/drawing/2014/main" id="{4A26C01E-1AC4-9E3D-FA9D-E5092ECE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043" y="1261802"/>
            <a:ext cx="1410859" cy="141085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1D89462-2974-31C4-B49A-D28D7A59DC01}"/>
              </a:ext>
            </a:extLst>
          </p:cNvPr>
          <p:cNvSpPr txBox="1"/>
          <p:nvPr/>
        </p:nvSpPr>
        <p:spPr>
          <a:xfrm>
            <a:off x="863759" y="3229457"/>
            <a:ext cx="10445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GymZone: progetto e sviluppo di un’applicazione iOS per il fitness.</a:t>
            </a:r>
          </a:p>
          <a:p>
            <a:pPr algn="ctr"/>
            <a:r>
              <a:rPr lang="it-IT" sz="2000" b="1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Porting su watchOS e implementazione del framework HealthKit per il consumo delle calorie e il controllo della frequenza cardiaca.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621FACE-653F-CE8F-71D2-790E051898DE}"/>
              </a:ext>
            </a:extLst>
          </p:cNvPr>
          <p:cNvSpPr txBox="1"/>
          <p:nvPr/>
        </p:nvSpPr>
        <p:spPr>
          <a:xfrm>
            <a:off x="2045520" y="4522365"/>
            <a:ext cx="1838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Relatore: </a:t>
            </a:r>
          </a:p>
          <a:p>
            <a:r>
              <a:rPr lang="it-IT" sz="1600" b="1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Ch.mo Prof. </a:t>
            </a:r>
          </a:p>
          <a:p>
            <a:r>
              <a:rPr lang="it-IT" sz="1600" b="1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Luca Greco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C5F17F-078A-314F-8808-91971373D5E4}"/>
              </a:ext>
            </a:extLst>
          </p:cNvPr>
          <p:cNvSpPr txBox="1"/>
          <p:nvPr/>
        </p:nvSpPr>
        <p:spPr>
          <a:xfrm>
            <a:off x="8164286" y="4518476"/>
            <a:ext cx="203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Candidato:</a:t>
            </a:r>
          </a:p>
          <a:p>
            <a:pPr algn="r"/>
            <a:r>
              <a:rPr lang="it-IT" sz="1600" b="1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Giosuè Ciaravola </a:t>
            </a:r>
            <a:r>
              <a:rPr lang="it-IT" sz="1600" b="1" dirty="0" err="1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Mat</a:t>
            </a:r>
            <a:r>
              <a:rPr lang="it-IT" sz="1600" b="1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. 0612705043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A55C3AD-EB3D-8D7C-CF89-8DF06F0952EA}"/>
              </a:ext>
            </a:extLst>
          </p:cNvPr>
          <p:cNvSpPr txBox="1"/>
          <p:nvPr/>
        </p:nvSpPr>
        <p:spPr>
          <a:xfrm>
            <a:off x="1991040" y="5411412"/>
            <a:ext cx="8209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ANNO ACCADEMICO 2022/2023</a:t>
            </a:r>
          </a:p>
        </p:txBody>
      </p:sp>
      <p:pic>
        <p:nvPicPr>
          <p:cNvPr id="26" name="Immagine 25" descr="Immagine che contiene schermata, Elementi grafici, Carattere, grafica&#10;&#10;Descrizione generata automaticamente">
            <a:extLst>
              <a:ext uri="{FF2B5EF4-FFF2-40B4-BE49-F238E27FC236}">
                <a16:creationId xmlns:a16="http://schemas.microsoft.com/office/drawing/2014/main" id="{E88B01D7-56EF-1043-F371-D627C333F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294" y="5102190"/>
            <a:ext cx="2535938" cy="2535938"/>
          </a:xfrm>
          <a:prstGeom prst="rect">
            <a:avLst/>
          </a:prstGeom>
        </p:spPr>
      </p:pic>
      <p:pic>
        <p:nvPicPr>
          <p:cNvPr id="30" name="Immagine 29" descr="Immagine che contiene logo, Carattere, Elementi grafici, design&#10;&#10;Descrizione generata automaticamente">
            <a:extLst>
              <a:ext uri="{FF2B5EF4-FFF2-40B4-BE49-F238E27FC236}">
                <a16:creationId xmlns:a16="http://schemas.microsoft.com/office/drawing/2014/main" id="{7AF9FA3F-04CC-76BB-62E1-2E8BADCC4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3" y="5827021"/>
            <a:ext cx="2617529" cy="1086275"/>
          </a:xfrm>
          <a:prstGeom prst="rect">
            <a:avLst/>
          </a:prstGeom>
        </p:spPr>
      </p:pic>
      <p:pic>
        <p:nvPicPr>
          <p:cNvPr id="32" name="Immagine 31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3F8013EF-476D-B68A-3C94-E114F4AE7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71" y="5957403"/>
            <a:ext cx="2293199" cy="797634"/>
          </a:xfrm>
          <a:prstGeom prst="rect">
            <a:avLst/>
          </a:prstGeom>
        </p:spPr>
      </p:pic>
      <p:pic>
        <p:nvPicPr>
          <p:cNvPr id="35" name="Immagine 34" descr="Immagine che contiene ruota, trasporto, design&#10;&#10;Descrizione generata automaticamente">
            <a:extLst>
              <a:ext uri="{FF2B5EF4-FFF2-40B4-BE49-F238E27FC236}">
                <a16:creationId xmlns:a16="http://schemas.microsoft.com/office/drawing/2014/main" id="{4A1D1FCC-9660-DB5B-AECE-887B47AAF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309" y="1484223"/>
            <a:ext cx="3490468" cy="34904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1Right">
              <a:rot lat="21487345" lon="14157918" rev="21469726"/>
            </a:camera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462F79-80CD-3FBA-BF99-E9E802001635}"/>
              </a:ext>
            </a:extLst>
          </p:cNvPr>
          <p:cNvSpPr txBox="1"/>
          <p:nvPr/>
        </p:nvSpPr>
        <p:spPr>
          <a:xfrm>
            <a:off x="-8177752" y="1689587"/>
            <a:ext cx="7321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‘’Come migliorare l’organizzazione e l’esperienza delle persone in palestra?’’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FBC66AA-9C95-401C-EF2B-67AFE23843D8}"/>
              </a:ext>
            </a:extLst>
          </p:cNvPr>
          <p:cNvSpPr txBox="1"/>
          <p:nvPr/>
        </p:nvSpPr>
        <p:spPr>
          <a:xfrm>
            <a:off x="-7464832" y="3114342"/>
            <a:ext cx="58953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latin typeface="SF Pro Text" panose="00000500000000000000" pitchFamily="50" charset="0"/>
                <a:ea typeface="SF Pro Text" panose="00000500000000000000" pitchFamily="50" charset="0"/>
              </a:rPr>
              <a:t>Per cercare di rispondere a questa domanda, nasce </a:t>
            </a:r>
            <a:r>
              <a:rPr lang="it-IT" sz="2800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GymZone</a:t>
            </a:r>
            <a:r>
              <a:rPr lang="it-IT" sz="2400" dirty="0">
                <a:latin typeface="SF Pro Text" panose="00000500000000000000" pitchFamily="50" charset="0"/>
                <a:ea typeface="SF Pro Text" panose="00000500000000000000" pitchFamily="50" charset="0"/>
              </a:rPr>
              <a:t>.</a:t>
            </a:r>
          </a:p>
          <a:p>
            <a:pPr algn="just"/>
            <a:endParaRPr lang="it-IT" sz="2400" dirty="0">
              <a:latin typeface="SF Pro Text" panose="00000500000000000000" pitchFamily="50" charset="0"/>
              <a:ea typeface="SF Pro Text" panose="00000500000000000000" pitchFamily="50" charset="0"/>
            </a:endParaRPr>
          </a:p>
          <a:p>
            <a:pPr algn="just"/>
            <a:r>
              <a:rPr lang="it-IT" sz="2400" dirty="0">
                <a:latin typeface="SF Pro Text" panose="00000500000000000000" pitchFamily="50" charset="0"/>
                <a:ea typeface="SF Pro Text" panose="00000500000000000000" pitchFamily="50" charset="0"/>
              </a:rPr>
              <a:t>Lo scopo, era quello di migliorare l’organizzazione delle sessioni in palestra, fornendo strumenti per la gestione dei piani di allenamento e la registrazione di dati durante le attività.</a:t>
            </a:r>
          </a:p>
        </p:txBody>
      </p:sp>
    </p:spTree>
    <p:extLst>
      <p:ext uri="{BB962C8B-B14F-4D97-AF65-F5344CB8AC3E}">
        <p14:creationId xmlns:p14="http://schemas.microsoft.com/office/powerpoint/2010/main" val="211185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anca inclinata">
            <a:hlinkClick r:id="" action="ppaction://media"/>
            <a:extLst>
              <a:ext uri="{FF2B5EF4-FFF2-40B4-BE49-F238E27FC236}">
                <a16:creationId xmlns:a16="http://schemas.microsoft.com/office/drawing/2014/main" id="{E6FA4173-9ABF-1AFA-86D8-7DB9530B845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68125" y="2659501"/>
            <a:ext cx="4101883" cy="2307309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EA38BF1-BB80-9B8E-BDD2-A477898C73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7941" y="3227480"/>
            <a:ext cx="1079833" cy="1797331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E9B85105-7558-05B4-2B67-0D4EDFDF30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4" b="12024"/>
          <a:stretch/>
        </p:blipFill>
        <p:spPr>
          <a:xfrm>
            <a:off x="9558299" y="3458827"/>
            <a:ext cx="1121366" cy="1079836"/>
          </a:xfrm>
          <a:prstGeom prst="rect">
            <a:avLst/>
          </a:prstGeom>
        </p:spPr>
      </p:pic>
      <p:pic>
        <p:nvPicPr>
          <p:cNvPr id="34" name="Untitled Project32e752ad.autosave">
            <a:hlinkClick r:id="" action="ppaction://media"/>
            <a:extLst>
              <a:ext uri="{FF2B5EF4-FFF2-40B4-BE49-F238E27FC236}">
                <a16:creationId xmlns:a16="http://schemas.microsoft.com/office/drawing/2014/main" id="{19879B38-B0A9-17EF-AD2A-8E197948677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857621" y="3747439"/>
            <a:ext cx="702171" cy="793800"/>
          </a:xfrm>
          <a:prstGeom prst="rect">
            <a:avLst/>
          </a:prstGeom>
        </p:spPr>
      </p:pic>
      <p:pic>
        <p:nvPicPr>
          <p:cNvPr id="36" name="Immagine 35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30C1D2FB-0B1A-B4DC-4DF3-ABD1708B3F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39" y="3709748"/>
            <a:ext cx="670124" cy="757571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74B367A-AAB6-75E4-C39E-69864CC43CCB}"/>
              </a:ext>
            </a:extLst>
          </p:cNvPr>
          <p:cNvSpPr txBox="1"/>
          <p:nvPr/>
        </p:nvSpPr>
        <p:spPr>
          <a:xfrm>
            <a:off x="9487077" y="3970273"/>
            <a:ext cx="1418649" cy="40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GymZone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3F103CC7-91F0-8BE1-0EED-815FBE376C2C}"/>
              </a:ext>
            </a:extLst>
          </p:cNvPr>
          <p:cNvSpPr/>
          <p:nvPr/>
        </p:nvSpPr>
        <p:spPr>
          <a:xfrm>
            <a:off x="1901473" y="769190"/>
            <a:ext cx="7729200" cy="57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5" name="Immagine 24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106AE896-9820-7922-70D2-CF2F83168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99" y="3429000"/>
            <a:ext cx="1232321" cy="14985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DB2724C-4578-D719-082E-89108A3DB444}"/>
              </a:ext>
            </a:extLst>
          </p:cNvPr>
          <p:cNvSpPr/>
          <p:nvPr/>
        </p:nvSpPr>
        <p:spPr>
          <a:xfrm rot="18900000">
            <a:off x="-2296885" y="250373"/>
            <a:ext cx="4983736" cy="2503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4AE5ED7-F7D7-957F-6674-158055180BE7}"/>
              </a:ext>
            </a:extLst>
          </p:cNvPr>
          <p:cNvSpPr/>
          <p:nvPr/>
        </p:nvSpPr>
        <p:spPr>
          <a:xfrm rot="18900000">
            <a:off x="-1893846" y="566059"/>
            <a:ext cx="4983736" cy="2503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6" name="Immagine 25" descr="Immagine che contiene schermata, Elementi grafici, Carattere, grafica&#10;&#10;Descrizione generata automaticamente">
            <a:extLst>
              <a:ext uri="{FF2B5EF4-FFF2-40B4-BE49-F238E27FC236}">
                <a16:creationId xmlns:a16="http://schemas.microsoft.com/office/drawing/2014/main" id="{E88B01D7-56EF-1043-F371-D627C333F5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934" y="5102190"/>
            <a:ext cx="2535938" cy="2535938"/>
          </a:xfrm>
          <a:prstGeom prst="rect">
            <a:avLst/>
          </a:prstGeom>
        </p:spPr>
      </p:pic>
      <p:pic>
        <p:nvPicPr>
          <p:cNvPr id="30" name="Immagine 29" descr="Immagine che contiene logo, Carattere, Elementi grafici, design&#10;&#10;Descrizione generata automaticamente">
            <a:extLst>
              <a:ext uri="{FF2B5EF4-FFF2-40B4-BE49-F238E27FC236}">
                <a16:creationId xmlns:a16="http://schemas.microsoft.com/office/drawing/2014/main" id="{7AF9FA3F-04CC-76BB-62E1-2E8BADCC4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2337" y="5827021"/>
            <a:ext cx="2617529" cy="1086275"/>
          </a:xfrm>
          <a:prstGeom prst="rect">
            <a:avLst/>
          </a:prstGeom>
        </p:spPr>
      </p:pic>
      <p:pic>
        <p:nvPicPr>
          <p:cNvPr id="32" name="Immagine 31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3F8013EF-476D-B68A-3C94-E114F4AE72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73" y="7239311"/>
            <a:ext cx="2293199" cy="79763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A5B261-BC04-DF63-3555-24AE9783F63F}"/>
              </a:ext>
            </a:extLst>
          </p:cNvPr>
          <p:cNvSpPr txBox="1"/>
          <p:nvPr/>
        </p:nvSpPr>
        <p:spPr>
          <a:xfrm>
            <a:off x="514845" y="1689587"/>
            <a:ext cx="7321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‘’Come migliorare l’organizzazione e l’esperienza delle persone in palestra?’’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D65FE6-6D24-2692-1220-D9A5F28E50BD}"/>
              </a:ext>
            </a:extLst>
          </p:cNvPr>
          <p:cNvSpPr txBox="1"/>
          <p:nvPr/>
        </p:nvSpPr>
        <p:spPr>
          <a:xfrm>
            <a:off x="1227765" y="3114342"/>
            <a:ext cx="58953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latin typeface="SF Pro Text" panose="00000500000000000000" pitchFamily="50" charset="0"/>
                <a:ea typeface="SF Pro Text" panose="00000500000000000000" pitchFamily="50" charset="0"/>
              </a:rPr>
              <a:t>Per cercare di rispondere a questa domanda, nasce </a:t>
            </a:r>
            <a:r>
              <a:rPr lang="it-IT" sz="2800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GymZone</a:t>
            </a:r>
            <a:r>
              <a:rPr lang="it-IT" sz="2400" dirty="0">
                <a:latin typeface="SF Pro Text" panose="00000500000000000000" pitchFamily="50" charset="0"/>
                <a:ea typeface="SF Pro Text" panose="00000500000000000000" pitchFamily="50" charset="0"/>
              </a:rPr>
              <a:t>.</a:t>
            </a:r>
          </a:p>
          <a:p>
            <a:pPr algn="just"/>
            <a:endParaRPr lang="it-IT" sz="2400" dirty="0">
              <a:latin typeface="SF Pro Text" panose="00000500000000000000" pitchFamily="50" charset="0"/>
              <a:ea typeface="SF Pro Text" panose="00000500000000000000" pitchFamily="50" charset="0"/>
            </a:endParaRPr>
          </a:p>
          <a:p>
            <a:pPr algn="just"/>
            <a:r>
              <a:rPr lang="it-IT" sz="2400" dirty="0">
                <a:latin typeface="SF Pro Text" panose="00000500000000000000" pitchFamily="50" charset="0"/>
                <a:ea typeface="SF Pro Text" panose="00000500000000000000" pitchFamily="50" charset="0"/>
              </a:rPr>
              <a:t>Lo scopo è quello di migliorare l’organizzazione delle sessioni in palestra, fornendo strumenti per la gestione dei piani di allenamento e la registrazione di dati durante le attività.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BEC1C9-46E9-92BF-9E19-6E00628024D2}"/>
              </a:ext>
            </a:extLst>
          </p:cNvPr>
          <p:cNvSpPr txBox="1"/>
          <p:nvPr/>
        </p:nvSpPr>
        <p:spPr>
          <a:xfrm>
            <a:off x="2246525" y="246855"/>
            <a:ext cx="703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SF Pro Text" panose="00000500000000000000" pitchFamily="50" charset="0"/>
                <a:ea typeface="SF Pro Text" panose="00000500000000000000" pitchFamily="50" charset="0"/>
              </a:rPr>
              <a:t>DESCRIZIONE DEL PROBLEMA AFFRONTATO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2D0C67-0B4F-7979-483E-0C70F46C55BF}"/>
              </a:ext>
            </a:extLst>
          </p:cNvPr>
          <p:cNvSpPr txBox="1"/>
          <p:nvPr/>
        </p:nvSpPr>
        <p:spPr>
          <a:xfrm>
            <a:off x="2576452" y="-2191545"/>
            <a:ext cx="7039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SF Pro Text" panose="00000500000000000000" pitchFamily="50" charset="0"/>
                <a:ea typeface="SF Pro Text" panose="00000500000000000000" pitchFamily="50" charset="0"/>
              </a:rPr>
              <a:t>CONTRIBUTO PERSONALE DEL CANDIDATO ALLA SOLUZIONE DEL PROBLEMA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370D6D2B-B6F2-9940-40F9-EE7CB0FC452A}"/>
              </a:ext>
            </a:extLst>
          </p:cNvPr>
          <p:cNvSpPr/>
          <p:nvPr/>
        </p:nvSpPr>
        <p:spPr>
          <a:xfrm>
            <a:off x="8708865" y="2622817"/>
            <a:ext cx="2865343" cy="2879561"/>
          </a:xfrm>
          <a:prstGeom prst="roundRect">
            <a:avLst/>
          </a:prstGeom>
          <a:gradFill>
            <a:gsLst>
              <a:gs pos="0">
                <a:srgbClr val="15A757"/>
              </a:gs>
              <a:gs pos="60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  <a:effectLst>
            <a:innerShdw blurRad="1257300" dist="1308100" dir="288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 descr="Immagine che contiene ruota, trasporto, design&#10;&#10;Descrizione generata automaticamente">
            <a:extLst>
              <a:ext uri="{FF2B5EF4-FFF2-40B4-BE49-F238E27FC236}">
                <a16:creationId xmlns:a16="http://schemas.microsoft.com/office/drawing/2014/main" id="{AD42C9F9-B602-DB82-8FC4-448ECB058B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639" y="2982817"/>
            <a:ext cx="2159671" cy="21596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1Right">
              <a:rot lat="0" lon="0" rev="0"/>
            </a:camera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5313868-99ED-151C-D5EC-10701841928B}"/>
              </a:ext>
            </a:extLst>
          </p:cNvPr>
          <p:cNvSpPr/>
          <p:nvPr/>
        </p:nvSpPr>
        <p:spPr>
          <a:xfrm>
            <a:off x="323850" y="-8953500"/>
            <a:ext cx="11525250" cy="5667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42900" dir="564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 descr="Immagine che contiene emblema, simbolo, vestiti, cresta&#10;&#10;Descrizione generata automaticamente">
            <a:extLst>
              <a:ext uri="{FF2B5EF4-FFF2-40B4-BE49-F238E27FC236}">
                <a16:creationId xmlns:a16="http://schemas.microsoft.com/office/drawing/2014/main" id="{4A26C01E-1AC4-9E3D-FA9D-E5092ECE3A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043" y="-7882198"/>
            <a:ext cx="1410859" cy="141085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1D89462-2974-31C4-B49A-D28D7A59DC01}"/>
              </a:ext>
            </a:extLst>
          </p:cNvPr>
          <p:cNvSpPr txBox="1"/>
          <p:nvPr/>
        </p:nvSpPr>
        <p:spPr>
          <a:xfrm>
            <a:off x="863759" y="-5914543"/>
            <a:ext cx="10445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GymZone: progetto e sviluppo di un’applicazione iOS per il fitness.</a:t>
            </a:r>
          </a:p>
          <a:p>
            <a:pPr algn="ctr"/>
            <a:r>
              <a:rPr lang="it-IT" sz="2000" b="1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Porting su watchOS e implementazione del framework HealthKit per il consumo delle calorie e il controllo della frequenza cardiaca.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621FACE-653F-CE8F-71D2-790E051898DE}"/>
              </a:ext>
            </a:extLst>
          </p:cNvPr>
          <p:cNvSpPr txBox="1"/>
          <p:nvPr/>
        </p:nvSpPr>
        <p:spPr>
          <a:xfrm>
            <a:off x="2045520" y="-4621635"/>
            <a:ext cx="1838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Relatore: </a:t>
            </a:r>
          </a:p>
          <a:p>
            <a:r>
              <a:rPr lang="it-IT" sz="1600" b="1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Ch.mo Prof. </a:t>
            </a:r>
          </a:p>
          <a:p>
            <a:r>
              <a:rPr lang="it-IT" sz="1600" b="1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Luca Greco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C5F17F-078A-314F-8808-91971373D5E4}"/>
              </a:ext>
            </a:extLst>
          </p:cNvPr>
          <p:cNvSpPr txBox="1"/>
          <p:nvPr/>
        </p:nvSpPr>
        <p:spPr>
          <a:xfrm>
            <a:off x="8164286" y="-4625524"/>
            <a:ext cx="2036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Candidato:</a:t>
            </a:r>
          </a:p>
          <a:p>
            <a:pPr algn="r"/>
            <a:r>
              <a:rPr lang="it-IT" sz="1600" b="1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Giosuè Ciaravola </a:t>
            </a:r>
            <a:r>
              <a:rPr lang="it-IT" sz="1600" b="1" dirty="0" err="1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Mat</a:t>
            </a:r>
            <a:r>
              <a:rPr lang="it-IT" sz="1600" b="1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. 0612705043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A55C3AD-EB3D-8D7C-CF89-8DF06F0952EA}"/>
              </a:ext>
            </a:extLst>
          </p:cNvPr>
          <p:cNvSpPr txBox="1"/>
          <p:nvPr/>
        </p:nvSpPr>
        <p:spPr>
          <a:xfrm>
            <a:off x="1991040" y="-3732588"/>
            <a:ext cx="8209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ANNO ACCADEMICO 2022/2023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B140AFA-2F91-0E19-6E07-7D8694E7DE5B}"/>
              </a:ext>
            </a:extLst>
          </p:cNvPr>
          <p:cNvSpPr txBox="1"/>
          <p:nvPr/>
        </p:nvSpPr>
        <p:spPr>
          <a:xfrm>
            <a:off x="3138484" y="-8842380"/>
            <a:ext cx="589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UNIVERSIT</a:t>
            </a:r>
            <a:r>
              <a:rPr lang="it-IT" sz="3000" cap="small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à</a:t>
            </a:r>
            <a:r>
              <a:rPr lang="it-IT" sz="2400" cap="small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 DEGLI STUDI DI SALERNO</a:t>
            </a:r>
            <a:endParaRPr lang="it-IT" sz="2400" dirty="0">
              <a:latin typeface="SF Pro Text" panose="00000500000000000000" pitchFamily="50" charset="0"/>
              <a:ea typeface="SF Pro Text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0F0AAF2-6FD9-5E4B-C744-72840D031E64}"/>
              </a:ext>
            </a:extLst>
          </p:cNvPr>
          <p:cNvSpPr txBox="1"/>
          <p:nvPr/>
        </p:nvSpPr>
        <p:spPr>
          <a:xfrm>
            <a:off x="2519519" y="-8429054"/>
            <a:ext cx="7152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DIPARTIMENTO DI INGEGNERIA DELL’INFORMAZIONE ED ELETTRICA E MATEMATICA APPLICATA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674890-6235-0915-E9E9-6F0742FBF9E6}"/>
              </a:ext>
            </a:extLst>
          </p:cNvPr>
          <p:cNvSpPr txBox="1"/>
          <p:nvPr/>
        </p:nvSpPr>
        <p:spPr>
          <a:xfrm>
            <a:off x="1991040" y="-6415365"/>
            <a:ext cx="8209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SF Pro Text" panose="00000500000000000000" pitchFamily="50" charset="0"/>
                <a:ea typeface="SF Pro Text" panose="00000500000000000000" pitchFamily="50" charset="0"/>
                <a:cs typeface="Times New Roman" panose="02020603050405020304" pitchFamily="18" charset="0"/>
              </a:rPr>
              <a:t>Corso di Laurea in Ingegneria Informatica</a:t>
            </a:r>
          </a:p>
        </p:txBody>
      </p:sp>
    </p:spTree>
    <p:extLst>
      <p:ext uri="{BB962C8B-B14F-4D97-AF65-F5344CB8AC3E}">
        <p14:creationId xmlns:p14="http://schemas.microsoft.com/office/powerpoint/2010/main" val="376511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983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video>
              <p:cMediaNode vol="80000">
                <p:cTn id="21" repeatCount="indefinite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Untitled Project32e752ad.autosave">
            <a:hlinkClick r:id="" action="ppaction://media"/>
            <a:extLst>
              <a:ext uri="{FF2B5EF4-FFF2-40B4-BE49-F238E27FC236}">
                <a16:creationId xmlns:a16="http://schemas.microsoft.com/office/drawing/2014/main" id="{B65311C4-3773-9AB8-A034-9F27126811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63524" y="4229604"/>
            <a:ext cx="670226" cy="757686"/>
          </a:xfrm>
          <a:prstGeom prst="rect">
            <a:avLst/>
          </a:prstGeom>
        </p:spPr>
      </p:pic>
      <p:pic>
        <p:nvPicPr>
          <p:cNvPr id="42" name="Panca inclinata">
            <a:hlinkClick r:id="" action="ppaction://media"/>
            <a:extLst>
              <a:ext uri="{FF2B5EF4-FFF2-40B4-BE49-F238E27FC236}">
                <a16:creationId xmlns:a16="http://schemas.microsoft.com/office/drawing/2014/main" id="{2FDE9E9B-D0C3-1F50-4315-90C44E3B317D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51611" y="1098896"/>
            <a:ext cx="3128506" cy="1759784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F1C64276-EE0B-2EC9-DD4F-DE5B92C095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0890" y="3751847"/>
            <a:ext cx="1029187" cy="1713033"/>
          </a:xfrm>
          <a:prstGeom prst="rect">
            <a:avLst/>
          </a:prstGeom>
        </p:spPr>
      </p:pic>
      <p:pic>
        <p:nvPicPr>
          <p:cNvPr id="45" name="Immagine 44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4546118C-8345-1D79-07F9-AD9DBA94A7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24" y="4228081"/>
            <a:ext cx="670226" cy="757686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DB0CFC1-A99E-8557-E779-D9DB66B4F688}"/>
              </a:ext>
            </a:extLst>
          </p:cNvPr>
          <p:cNvSpPr txBox="1"/>
          <p:nvPr/>
        </p:nvSpPr>
        <p:spPr>
          <a:xfrm>
            <a:off x="5376000" y="4408308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GymZone</a:t>
            </a:r>
          </a:p>
        </p:txBody>
      </p:sp>
      <p:pic>
        <p:nvPicPr>
          <p:cNvPr id="27" name="Immagine 26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AD43FBC8-46CB-6532-CEC7-CF9B86CFA7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43" y="1344272"/>
            <a:ext cx="980673" cy="12045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A2F7AB89-8B56-D8F4-6596-F8DD303324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4" b="12024"/>
          <a:stretch/>
        </p:blipFill>
        <p:spPr>
          <a:xfrm>
            <a:off x="8494012" y="4001550"/>
            <a:ext cx="1121536" cy="1080000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DB2724C-4578-D719-082E-89108A3DB444}"/>
              </a:ext>
            </a:extLst>
          </p:cNvPr>
          <p:cNvSpPr/>
          <p:nvPr/>
        </p:nvSpPr>
        <p:spPr>
          <a:xfrm rot="18900000">
            <a:off x="-2296885" y="250373"/>
            <a:ext cx="4983736" cy="2503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4AE5ED7-F7D7-957F-6674-158055180BE7}"/>
              </a:ext>
            </a:extLst>
          </p:cNvPr>
          <p:cNvSpPr/>
          <p:nvPr/>
        </p:nvSpPr>
        <p:spPr>
          <a:xfrm>
            <a:off x="2231400" y="1130215"/>
            <a:ext cx="7729200" cy="57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44D8EE0-98C1-807F-E9B5-5D75FD10312B}"/>
              </a:ext>
            </a:extLst>
          </p:cNvPr>
          <p:cNvSpPr/>
          <p:nvPr/>
        </p:nvSpPr>
        <p:spPr>
          <a:xfrm flipV="1">
            <a:off x="12660658" y="782961"/>
            <a:ext cx="7729710" cy="571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BEC1C9-46E9-92BF-9E19-6E00628024D2}"/>
              </a:ext>
            </a:extLst>
          </p:cNvPr>
          <p:cNvSpPr txBox="1"/>
          <p:nvPr/>
        </p:nvSpPr>
        <p:spPr>
          <a:xfrm>
            <a:off x="13005965" y="246855"/>
            <a:ext cx="703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SF Pro Text" panose="00000500000000000000" pitchFamily="50" charset="0"/>
                <a:ea typeface="SF Pro Text" panose="00000500000000000000" pitchFamily="50" charset="0"/>
              </a:rPr>
              <a:t>DESCRIZIONE DEL PROBLEMA AFFRONTATO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759D1EB-EFC3-0DC5-3F06-753AA917D1B8}"/>
              </a:ext>
            </a:extLst>
          </p:cNvPr>
          <p:cNvSpPr txBox="1"/>
          <p:nvPr/>
        </p:nvSpPr>
        <p:spPr>
          <a:xfrm>
            <a:off x="2576452" y="201135"/>
            <a:ext cx="7039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SF Pro Text" panose="00000500000000000000" pitchFamily="50" charset="0"/>
                <a:ea typeface="SF Pro Text" panose="00000500000000000000" pitchFamily="50" charset="0"/>
              </a:rPr>
              <a:t>CONTRIBUTO PERSONALE DEL CANDIDATO ALLA SOLUZIONE DEL PROBLEMA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2C8E61B-47BB-D4FA-0A1F-B94F5D57358D}"/>
              </a:ext>
            </a:extLst>
          </p:cNvPr>
          <p:cNvSpPr txBox="1"/>
          <p:nvPr/>
        </p:nvSpPr>
        <p:spPr>
          <a:xfrm>
            <a:off x="1331763" y="2639950"/>
            <a:ext cx="356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Progettazione e creazione delle </a:t>
            </a:r>
            <a:r>
              <a:rPr lang="it-IT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animazioni</a:t>
            </a:r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 in linea con quelle di sistema.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A05E1AD-3C3A-2636-F75E-89D4CD066D45}"/>
              </a:ext>
            </a:extLst>
          </p:cNvPr>
          <p:cNvSpPr txBox="1"/>
          <p:nvPr/>
        </p:nvSpPr>
        <p:spPr>
          <a:xfrm>
            <a:off x="7270679" y="2640565"/>
            <a:ext cx="356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Progettazione delle </a:t>
            </a:r>
            <a:r>
              <a:rPr lang="it-IT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interfacce</a:t>
            </a:r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 User Friendly in linea con quelle di sistema.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13F6BC9-3928-200F-84E7-F599C8D1744F}"/>
              </a:ext>
            </a:extLst>
          </p:cNvPr>
          <p:cNvSpPr txBox="1"/>
          <p:nvPr/>
        </p:nvSpPr>
        <p:spPr>
          <a:xfrm>
            <a:off x="7178354" y="5382948"/>
            <a:ext cx="375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Integrazione di </a:t>
            </a:r>
            <a:r>
              <a:rPr lang="it-IT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HealthKit</a:t>
            </a:r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 per il controllo della frequenza cardiaca e delle calorie bruciate.</a:t>
            </a:r>
            <a:endParaRPr lang="it-IT" dirty="0">
              <a:solidFill>
                <a:srgbClr val="15A757"/>
              </a:solidFill>
              <a:latin typeface="SF Pro Text" panose="00000500000000000000" pitchFamily="50" charset="0"/>
              <a:ea typeface="SF Pro Text" panose="00000500000000000000" pitchFamily="50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CD9609E-9B6D-4E0F-BC1D-D79C43C66949}"/>
              </a:ext>
            </a:extLst>
          </p:cNvPr>
          <p:cNvSpPr txBox="1"/>
          <p:nvPr/>
        </p:nvSpPr>
        <p:spPr>
          <a:xfrm>
            <a:off x="1331763" y="5659947"/>
            <a:ext cx="356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Porting su </a:t>
            </a:r>
            <a:r>
              <a:rPr lang="it-IT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watchOS</a:t>
            </a:r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.</a:t>
            </a:r>
            <a:endParaRPr lang="it-IT" b="1" dirty="0">
              <a:solidFill>
                <a:srgbClr val="15A757"/>
              </a:solidFill>
              <a:latin typeface="SF Pro Text" panose="00000500000000000000" pitchFamily="50" charset="0"/>
              <a:ea typeface="SF Pro Text" panose="00000500000000000000" pitchFamily="50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D5B2586-C88E-C901-57C3-E8B04C8ACE10}"/>
              </a:ext>
            </a:extLst>
          </p:cNvPr>
          <p:cNvSpPr txBox="1"/>
          <p:nvPr/>
        </p:nvSpPr>
        <p:spPr>
          <a:xfrm>
            <a:off x="2648879" y="-1262447"/>
            <a:ext cx="6896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SF Pro Text" panose="00000500000000000000" pitchFamily="50" charset="0"/>
                <a:ea typeface="SF Pro Text" panose="00000500000000000000" pitchFamily="50" charset="0"/>
              </a:rPr>
              <a:t>DESCRIZIONE DEI CONTENUTI APPLICATIVI E SPERIMENTALI DELL’ELABORATO</a:t>
            </a:r>
            <a:endParaRPr lang="it-IT" sz="3200" b="1" dirty="0">
              <a:latin typeface="SF Pro Text" panose="00000500000000000000" pitchFamily="50" charset="0"/>
              <a:ea typeface="SF Pro Text" panose="00000500000000000000" pitchFamily="50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2964A941-C5AF-320A-CD59-080567556C28}"/>
              </a:ext>
            </a:extLst>
          </p:cNvPr>
          <p:cNvSpPr txBox="1"/>
          <p:nvPr/>
        </p:nvSpPr>
        <p:spPr>
          <a:xfrm>
            <a:off x="12878445" y="2058961"/>
            <a:ext cx="6164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Digital Crown</a:t>
            </a:r>
            <a:r>
              <a:rPr lang="it-IT" sz="2000" dirty="0">
                <a:latin typeface="SF Pro Text" panose="00000500000000000000" pitchFamily="50" charset="0"/>
                <a:ea typeface="SF Pro Text" panose="00000500000000000000" pitchFamily="50" charset="0"/>
              </a:rPr>
              <a:t>: nella sezione dove è possibile costruire i propri piani di allenamento, tutti i dati numerici vengono acquisiti grazie a dei </a:t>
            </a:r>
            <a:r>
              <a:rPr lang="it-IT" sz="2000" dirty="0" err="1">
                <a:latin typeface="SF Pro Text" panose="00000500000000000000" pitchFamily="50" charset="0"/>
                <a:ea typeface="SF Pro Text" panose="00000500000000000000" pitchFamily="50" charset="0"/>
              </a:rPr>
              <a:t>Picker</a:t>
            </a:r>
            <a:r>
              <a:rPr lang="it-IT" sz="2000" dirty="0">
                <a:latin typeface="SF Pro Text" panose="00000500000000000000" pitchFamily="50" charset="0"/>
                <a:ea typeface="SF Pro Text" panose="00000500000000000000" pitchFamily="50" charset="0"/>
              </a:rPr>
              <a:t> che sfruttano la Digital Crown dell’Apple Watch per scorrere i numeri selezionabili. </a:t>
            </a:r>
          </a:p>
          <a:p>
            <a:endParaRPr lang="it-IT" sz="2000" dirty="0">
              <a:latin typeface="SF Pro Text" panose="00000500000000000000" pitchFamily="50" charset="0"/>
              <a:ea typeface="SF Pro Text" panose="00000500000000000000" pitchFamily="50" charset="0"/>
            </a:endParaRPr>
          </a:p>
          <a:p>
            <a:r>
              <a:rPr lang="it-IT" sz="2000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HealthKit</a:t>
            </a:r>
            <a:r>
              <a:rPr lang="it-IT" sz="2000" dirty="0">
                <a:latin typeface="SF Pro Text" panose="00000500000000000000" pitchFamily="50" charset="0"/>
                <a:ea typeface="SF Pro Text" panose="00000500000000000000" pitchFamily="50" charset="0"/>
              </a:rPr>
              <a:t>: nella sezione in cui l’allenamento viene eseguito, oltre ai dati sui singoli esercizi, vengono mostrati la frequenza del battito cardiaco e il numero di calorie bruciate, recuperati dai sensori tramite il framework HealthKit.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5D3CFB7-BBE8-CA64-DFF4-C3186158E21E}"/>
              </a:ext>
            </a:extLst>
          </p:cNvPr>
          <p:cNvSpPr/>
          <p:nvPr/>
        </p:nvSpPr>
        <p:spPr>
          <a:xfrm>
            <a:off x="5376000" y="2950567"/>
            <a:ext cx="1440000" cy="1440000"/>
          </a:xfrm>
          <a:prstGeom prst="roundRect">
            <a:avLst/>
          </a:prstGeom>
          <a:gradFill>
            <a:gsLst>
              <a:gs pos="0">
                <a:srgbClr val="15A757"/>
              </a:gs>
              <a:gs pos="60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  <a:effectLst>
            <a:innerShdw blurRad="1257300" dist="1308100" dir="288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5" name="Immagine 34" descr="Immagine che contiene ruota, trasporto, design&#10;&#10;Descrizione generata automaticamente">
            <a:extLst>
              <a:ext uri="{FF2B5EF4-FFF2-40B4-BE49-F238E27FC236}">
                <a16:creationId xmlns:a16="http://schemas.microsoft.com/office/drawing/2014/main" id="{4A1D1FCC-9660-DB5B-AECE-887B47AAFF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3130567"/>
            <a:ext cx="1080000" cy="10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1Right">
              <a:rot lat="0" lon="0" rev="0"/>
            </a:camera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4898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9833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video>
              <p:cMediaNode vol="80000">
                <p:cTn id="21" repeatCount="indefinite" fill="hold" display="0">
                  <p:stCondLst>
                    <p:cond delay="indefinite"/>
                  </p:stCondLst>
                </p:cTn>
                <p:tgtEl>
                  <p:spTgt spid="4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94FA395D-409C-3720-1CF4-DA945D898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53" y="2898594"/>
            <a:ext cx="1930976" cy="218295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F1C64276-EE0B-2EC9-DD4F-DE5B92C09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846" y="1535721"/>
            <a:ext cx="2953286" cy="4915604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DB2724C-4578-D719-082E-89108A3DB444}"/>
              </a:ext>
            </a:extLst>
          </p:cNvPr>
          <p:cNvSpPr/>
          <p:nvPr/>
        </p:nvSpPr>
        <p:spPr>
          <a:xfrm>
            <a:off x="2231400" y="1176368"/>
            <a:ext cx="7729200" cy="57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4AE5ED7-F7D7-957F-6674-158055180BE7}"/>
              </a:ext>
            </a:extLst>
          </p:cNvPr>
          <p:cNvSpPr/>
          <p:nvPr/>
        </p:nvSpPr>
        <p:spPr>
          <a:xfrm>
            <a:off x="12426960" y="1130215"/>
            <a:ext cx="7729200" cy="57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44D8EE0-98C1-807F-E9B5-5D75FD10312B}"/>
              </a:ext>
            </a:extLst>
          </p:cNvPr>
          <p:cNvSpPr/>
          <p:nvPr/>
        </p:nvSpPr>
        <p:spPr>
          <a:xfrm flipV="1">
            <a:off x="12660658" y="782961"/>
            <a:ext cx="7729710" cy="571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BEC1C9-46E9-92BF-9E19-6E00628024D2}"/>
              </a:ext>
            </a:extLst>
          </p:cNvPr>
          <p:cNvSpPr txBox="1"/>
          <p:nvPr/>
        </p:nvSpPr>
        <p:spPr>
          <a:xfrm>
            <a:off x="13005965" y="246855"/>
            <a:ext cx="703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SF Pro Text" panose="00000500000000000000" pitchFamily="50" charset="0"/>
                <a:ea typeface="SF Pro Text" panose="00000500000000000000" pitchFamily="50" charset="0"/>
              </a:rPr>
              <a:t>DESCRIZIONE DEL PROBLEMA AFFRONTATO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759D1EB-EFC3-0DC5-3F06-753AA917D1B8}"/>
              </a:ext>
            </a:extLst>
          </p:cNvPr>
          <p:cNvSpPr txBox="1"/>
          <p:nvPr/>
        </p:nvSpPr>
        <p:spPr>
          <a:xfrm>
            <a:off x="12772012" y="201135"/>
            <a:ext cx="7039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SF Pro Text" panose="00000500000000000000" pitchFamily="50" charset="0"/>
                <a:ea typeface="SF Pro Text" panose="00000500000000000000" pitchFamily="50" charset="0"/>
              </a:rPr>
              <a:t>CONTRIBUTO PERSONALE DEL CANDIDATO ALLA SOLUZIONE DEL PROBLEMA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D5B2586-C88E-C901-57C3-E8B04C8ACE10}"/>
              </a:ext>
            </a:extLst>
          </p:cNvPr>
          <p:cNvSpPr txBox="1"/>
          <p:nvPr/>
        </p:nvSpPr>
        <p:spPr>
          <a:xfrm>
            <a:off x="2647881" y="233652"/>
            <a:ext cx="6896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SF Pro Text" panose="00000500000000000000" pitchFamily="50" charset="0"/>
                <a:ea typeface="SF Pro Text" panose="00000500000000000000" pitchFamily="50" charset="0"/>
              </a:rPr>
              <a:t>DESCRIZIONE DEI CONTENUTI APPLICATIVI E SPERIMENTALI DELL’ELABORATO</a:t>
            </a:r>
            <a:endParaRPr lang="it-IT" sz="3200" b="1" dirty="0">
              <a:latin typeface="SF Pro Text" panose="00000500000000000000" pitchFamily="50" charset="0"/>
              <a:ea typeface="SF Pro Text" panose="00000500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26389D6-75F2-2164-A178-4F5BCD40E05E}"/>
              </a:ext>
            </a:extLst>
          </p:cNvPr>
          <p:cNvSpPr txBox="1"/>
          <p:nvPr/>
        </p:nvSpPr>
        <p:spPr>
          <a:xfrm>
            <a:off x="1473274" y="7469723"/>
            <a:ext cx="922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gradFill>
                  <a:gsLst>
                    <a:gs pos="0">
                      <a:srgbClr val="15A757"/>
                    </a:gs>
                    <a:gs pos="60000">
                      <a:srgbClr val="1CD970"/>
                    </a:gs>
                    <a:gs pos="83000">
                      <a:srgbClr val="1CD970"/>
                    </a:gs>
                    <a:gs pos="100000">
                      <a:srgbClr val="1CD970"/>
                    </a:gs>
                  </a:gsLst>
                  <a:lin ang="5400000" scaled="1"/>
                </a:gradFill>
                <a:latin typeface="SF Pro Text" panose="00000500000000000000" pitchFamily="50" charset="0"/>
                <a:ea typeface="SF Pro Text" panose="00000500000000000000" pitchFamily="50" charset="0"/>
              </a:rPr>
              <a:t>Grazie per l’attenzione!</a:t>
            </a:r>
          </a:p>
        </p:txBody>
      </p:sp>
      <p:pic>
        <p:nvPicPr>
          <p:cNvPr id="9" name="Untitled Project32e752ad.autosave">
            <a:hlinkClick r:id="" action="ppaction://media"/>
            <a:extLst>
              <a:ext uri="{FF2B5EF4-FFF2-40B4-BE49-F238E27FC236}">
                <a16:creationId xmlns:a16="http://schemas.microsoft.com/office/drawing/2014/main" id="{DF3E7942-FCE5-63A0-EEF6-15BA5F2BB61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20153" y="2898595"/>
            <a:ext cx="1899979" cy="218295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1ED703-E64B-80D4-593A-0B5738462FB2}"/>
              </a:ext>
            </a:extLst>
          </p:cNvPr>
          <p:cNvSpPr txBox="1"/>
          <p:nvPr/>
        </p:nvSpPr>
        <p:spPr>
          <a:xfrm>
            <a:off x="4906747" y="2058961"/>
            <a:ext cx="6164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Digital Crown</a:t>
            </a:r>
            <a:r>
              <a:rPr lang="it-IT" sz="2000" dirty="0">
                <a:latin typeface="SF Pro Text" panose="00000500000000000000" pitchFamily="50" charset="0"/>
                <a:ea typeface="SF Pro Text" panose="00000500000000000000" pitchFamily="50" charset="0"/>
              </a:rPr>
              <a:t>: nella sezione dove è possibile costruire i propri piani di allenamento, tutti i dati numerici vengono acquisiti grazie a dei </a:t>
            </a:r>
            <a:r>
              <a:rPr lang="it-IT" sz="2000" dirty="0" err="1">
                <a:latin typeface="SF Pro Text" panose="00000500000000000000" pitchFamily="50" charset="0"/>
                <a:ea typeface="SF Pro Text" panose="00000500000000000000" pitchFamily="50" charset="0"/>
              </a:rPr>
              <a:t>Picker</a:t>
            </a:r>
            <a:r>
              <a:rPr lang="it-IT" sz="2000" dirty="0">
                <a:latin typeface="SF Pro Text" panose="00000500000000000000" pitchFamily="50" charset="0"/>
                <a:ea typeface="SF Pro Text" panose="00000500000000000000" pitchFamily="50" charset="0"/>
              </a:rPr>
              <a:t> che sfruttano la Digital Crown dell’Apple Watch per scorrere i numeri selezionabili. </a:t>
            </a:r>
          </a:p>
          <a:p>
            <a:endParaRPr lang="it-IT" sz="2000" dirty="0">
              <a:latin typeface="SF Pro Text" panose="00000500000000000000" pitchFamily="50" charset="0"/>
              <a:ea typeface="SF Pro Text" panose="00000500000000000000" pitchFamily="50" charset="0"/>
            </a:endParaRPr>
          </a:p>
          <a:p>
            <a:r>
              <a:rPr lang="it-IT" sz="2000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HealthKit</a:t>
            </a:r>
            <a:r>
              <a:rPr lang="it-IT" sz="2000" dirty="0">
                <a:latin typeface="SF Pro Text" panose="00000500000000000000" pitchFamily="50" charset="0"/>
                <a:ea typeface="SF Pro Text" panose="00000500000000000000" pitchFamily="50" charset="0"/>
              </a:rPr>
              <a:t>: nella sezione in cui l’allenamento viene eseguito, oltre ai dati sui singoli esercizi, vengono mostrati la frequenza del battito cardiaco e il numero di calorie bruciate, recuperati dai sensori tramite il framework HealthKit.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DB0CFC1-A99E-8557-E779-D9DB66B4F688}"/>
              </a:ext>
            </a:extLst>
          </p:cNvPr>
          <p:cNvSpPr txBox="1"/>
          <p:nvPr/>
        </p:nvSpPr>
        <p:spPr>
          <a:xfrm>
            <a:off x="11190864" y="5856278"/>
            <a:ext cx="860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GymZone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43F6D8E-BB97-E177-E2C2-49E258ED8633}"/>
              </a:ext>
            </a:extLst>
          </p:cNvPr>
          <p:cNvSpPr>
            <a:spLocks noChangeAspect="1"/>
          </p:cNvSpPr>
          <p:nvPr/>
        </p:nvSpPr>
        <p:spPr>
          <a:xfrm>
            <a:off x="11170920" y="5856278"/>
            <a:ext cx="900000" cy="900000"/>
          </a:xfrm>
          <a:prstGeom prst="roundRect">
            <a:avLst/>
          </a:prstGeom>
          <a:gradFill>
            <a:gsLst>
              <a:gs pos="0">
                <a:srgbClr val="15A757"/>
              </a:gs>
              <a:gs pos="60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  <a:effectLst>
            <a:innerShdw blurRad="1257300" dist="1308100" dir="288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 descr="Immagine che contiene ruota, trasporto, design&#10;&#10;Descrizione generata automaticamente">
            <a:extLst>
              <a:ext uri="{FF2B5EF4-FFF2-40B4-BE49-F238E27FC236}">
                <a16:creationId xmlns:a16="http://schemas.microsoft.com/office/drawing/2014/main" id="{04ECC7BF-07BA-3623-4957-96BC3D871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920" y="5946278"/>
            <a:ext cx="720000" cy="72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1Right">
              <a:rot lat="0" lon="0" rev="0"/>
            </a:camera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8320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3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 descr="Immagine che contiene clipart, Elementi grafici, cartone animato&#10;&#10;Descrizione generata automaticamente">
            <a:extLst>
              <a:ext uri="{FF2B5EF4-FFF2-40B4-BE49-F238E27FC236}">
                <a16:creationId xmlns:a16="http://schemas.microsoft.com/office/drawing/2014/main" id="{1F1FE0E7-6C91-8307-2EB1-2468E5200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8216" y="1032132"/>
            <a:ext cx="1828800" cy="1828800"/>
          </a:xfrm>
          <a:prstGeom prst="rect">
            <a:avLst/>
          </a:prstGeom>
        </p:spPr>
      </p:pic>
      <p:pic>
        <p:nvPicPr>
          <p:cNvPr id="27" name="Immagine 26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AD43FBC8-46CB-6532-CEC7-CF9B86CFA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323" y="1344272"/>
            <a:ext cx="980673" cy="12045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F1C64276-EE0B-2EC9-DD4F-DE5B92C09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349526" y="1535721"/>
            <a:ext cx="2953286" cy="4915604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A2F7AB89-8B56-D8F4-6596-F8DD30332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4" b="12024"/>
          <a:stretch/>
        </p:blipFill>
        <p:spPr>
          <a:xfrm>
            <a:off x="14026132" y="4001550"/>
            <a:ext cx="1121536" cy="1080000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DB2724C-4578-D719-082E-89108A3DB444}"/>
              </a:ext>
            </a:extLst>
          </p:cNvPr>
          <p:cNvSpPr/>
          <p:nvPr/>
        </p:nvSpPr>
        <p:spPr>
          <a:xfrm>
            <a:off x="14423400" y="1176368"/>
            <a:ext cx="7729200" cy="57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4AE5ED7-F7D7-957F-6674-158055180BE7}"/>
              </a:ext>
            </a:extLst>
          </p:cNvPr>
          <p:cNvSpPr/>
          <p:nvPr/>
        </p:nvSpPr>
        <p:spPr>
          <a:xfrm>
            <a:off x="14499600" y="1130215"/>
            <a:ext cx="7729200" cy="57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44D8EE0-98C1-807F-E9B5-5D75FD10312B}"/>
              </a:ext>
            </a:extLst>
          </p:cNvPr>
          <p:cNvSpPr/>
          <p:nvPr/>
        </p:nvSpPr>
        <p:spPr>
          <a:xfrm flipV="1">
            <a:off x="14733298" y="782961"/>
            <a:ext cx="7729710" cy="571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5A757"/>
              </a:gs>
              <a:gs pos="74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9BEC1C9-46E9-92BF-9E19-6E00628024D2}"/>
              </a:ext>
            </a:extLst>
          </p:cNvPr>
          <p:cNvSpPr txBox="1"/>
          <p:nvPr/>
        </p:nvSpPr>
        <p:spPr>
          <a:xfrm>
            <a:off x="15078605" y="246855"/>
            <a:ext cx="703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SF Pro Text" panose="00000500000000000000" pitchFamily="50" charset="0"/>
                <a:ea typeface="SF Pro Text" panose="00000500000000000000" pitchFamily="50" charset="0"/>
              </a:rPr>
              <a:t>DESCRIZIONE DEL PROBLEMA AFFRONTATO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759D1EB-EFC3-0DC5-3F06-753AA917D1B8}"/>
              </a:ext>
            </a:extLst>
          </p:cNvPr>
          <p:cNvSpPr txBox="1"/>
          <p:nvPr/>
        </p:nvSpPr>
        <p:spPr>
          <a:xfrm>
            <a:off x="14844652" y="201135"/>
            <a:ext cx="7039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SF Pro Text" panose="00000500000000000000" pitchFamily="50" charset="0"/>
                <a:ea typeface="SF Pro Text" panose="00000500000000000000" pitchFamily="50" charset="0"/>
              </a:rPr>
              <a:t>CONTRIBUTO PERSONALE DEL CANDIDATO ALLA SOLUZIONE DEL PROBLEMA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2C8E61B-47BB-D4FA-0A1F-B94F5D57358D}"/>
              </a:ext>
            </a:extLst>
          </p:cNvPr>
          <p:cNvSpPr txBox="1"/>
          <p:nvPr/>
        </p:nvSpPr>
        <p:spPr>
          <a:xfrm>
            <a:off x="-3727917" y="2639950"/>
            <a:ext cx="356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Progettazione e creazione delle </a:t>
            </a:r>
            <a:r>
              <a:rPr lang="it-IT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animazioni</a:t>
            </a:r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 in linea con quelle di sistema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A05E1AD-3C3A-2636-F75E-89D4CD066D45}"/>
              </a:ext>
            </a:extLst>
          </p:cNvPr>
          <p:cNvSpPr txBox="1"/>
          <p:nvPr/>
        </p:nvSpPr>
        <p:spPr>
          <a:xfrm>
            <a:off x="12787559" y="2640565"/>
            <a:ext cx="356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Progettazione delle </a:t>
            </a:r>
            <a:r>
              <a:rPr lang="it-IT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interfacce</a:t>
            </a:r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 User Friendly in linea con quelle di sistema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13F6BC9-3928-200F-84E7-F599C8D1744F}"/>
              </a:ext>
            </a:extLst>
          </p:cNvPr>
          <p:cNvSpPr txBox="1"/>
          <p:nvPr/>
        </p:nvSpPr>
        <p:spPr>
          <a:xfrm>
            <a:off x="12762604" y="5382948"/>
            <a:ext cx="364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Integrazione di </a:t>
            </a:r>
            <a:r>
              <a:rPr lang="it-IT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HealthKit</a:t>
            </a:r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 per il controllo della frequenza cardiaca e delle calorie bruciate</a:t>
            </a:r>
            <a:endParaRPr lang="it-IT" dirty="0">
              <a:solidFill>
                <a:srgbClr val="15A757"/>
              </a:solidFill>
              <a:latin typeface="SF Pro Text" panose="00000500000000000000" pitchFamily="50" charset="0"/>
              <a:ea typeface="SF Pro Text" panose="00000500000000000000" pitchFamily="50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CD9609E-9B6D-4E0F-BC1D-D79C43C66949}"/>
              </a:ext>
            </a:extLst>
          </p:cNvPr>
          <p:cNvSpPr txBox="1"/>
          <p:nvPr/>
        </p:nvSpPr>
        <p:spPr>
          <a:xfrm>
            <a:off x="1331763" y="7199187"/>
            <a:ext cx="356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SF Pro Text" panose="00000500000000000000" pitchFamily="50" charset="0"/>
                <a:ea typeface="SF Pro Text" panose="00000500000000000000" pitchFamily="50" charset="0"/>
              </a:rPr>
              <a:t>Porting su </a:t>
            </a:r>
            <a:r>
              <a:rPr lang="it-IT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watchOS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D5B2586-C88E-C901-57C3-E8B04C8ACE10}"/>
              </a:ext>
            </a:extLst>
          </p:cNvPr>
          <p:cNvSpPr txBox="1"/>
          <p:nvPr/>
        </p:nvSpPr>
        <p:spPr>
          <a:xfrm>
            <a:off x="14839881" y="233652"/>
            <a:ext cx="6896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SF Pro Text" panose="00000500000000000000" pitchFamily="50" charset="0"/>
                <a:ea typeface="SF Pro Text" panose="00000500000000000000" pitchFamily="50" charset="0"/>
              </a:rPr>
              <a:t>DESCRIZIONE DEI CONTENUTI APPLICATIVI E SPERIMENTALI DELL’ELABORATO</a:t>
            </a:r>
            <a:endParaRPr lang="it-IT" sz="3200" b="1" dirty="0">
              <a:latin typeface="SF Pro Text" panose="00000500000000000000" pitchFamily="50" charset="0"/>
              <a:ea typeface="SF Pro Text" panose="00000500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425AE-3F6E-7315-9D4D-9DFE9375056E}"/>
              </a:ext>
            </a:extLst>
          </p:cNvPr>
          <p:cNvSpPr txBox="1"/>
          <p:nvPr/>
        </p:nvSpPr>
        <p:spPr>
          <a:xfrm>
            <a:off x="1485900" y="3902842"/>
            <a:ext cx="922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gradFill>
                  <a:gsLst>
                    <a:gs pos="0">
                      <a:srgbClr val="15A757"/>
                    </a:gs>
                    <a:gs pos="79000">
                      <a:srgbClr val="1CD970"/>
                    </a:gs>
                    <a:gs pos="91000">
                      <a:srgbClr val="1CD970"/>
                    </a:gs>
                    <a:gs pos="100000">
                      <a:srgbClr val="1CD970"/>
                    </a:gs>
                  </a:gsLst>
                  <a:lin ang="5400000" scaled="1"/>
                </a:gradFill>
                <a:latin typeface="SF Pro Text" panose="00000500000000000000" pitchFamily="50" charset="0"/>
                <a:ea typeface="SF Pro Text" panose="00000500000000000000" pitchFamily="50" charset="0"/>
              </a:rPr>
              <a:t>Grazie per l’attenzione!</a:t>
            </a:r>
          </a:p>
        </p:txBody>
      </p:sp>
      <p:pic>
        <p:nvPicPr>
          <p:cNvPr id="9" name="Untitled Project32e752ad.autosave">
            <a:hlinkClick r:id="" action="ppaction://media"/>
            <a:extLst>
              <a:ext uri="{FF2B5EF4-FFF2-40B4-BE49-F238E27FC236}">
                <a16:creationId xmlns:a16="http://schemas.microsoft.com/office/drawing/2014/main" id="{38222467-F5EB-BC96-31AF-B43A269E609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2819459" y="2898595"/>
            <a:ext cx="1899979" cy="2182955"/>
          </a:xfrm>
          <a:prstGeom prst="rect">
            <a:avLst/>
          </a:prstGeom>
        </p:spPr>
      </p:pic>
      <p:pic>
        <p:nvPicPr>
          <p:cNvPr id="12" name="Immagine 11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DD271710-4220-0B3E-2744-32CCB5B54C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9459" y="2898594"/>
            <a:ext cx="1930976" cy="218295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5618080-89BF-0986-B6E7-FDF963276FE3}"/>
              </a:ext>
            </a:extLst>
          </p:cNvPr>
          <p:cNvSpPr txBox="1"/>
          <p:nvPr/>
        </p:nvSpPr>
        <p:spPr>
          <a:xfrm>
            <a:off x="16536053" y="2058961"/>
            <a:ext cx="6164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Digital Crown</a:t>
            </a:r>
            <a:r>
              <a:rPr lang="it-IT" sz="2000" dirty="0">
                <a:latin typeface="SF Pro Text" panose="00000500000000000000" pitchFamily="50" charset="0"/>
                <a:ea typeface="SF Pro Text" panose="00000500000000000000" pitchFamily="50" charset="0"/>
              </a:rPr>
              <a:t>: nella sezione dove è possibile costruire i propri piani di allenamento, tutti i dati numerici vengono acquisiti grazie a dei </a:t>
            </a:r>
            <a:r>
              <a:rPr lang="it-IT" sz="2000" dirty="0" err="1">
                <a:latin typeface="SF Pro Text" panose="00000500000000000000" pitchFamily="50" charset="0"/>
                <a:ea typeface="SF Pro Text" panose="00000500000000000000" pitchFamily="50" charset="0"/>
              </a:rPr>
              <a:t>Picker</a:t>
            </a:r>
            <a:r>
              <a:rPr lang="it-IT" sz="2000" dirty="0">
                <a:latin typeface="SF Pro Text" panose="00000500000000000000" pitchFamily="50" charset="0"/>
                <a:ea typeface="SF Pro Text" panose="00000500000000000000" pitchFamily="50" charset="0"/>
              </a:rPr>
              <a:t> che sfruttano la Digital Crown dell’Apple Watch per scorrere i numeri selezionabili. </a:t>
            </a:r>
          </a:p>
          <a:p>
            <a:endParaRPr lang="it-IT" sz="2000" dirty="0">
              <a:latin typeface="SF Pro Text" panose="00000500000000000000" pitchFamily="50" charset="0"/>
              <a:ea typeface="SF Pro Text" panose="00000500000000000000" pitchFamily="50" charset="0"/>
            </a:endParaRPr>
          </a:p>
          <a:p>
            <a:r>
              <a:rPr lang="it-IT" sz="2000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HealthKit</a:t>
            </a:r>
            <a:r>
              <a:rPr lang="it-IT" sz="2000" dirty="0">
                <a:latin typeface="SF Pro Text" panose="00000500000000000000" pitchFamily="50" charset="0"/>
                <a:ea typeface="SF Pro Text" panose="00000500000000000000" pitchFamily="50" charset="0"/>
              </a:rPr>
              <a:t>: nella sezione in cui l’allenamento viene eseguito, oltre ai dati sui singoli esercizi, vengono mostrati la frequenza del battito cardiaco e il numero di calorie bruciate, recuperati dai sensori tramite il framework HealthKit.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7351A8-F76E-A39C-9C5F-69412AD3A6AC}"/>
              </a:ext>
            </a:extLst>
          </p:cNvPr>
          <p:cNvSpPr txBox="1"/>
          <p:nvPr/>
        </p:nvSpPr>
        <p:spPr>
          <a:xfrm>
            <a:off x="5665944" y="1765218"/>
            <a:ext cx="860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15A757"/>
                </a:solidFill>
                <a:latin typeface="SF Pro Text" panose="00000500000000000000" pitchFamily="50" charset="0"/>
                <a:ea typeface="SF Pro Text" panose="00000500000000000000" pitchFamily="50" charset="0"/>
              </a:rPr>
              <a:t>GymZone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5D3CFB7-BBE8-CA64-DFF4-C3186158E21E}"/>
              </a:ext>
            </a:extLst>
          </p:cNvPr>
          <p:cNvSpPr>
            <a:spLocks noChangeAspect="1"/>
          </p:cNvSpPr>
          <p:nvPr/>
        </p:nvSpPr>
        <p:spPr>
          <a:xfrm>
            <a:off x="4643374" y="581125"/>
            <a:ext cx="2880000" cy="2880000"/>
          </a:xfrm>
          <a:prstGeom prst="roundRect">
            <a:avLst/>
          </a:prstGeom>
          <a:gradFill>
            <a:gsLst>
              <a:gs pos="0">
                <a:srgbClr val="15A757"/>
              </a:gs>
              <a:gs pos="60000">
                <a:srgbClr val="1CD970"/>
              </a:gs>
              <a:gs pos="83000">
                <a:srgbClr val="1CD970"/>
              </a:gs>
              <a:gs pos="100000">
                <a:srgbClr val="1CD970"/>
              </a:gs>
            </a:gsLst>
            <a:lin ang="5400000" scaled="1"/>
          </a:gradFill>
          <a:ln>
            <a:noFill/>
          </a:ln>
          <a:effectLst>
            <a:innerShdw blurRad="1257300" dist="1308100" dir="2880000">
              <a:prstClr val="black">
                <a:alpha val="3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5" name="Immagine 34" descr="Immagine che contiene ruota, trasporto, design&#10;&#10;Descrizione generata automaticamente">
            <a:extLst>
              <a:ext uri="{FF2B5EF4-FFF2-40B4-BE49-F238E27FC236}">
                <a16:creationId xmlns:a16="http://schemas.microsoft.com/office/drawing/2014/main" id="{4A1D1FCC-9660-DB5B-AECE-887B47AAFF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74" y="761125"/>
            <a:ext cx="2520000" cy="252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1Right">
              <a:rot lat="0" lon="0" rev="0"/>
            </a:camera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048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3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648</Words>
  <Application>Microsoft Office PowerPoint</Application>
  <PresentationFormat>Widescreen</PresentationFormat>
  <Paragraphs>70</Paragraphs>
  <Slides>5</Slides>
  <Notes>0</Notes>
  <HiddenSlides>0</HiddenSlides>
  <MMClips>6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SF Pro Text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Giosuè Ciaravola</dc:creator>
  <cp:lastModifiedBy>Giosuè Ciaravola</cp:lastModifiedBy>
  <cp:revision>5</cp:revision>
  <dcterms:created xsi:type="dcterms:W3CDTF">2023-07-21T12:06:39Z</dcterms:created>
  <dcterms:modified xsi:type="dcterms:W3CDTF">2023-07-23T15:22:10Z</dcterms:modified>
</cp:coreProperties>
</file>