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Urbanist Medium"/>
      <p:regular r:id="rId16"/>
      <p:bold r:id="rId17"/>
      <p:italic r:id="rId18"/>
      <p:boldItalic r:id="rId19"/>
    </p:embeddedFont>
    <p:embeddedFont>
      <p:font typeface="Urbanist SemiBold"/>
      <p:regular r:id="rId20"/>
      <p:bold r:id="rId21"/>
      <p:italic r:id="rId22"/>
      <p:boldItalic r:id="rId23"/>
    </p:embeddedFont>
    <p:embeddedFont>
      <p:font typeface="Urbanis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SemiBold-regular.fntdata"/><Relationship Id="rId22" Type="http://schemas.openxmlformats.org/officeDocument/2006/relationships/font" Target="fonts/UrbanistSemiBold-italic.fntdata"/><Relationship Id="rId21" Type="http://schemas.openxmlformats.org/officeDocument/2006/relationships/font" Target="fonts/UrbanistSemiBold-bold.fntdata"/><Relationship Id="rId24" Type="http://schemas.openxmlformats.org/officeDocument/2006/relationships/font" Target="fonts/Urbanist-regular.fntdata"/><Relationship Id="rId23" Type="http://schemas.openxmlformats.org/officeDocument/2006/relationships/font" Target="fonts/Urbanis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rbanist-italic.fntdata"/><Relationship Id="rId25" Type="http://schemas.openxmlformats.org/officeDocument/2006/relationships/font" Target="fonts/Urbanist-bold.fntdata"/><Relationship Id="rId27" Type="http://schemas.openxmlformats.org/officeDocument/2006/relationships/font" Target="fonts/Urbanis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rbanistMedium-bold.fntdata"/><Relationship Id="rId16" Type="http://schemas.openxmlformats.org/officeDocument/2006/relationships/font" Target="fonts/UrbanistMedium-regular.fntdata"/><Relationship Id="rId19" Type="http://schemas.openxmlformats.org/officeDocument/2006/relationships/font" Target="fonts/UrbanistMedium-boldItalic.fntdata"/><Relationship Id="rId18" Type="http://schemas.openxmlformats.org/officeDocument/2006/relationships/font" Target="fonts/Urbanis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b7767c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b7767c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b7767c11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6b7767c11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b7767c11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b7767c11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b7767c11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6b7767c11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6b7767c11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6b7767c11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6b7767c11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6b7767c11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6b7767c11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6b7767c11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6b7767c110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6b7767c110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6b7767c11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6b7767c11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2" name="Google Shape;152;p20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3" name="Google Shape;153;p20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5" name="Google Shape;155;p20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6" name="Google Shape;156;p20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8" name="Google Shape;158;p20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62" name="Google Shape;162;p20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74" name="Google Shape;174;p2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81" name="Google Shape;181;p22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84" name="Google Shape;184;p2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2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87" name="Google Shape;187;p22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4" name="Google Shape;194;p22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5" name="Google Shape;195;p22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8" name="Google Shape;198;p22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206" name="Google Shape;206;p23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2" name="Google Shape;212;p2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1" name="Google Shape;241;p2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243" name="Google Shape;243;p25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2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5" name="Google Shape;265;p2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1" name="Google Shape;291;p28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5" name="Google Shape;295;p2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97" name="Google Shape;297;p28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07" name="Google Shape;307;p2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2" name="Google Shape;312;p29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9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6" name="Google Shape;316;p29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317" name="Google Shape;317;p29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9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21" name="Google Shape;321;p29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29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4" name="Google Shape;324;p29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5" name="Google Shape;335;p30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6" name="Google Shape;336;p30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8" name="Google Shape;338;p30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40" name="Google Shape;340;p30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43" name="Google Shape;343;p3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30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59" name="Google Shape;359;p3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65" name="Google Shape;365;p3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8" name="Google Shape;368;p31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73" name="Google Shape;373;p31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0" name="Google Shape;38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3" name="Google Shape;4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A06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Forecasting</a:t>
            </a:r>
            <a:r>
              <a:rPr lang="en">
                <a:solidFill>
                  <a:schemeClr val="lt1"/>
                </a:solidFill>
              </a:rPr>
              <a:t> with Nixtla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Nicolas Giot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84" name="Google Shape;484;p5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ITAI IIOT &amp; AI at the Edge</a:t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4568450" y="4810450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6" name="Google Shape;486;p53"/>
          <p:cNvSpPr/>
          <p:nvPr/>
        </p:nvSpPr>
        <p:spPr>
          <a:xfrm>
            <a:off x="6041600" y="2873500"/>
            <a:ext cx="2647500" cy="152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487" name="Google Shape;487;p53"/>
          <p:cNvPicPr preferRelativeResize="0"/>
          <p:nvPr/>
        </p:nvPicPr>
        <p:blipFill rotWithShape="1">
          <a:blip r:embed="rId3">
            <a:alphaModFix/>
          </a:blip>
          <a:srcRect b="27543" l="14595" r="14311" t="27864"/>
          <a:stretch/>
        </p:blipFill>
        <p:spPr>
          <a:xfrm>
            <a:off x="6156293" y="2942540"/>
            <a:ext cx="2437329" cy="1371585"/>
          </a:xfrm>
          <a:prstGeom prst="rect">
            <a:avLst/>
          </a:prstGeom>
          <a:noFill/>
          <a:ln>
            <a:noFill/>
          </a:ln>
          <a:effectLst>
            <a:outerShdw rotWithShape="0" algn="bl" dir="1260000" dist="57150">
              <a:schemeClr val="lt1">
                <a:alpha val="17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Meaning of project</a:t>
            </a:r>
            <a:endParaRPr sz="3200"/>
          </a:p>
        </p:txBody>
      </p:sp>
      <p:sp>
        <p:nvSpPr>
          <p:cNvPr id="493" name="Google Shape;493;p54"/>
          <p:cNvSpPr txBox="1"/>
          <p:nvPr>
            <p:ph idx="1" type="subTitle"/>
          </p:nvPr>
        </p:nvSpPr>
        <p:spPr>
          <a:xfrm>
            <a:off x="4657775" y="1213900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Kaggle dataset: IoT temperature readings from indoor &amp; outdoor sensors</a:t>
            </a:r>
            <a:b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Focused on 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indoor data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model controlled environments (e.g., HVAC systems)</a:t>
            </a:r>
            <a:b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Objective: Forecast future indoor temperatures using AutoML and test generative augmentation</a:t>
            </a:r>
            <a:b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Real-world application: Smart buildings, energy optimization, IIoT systems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94" name="Google Shape;4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5" y="2307200"/>
            <a:ext cx="3428718" cy="18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4"/>
          <p:cNvSpPr/>
          <p:nvPr/>
        </p:nvSpPr>
        <p:spPr>
          <a:xfrm>
            <a:off x="4568450" y="4810450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6" name="Google Shape;496;p54"/>
          <p:cNvSpPr/>
          <p:nvPr/>
        </p:nvSpPr>
        <p:spPr>
          <a:xfrm>
            <a:off x="109200" y="4810450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Preprocessing</a:t>
            </a:r>
            <a:endParaRPr sz="3200"/>
          </a:p>
        </p:txBody>
      </p:sp>
      <p:sp>
        <p:nvSpPr>
          <p:cNvPr id="502" name="Google Shape;502;p55"/>
          <p:cNvSpPr txBox="1"/>
          <p:nvPr>
            <p:ph idx="1" type="subTitle"/>
          </p:nvPr>
        </p:nvSpPr>
        <p:spPr>
          <a:xfrm>
            <a:off x="4651125" y="1651875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Converted noted_date using format='mixed' due to inconsistent timestamp formats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Discovered and removed a duplicate row by checking full-row duplication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Lowercased and stripped the out/in column for consistency ('in', 'out')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Removed indoor outliers where temp &gt; 36°C (based on IQR logic)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Learned the data had: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~20k indoor rows, mostly centered around 29–31°C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few suspicious outliers (like 41°C indoors)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05" name="Google Shape;5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63" y="2279075"/>
            <a:ext cx="3537674" cy="20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venv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</a:t>
            </a:r>
            <a:r>
              <a:rPr lang="en" sz="3200"/>
              <a:t>nvironment Setup</a:t>
            </a:r>
            <a:endParaRPr sz="3200"/>
          </a:p>
        </p:txBody>
      </p:sp>
      <p:sp>
        <p:nvSpPr>
          <p:cNvPr id="511" name="Google Shape;511;p56"/>
          <p:cNvSpPr txBox="1"/>
          <p:nvPr>
            <p:ph idx="1" type="subTitle"/>
          </p:nvPr>
        </p:nvSpPr>
        <p:spPr>
          <a:xfrm>
            <a:off x="4717500" y="875500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Encountered TensorFlow vs NumPy version mismatch (np.bool deprecation)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Downgrading NumPy broke Numba, a StatsForecast dependency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Solved by restructuring the code to work symbolically in Keras without downgrading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Insight: Real ML work often starts with fixing your environment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3" name="Google Shape;513;p56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14" name="Google Shape;514;p56"/>
          <p:cNvPicPr preferRelativeResize="0"/>
          <p:nvPr/>
        </p:nvPicPr>
        <p:blipFill rotWithShape="1">
          <a:blip r:embed="rId3">
            <a:alphaModFix/>
          </a:blip>
          <a:srcRect b="0" l="0" r="30045" t="0"/>
          <a:stretch/>
        </p:blipFill>
        <p:spPr>
          <a:xfrm>
            <a:off x="145388" y="2633175"/>
            <a:ext cx="3739025" cy="15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Nixtla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Training and Prep</a:t>
            </a:r>
            <a:endParaRPr sz="3200"/>
          </a:p>
        </p:txBody>
      </p:sp>
      <p:sp>
        <p:nvSpPr>
          <p:cNvPr id="520" name="Google Shape;520;p57"/>
          <p:cNvSpPr txBox="1"/>
          <p:nvPr>
            <p:ph idx="1" type="subTitle"/>
          </p:nvPr>
        </p:nvSpPr>
        <p:spPr>
          <a:xfrm>
            <a:off x="4756900" y="1048025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Nixtla’s StatsForecast AutoML suite: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AutoARIMA: Best-performing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AutoETS: Trend-seasonality model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SeasonalNaive: Simple baseline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Split: 90% training, 10% testing on minute-level indoor data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Forecast horizon: same length as test set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7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2" name="Google Shape;522;p57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23" name="Google Shape;5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0" y="2298475"/>
            <a:ext cx="3772399" cy="18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Features</a:t>
            </a:r>
            <a:endParaRPr sz="3200"/>
          </a:p>
        </p:txBody>
      </p:sp>
      <p:sp>
        <p:nvSpPr>
          <p:cNvPr id="529" name="Google Shape;529;p58"/>
          <p:cNvSpPr txBox="1"/>
          <p:nvPr>
            <p:ph idx="1" type="subTitle"/>
          </p:nvPr>
        </p:nvSpPr>
        <p:spPr>
          <a:xfrm>
            <a:off x="4756900" y="1293750"/>
            <a:ext cx="42867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Added two time-based features: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hour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Captures natural temperature cycles (day/night)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dayofweek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Captures weekday vs. weekend HVAC behavior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features are relevant in IIoT building management contexts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Helped understand human patterns in the data (e.g., stable night temps, weekday spikes)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1" name="Google Shape;531;p58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32" name="Google Shape;5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5" y="2316562"/>
            <a:ext cx="3613151" cy="18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And augmentation</a:t>
            </a:r>
            <a:endParaRPr sz="3200"/>
          </a:p>
        </p:txBody>
      </p:sp>
      <p:sp>
        <p:nvSpPr>
          <p:cNvPr id="538" name="Google Shape;538;p59"/>
          <p:cNvSpPr txBox="1"/>
          <p:nvPr>
            <p:ph idx="1" type="subTitle"/>
          </p:nvPr>
        </p:nvSpPr>
        <p:spPr>
          <a:xfrm>
            <a:off x="4756900" y="1293750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Visualized forecast vs. actual with AutoARIMA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performance: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MAE: 2.61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MSE: 8.40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SeasonalNaive underperformed → validated Nixtla’s model choice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Discovered some over-smoothing, prompting exploration of data augmentation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0" name="Google Shape;540;p59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41" name="Google Shape;5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1914350"/>
            <a:ext cx="2926050" cy="246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Generative Model</a:t>
            </a:r>
            <a:endParaRPr sz="3200"/>
          </a:p>
        </p:txBody>
      </p:sp>
      <p:sp>
        <p:nvSpPr>
          <p:cNvPr id="547" name="Google Shape;547;p60"/>
          <p:cNvSpPr txBox="1"/>
          <p:nvPr>
            <p:ph idx="1" type="subTitle"/>
          </p:nvPr>
        </p:nvSpPr>
        <p:spPr>
          <a:xfrm>
            <a:off x="4756900" y="1194225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a Variational Autoencoder (VAE) to learn temperature patterns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custom Sampling layer to add KL divergence loss cleanly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Generated 100 synthetic temperature values from latent space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Appended synthetic data with new timestamps to training set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Retrained StatsForecast model on augmented dataset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0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9" name="Google Shape;549;p60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50" name="Google Shape;5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5" y="2141312"/>
            <a:ext cx="3560050" cy="2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228600" y="290448"/>
            <a:ext cx="3655800" cy="1623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My Takeaways</a:t>
            </a:r>
            <a:endParaRPr sz="3200"/>
          </a:p>
        </p:txBody>
      </p:sp>
      <p:sp>
        <p:nvSpPr>
          <p:cNvPr id="556" name="Google Shape;556;p61"/>
          <p:cNvSpPr txBox="1"/>
          <p:nvPr>
            <p:ph idx="1" type="subTitle"/>
          </p:nvPr>
        </p:nvSpPr>
        <p:spPr>
          <a:xfrm>
            <a:off x="4881175" y="1895400"/>
            <a:ext cx="3926400" cy="255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VAE augmentation: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forecast alignment with test data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MAE/MSE decreased slightly (more robust short-term trends)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Takeaways: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Clean, labeled data matters more than size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Nixtla’s AutoML is powerful but depends on good preprocessing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VAE augmentation can be practical even in low-noise IIoT settings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Recommendation: Pair traditional forecasting models with light generative tools in edge/IoT workflows</a:t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1"/>
          <p:cNvSpPr/>
          <p:nvPr/>
        </p:nvSpPr>
        <p:spPr>
          <a:xfrm>
            <a:off x="452505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109200" y="4772825"/>
            <a:ext cx="238800" cy="13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59" name="Google Shape;5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5" y="2141312"/>
            <a:ext cx="3560050" cy="2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