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1" r:id="rId6"/>
    <p:sldId id="275" r:id="rId7"/>
    <p:sldId id="260" r:id="rId8"/>
    <p:sldId id="262" r:id="rId9"/>
    <p:sldId id="265" r:id="rId10"/>
    <p:sldId id="267" r:id="rId11"/>
    <p:sldId id="268" r:id="rId12"/>
    <p:sldId id="274" r:id="rId13"/>
    <p:sldId id="276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yiotis" initials="ky" lastIdx="2" clrIdx="0">
    <p:extLst>
      <p:ext uri="{19B8F6BF-5375-455C-9EA6-DF929625EA0E}">
        <p15:presenceInfo xmlns:p15="http://schemas.microsoft.com/office/powerpoint/2012/main" userId="cabbedeb244f99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8A7CC-5FA0-4084-AE85-FFA5B8D98EFF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91CC-D566-404C-9B26-F35A2B65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C7AC-72DD-404D-9A97-F24D9A490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7C19-F9B1-4F91-9B8A-E85FCD27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52FA-0CAA-44D2-864A-F63A5F9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353-D13B-4DD2-9B6D-B2361DBB7FBA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8910-5B46-4BF4-8ED3-3C8E9C40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4333-3CC2-44D9-A0A0-62FA4475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AEB6-7B29-415B-989B-B13F6F04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CC2A-3D77-4D73-ABFE-3FF902D3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F155-C047-48C1-98F3-1D9BEA4A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7741-F6EB-480F-B57A-931E4A69A436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681D9-9CE8-4138-AE36-CB078CB0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6B7D-54A9-4A4F-B538-FE3E0E0D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39400-C507-4389-B872-C776DE719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CBAB9-1A88-4A38-9564-EBB16E49E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EE80-16F4-44AE-9CC6-FC8EDC7D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2FED-8E5F-409A-8CA0-0F1A3E8DDD97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6BEA-0971-4AD8-AB4A-1953F9BB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520B-5CE8-4390-9502-F85FA986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B43D-99E4-4DAD-973A-0FA3C93B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AB5D-FBFB-4831-9B71-B1C95010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B79D-A10F-4783-A51C-E0701C84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153C-A291-4122-949A-B830C3360964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61B4-4F09-40B0-B72C-2F5AB24F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8642-4147-4F71-8434-F7F5A135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17F8-6AA7-49B0-9B03-83257EF0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4FB7-C365-4ACC-BC73-C88A2DBE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87BC-4912-466C-82C2-3A8BBF72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3E8-3345-4567-87D5-27ECAD43329A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AF62-B562-4BCB-8CF8-2F86264B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53DC-79C8-48F0-BD60-61B70AF2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FB06-6E0C-4D96-A634-D394CCA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AD90-0486-4C1E-A394-9AC5249E8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A7CD5-9459-44FA-9878-B7B85C97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B4B3-9EAC-4C1B-A066-AB41C80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207B-AA6C-43DA-832C-665082341B57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6BC30-11A2-4CBC-B953-2FD5000F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4724-8844-4460-88A6-E50E8405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CF4E-7C1D-44CF-BD07-FD221232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24BD-0C14-4269-816E-DCB22B9B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062D-FCE5-438D-879C-2B12F7ECA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549E4-A088-4C62-8DCB-5624E52C2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47904-0AB8-4388-87C3-5C64EA96F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2E9C0-CD48-4968-8878-C1B11B59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9EB-EE67-4678-A8B0-88205ED9624E}" type="datetime1">
              <a:rPr lang="en-US" smtClean="0"/>
              <a:t>22-Oct-20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34CD2-8B51-4C12-AC7A-FC5DF1B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D5F73-A7B6-40A7-A0BD-F754A1E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8E29-9549-4DF0-9BD9-84A58958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D55C7-C1DE-4998-A33A-9CA9999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9B76C-C94F-45F8-B776-3F4FCEA485E5}" type="datetime1">
              <a:rPr lang="en-US" smtClean="0"/>
              <a:t>22-Oct-20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64C48-EE4D-42C1-941E-5AE6CBDC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EA8E9-FFC0-42A7-B406-43990C0E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0AC1F-6CAF-4321-87F1-3E10A210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C9-5D15-4ED8-94D1-0AE0F1D42035}" type="datetime1">
              <a:rPr lang="en-US" smtClean="0"/>
              <a:t>22-Oct-20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2FAA4-CF96-488F-9010-DBF419D1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BAAC0-C793-4D7A-9984-38BE1F6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4E12-BEB4-4307-B5E0-3E94CC00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8E03-CD73-4FF9-83C5-E1F65F63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0B544-46E6-4C4E-96F1-40CCC2118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27F5-32A2-4874-9CB2-35740C7C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8725-E1AB-4CF9-AFF2-509B9D4B9D38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65EB-7F17-444E-882C-539FEFC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35F4D-36CD-4AAC-BBFD-A839FFD5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68FF-5F11-4CF3-9C85-2CAF3C4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9F37-6C75-47EF-A94C-0F94A8F80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A1B5-F852-43E1-A338-D183ED43F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2F7D-15EF-4EB3-A621-37974B3C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5BC4-430F-4D71-BCF5-8C8DA058F515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AEA6D-49D9-4FB6-A240-330466B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5D6D2-D7B5-49EB-B4D7-F0853256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C9BA3-6277-49EF-A015-371C72A7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7EC59-F991-4EA7-952A-06EA1D53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6EA1-50A8-49C8-B8B6-7F344739C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66AF-CA20-4196-9F11-A19C16F5ADAF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E38A-8B59-489A-A8C8-48281028B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909F-A659-4302-BAD8-E59DEB243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8F91-DEFD-4B90-ADFD-650FE153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1ABD-7BFC-47F7-B10E-417AD21C5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5947"/>
            <a:ext cx="9144000" cy="2667773"/>
          </a:xfrm>
        </p:spPr>
        <p:txBody>
          <a:bodyPr>
            <a:noAutofit/>
          </a:bodyPr>
          <a:lstStyle/>
          <a:p>
            <a:br>
              <a:rPr lang="el-GR" sz="3200" dirty="0"/>
            </a:br>
            <a:r>
              <a:rPr lang="el-GR" sz="3200" dirty="0"/>
              <a:t>Γιώτης Κωνσταντίνος</a:t>
            </a:r>
            <a:br>
              <a:rPr lang="el-GR" sz="3200" dirty="0"/>
            </a:br>
            <a:br>
              <a:rPr lang="en-US" sz="3200" dirty="0"/>
            </a:br>
            <a:br>
              <a:rPr lang="el-GR" sz="3200" dirty="0"/>
            </a:br>
            <a:r>
              <a:rPr lang="el-GR" sz="2800" u="sng" dirty="0"/>
              <a:t>Επιβλέπων</a:t>
            </a:r>
            <a:br>
              <a:rPr lang="el-GR" sz="2800" u="sng" dirty="0"/>
            </a:br>
            <a:r>
              <a:rPr lang="el-GR" sz="2800" dirty="0" err="1"/>
              <a:t>Τσαπάρας</a:t>
            </a:r>
            <a:r>
              <a:rPr lang="en-US" sz="2800" dirty="0"/>
              <a:t> </a:t>
            </a:r>
            <a:r>
              <a:rPr lang="el-GR" sz="2800" dirty="0"/>
              <a:t>Παναγιώτης</a:t>
            </a:r>
            <a:endParaRPr lang="en-US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BEB9E-FD37-4A7A-9E90-54FE187B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4941116"/>
            <a:ext cx="9144000" cy="1522602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Πανεπιστήμιο Ιωαννίνων</a:t>
            </a:r>
          </a:p>
          <a:p>
            <a:r>
              <a:rPr lang="el-GR" dirty="0"/>
              <a:t>Τμήμα Μηχανικών Η/Υ &amp; Πληροφορικής</a:t>
            </a:r>
          </a:p>
          <a:p>
            <a:endParaRPr lang="el-GR" dirty="0"/>
          </a:p>
          <a:p>
            <a:r>
              <a:rPr lang="el-GR" sz="2200" dirty="0"/>
              <a:t>Ιωάννινα, Οκτώβριος 2020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79179-8962-4972-8428-75DF7F3B92B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ΑΝΑΠΤΥΞΗ ΕΦΑΡΜΟΓΗΣ ΓΙΑ ΕΝΟΠΟΙΗΜΕΝΗ ΠΡΟΣΒΑΣΗ ΣΕ ΣΥΣΤΗΜΑΤΑ ΑΠΟΘΗΚΕΥΣΗΣ ΝΕΦΟΥΣ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2556F-F78C-41E6-AD54-9EB2FDF91B80}"/>
              </a:ext>
            </a:extLst>
          </p:cNvPr>
          <p:cNvCxnSpPr/>
          <p:nvPr/>
        </p:nvCxnSpPr>
        <p:spPr>
          <a:xfrm>
            <a:off x="0" y="474816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1BCE3D-6D75-4BF1-9D18-D9D1ADD8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4F14-6272-45E1-88A3-A4526F70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84" y="1348509"/>
            <a:ext cx="9467414" cy="537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u="sng" dirty="0"/>
              <a:t>Εμβαθύνοντας…</a:t>
            </a:r>
          </a:p>
          <a:p>
            <a:pPr marL="0" indent="0">
              <a:buNone/>
            </a:pPr>
            <a:endParaRPr lang="el-GR" sz="105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Κάθε εικονικός φάκελος αντιστοιχεί σε μία οντότητα στην βάση δεδομένων με ένα αναγνωριστικό </a:t>
            </a:r>
            <a:r>
              <a:rPr lang="en-US" sz="1800" dirty="0"/>
              <a:t>(ID)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Αρχεία που «ανεβαίνουν» σε έναν εικονικό φάκελο, πρώτα ανεβαίνουν στο μέσο αποθήκευσης νέφους, και στη συνέχεια η πληροφορία τους σώζεται στην βάση δεδομένων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Στην πληροφορία των αρχείων, προστίθεται πεδίο </a:t>
            </a:r>
            <a:r>
              <a:rPr lang="en-US" sz="1800" dirty="0"/>
              <a:t>“</a:t>
            </a:r>
            <a:r>
              <a:rPr lang="en-US" sz="1800" b="1" dirty="0" err="1"/>
              <a:t>virtualParent</a:t>
            </a:r>
            <a:r>
              <a:rPr lang="en-US" sz="1800" b="1" dirty="0"/>
              <a:t>”</a:t>
            </a:r>
            <a:r>
              <a:rPr lang="el-GR" sz="1800" b="1" dirty="0"/>
              <a:t> </a:t>
            </a:r>
            <a:r>
              <a:rPr lang="el-GR" sz="1800" dirty="0"/>
              <a:t>για να γίνεται η συσχέτιση τους με τον εικονικό φάκελο</a:t>
            </a:r>
          </a:p>
          <a:p>
            <a:pPr marL="0" indent="0">
              <a:buNone/>
            </a:pPr>
            <a:endParaRPr lang="el-G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Κατά το άνοιγμα ενός εικονικού φακέλου, γίνεται αναζήτηση στην βάση για πληροφορίες αρχείων που έχουν </a:t>
            </a:r>
            <a:r>
              <a:rPr lang="en-US" sz="1800" dirty="0"/>
              <a:t>“</a:t>
            </a:r>
            <a:r>
              <a:rPr lang="en-US" sz="1800" b="1" dirty="0" err="1"/>
              <a:t>virtualParent</a:t>
            </a:r>
            <a:r>
              <a:rPr lang="en-US" sz="1800" dirty="0"/>
              <a:t>” </a:t>
            </a:r>
            <a:r>
              <a:rPr lang="el-GR" sz="1800" dirty="0"/>
              <a:t>ίδιο με το αναγνωριστικό του φακέλου που ανοίχτηκε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131F6-16F8-48C9-BE8F-1516AEE7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18AC-4DC0-4F4F-8AB8-3366414B77C9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Αρχιτεκτονική εικονικών φακέλων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70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74A21-9BDB-487D-9BE3-FCE581A1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F89AC-CB4D-47CE-ACB8-EADFD81B2DDF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Διαμοιρασμός και κοινοχρησία εικονικών φακέλων 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F4C7F-812E-42A3-A8B9-69C0D155A259}"/>
              </a:ext>
            </a:extLst>
          </p:cNvPr>
          <p:cNvSpPr txBox="1"/>
          <p:nvPr/>
        </p:nvSpPr>
        <p:spPr>
          <a:xfrm>
            <a:off x="480291" y="1892697"/>
            <a:ext cx="10612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Κάθε χρήστης κατά την εγγραφή του στην εφαρμογή, έχει από προεπιλογή έναν φάκελο </a:t>
            </a:r>
            <a:r>
              <a:rPr lang="en-US" dirty="0"/>
              <a:t>“Shared with me” </a:t>
            </a:r>
            <a:r>
              <a:rPr lang="el-GR" dirty="0"/>
              <a:t>που εμφανίζει τους φακέλους που έχουν διαμοιραστεί άλλοι χρήστες με αυτόν.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Κατά τον διαμοιρασμό ενός εικονικού φακέλου, από χρήστη </a:t>
            </a:r>
            <a:r>
              <a:rPr lang="el-GR" b="1" dirty="0"/>
              <a:t>Α </a:t>
            </a:r>
            <a:r>
              <a:rPr lang="el-GR" dirty="0"/>
              <a:t>σε χρήστη </a:t>
            </a:r>
            <a:r>
              <a:rPr lang="el-GR" b="1" dirty="0"/>
              <a:t>Β</a:t>
            </a:r>
            <a:r>
              <a:rPr lang="el-GR" dirty="0"/>
              <a:t> προστίθεται στην βάση στην οντότητα του χρήστη </a:t>
            </a:r>
            <a:r>
              <a:rPr lang="el-GR" b="1" dirty="0"/>
              <a:t>Α</a:t>
            </a:r>
            <a:r>
              <a:rPr lang="el-GR" dirty="0"/>
              <a:t>, το αναγνωριστικό του φακέλου μαζί με την διεύθυνση του χρήστη </a:t>
            </a:r>
            <a:r>
              <a:rPr lang="el-GR" b="1" dirty="0"/>
              <a:t>Β</a:t>
            </a:r>
          </a:p>
          <a:p>
            <a:endParaRPr lang="el-G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Κατά το άνοιγμα του διαμοιρασμένου εικονικού φακέλου μέσω</a:t>
            </a:r>
            <a:r>
              <a:rPr lang="en-US" dirty="0"/>
              <a:t> </a:t>
            </a:r>
            <a:r>
              <a:rPr lang="el-GR" dirty="0"/>
              <a:t>της πληροφορίας αυτής, γίνεται αναζήτηση των πληροφοριών αρχείων που έχει ανεβάσει ο </a:t>
            </a:r>
            <a:r>
              <a:rPr lang="el-GR" b="1" dirty="0"/>
              <a:t>Α </a:t>
            </a:r>
            <a:r>
              <a:rPr lang="el-GR" dirty="0"/>
              <a:t>καθώς και ο </a:t>
            </a:r>
            <a:r>
              <a:rPr lang="el-GR" b="1" dirty="0"/>
              <a:t>Β </a:t>
            </a:r>
            <a:r>
              <a:rPr lang="el-GR" dirty="0"/>
              <a:t>στον εικονικό αυτό φάκελο</a:t>
            </a:r>
          </a:p>
          <a:p>
            <a:endParaRPr lang="el-G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Με την παραπάνω λογική, ο χρήστης βλέπει στην </a:t>
            </a:r>
            <a:r>
              <a:rPr lang="el-GR" dirty="0" err="1"/>
              <a:t>διεπαφή</a:t>
            </a:r>
            <a:r>
              <a:rPr lang="el-GR" dirty="0"/>
              <a:t> τα αρχεία που εμπεριέχονται στον εικονικό φάκελο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7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837A-15E2-428F-96F5-5EDFD8C0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22EAD-5693-4350-A622-8981B7A67C5C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Στιγμιότυπο χρήστη στην Βάση Δεδομένων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B77FD9-8D4B-490A-9DC5-42AA1F2A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7" y="1272402"/>
            <a:ext cx="9930384" cy="5385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012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B60-5C49-4717-A81E-9D112D97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AEC2-18D5-432A-B4B7-B410307396A7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Πρόβλημα εξωτερικού κατακερματισμού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99F55-7DFA-4341-A8ED-5BFDA899DF52}"/>
              </a:ext>
            </a:extLst>
          </p:cNvPr>
          <p:cNvSpPr txBox="1"/>
          <p:nvPr/>
        </p:nvSpPr>
        <p:spPr>
          <a:xfrm>
            <a:off x="7214053" y="1750184"/>
            <a:ext cx="46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/>
              <a:t>Παράδειγμα εξωτερικού κατακερματισμού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8C6A8-F26D-406F-97DA-EE3C195A6EC9}"/>
              </a:ext>
            </a:extLst>
          </p:cNvPr>
          <p:cNvSpPr txBox="1"/>
          <p:nvPr/>
        </p:nvSpPr>
        <p:spPr>
          <a:xfrm>
            <a:off x="285875" y="1558441"/>
            <a:ext cx="519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/>
              <a:t>Αλγόριθμος αναδιάταξης αρχείων σε </a:t>
            </a:r>
            <a:r>
              <a:rPr lang="el-GR" b="1" i="1" dirty="0" err="1"/>
              <a:t>ψευδοκώδικα</a:t>
            </a:r>
            <a:endParaRPr lang="en-US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7E5A6-FEE2-48A6-AF73-D00ACAAA20C0}"/>
              </a:ext>
            </a:extLst>
          </p:cNvPr>
          <p:cNvSpPr txBox="1"/>
          <p:nvPr/>
        </p:nvSpPr>
        <p:spPr>
          <a:xfrm>
            <a:off x="138544" y="1976582"/>
            <a:ext cx="6102000" cy="39395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1600" dirty="0"/>
              <a:t>1. </a:t>
            </a:r>
            <a:r>
              <a:rPr lang="en-US" sz="1600" b="1" dirty="0"/>
              <a:t>file = </a:t>
            </a:r>
            <a:r>
              <a:rPr lang="el-GR" sz="1600" dirty="0"/>
              <a:t>νέο αρχείο προς ανέβασμα</a:t>
            </a:r>
          </a:p>
          <a:p>
            <a:r>
              <a:rPr lang="el-GR" sz="1600" dirty="0"/>
              <a:t>2. </a:t>
            </a:r>
            <a:r>
              <a:rPr lang="en-US" sz="1600" b="1" dirty="0"/>
              <a:t>max =</a:t>
            </a:r>
            <a:r>
              <a:rPr lang="el-GR" sz="1600" dirty="0"/>
              <a:t> το μέσο αποθήκευσης νέφους με τον μέγιστο ελεύθερο χώρο</a:t>
            </a:r>
          </a:p>
          <a:p>
            <a:r>
              <a:rPr lang="el-GR" sz="1600" dirty="0"/>
              <a:t>3. </a:t>
            </a:r>
            <a:r>
              <a:rPr lang="el-GR" sz="1600" b="1" dirty="0"/>
              <a:t>Για κάθε </a:t>
            </a:r>
            <a:r>
              <a:rPr lang="el-GR" sz="1600" dirty="0"/>
              <a:t>αρχείο του μέσου </a:t>
            </a:r>
            <a:r>
              <a:rPr lang="en-US" sz="1600" b="1" dirty="0"/>
              <a:t>“max”</a:t>
            </a:r>
            <a:r>
              <a:rPr lang="el-GR" sz="1600" dirty="0"/>
              <a:t>:</a:t>
            </a:r>
          </a:p>
          <a:p>
            <a:r>
              <a:rPr lang="el-GR" sz="1600" dirty="0"/>
              <a:t>4.     </a:t>
            </a:r>
            <a:r>
              <a:rPr lang="el-GR" sz="1600" b="1" dirty="0"/>
              <a:t>Για κάθε </a:t>
            </a:r>
            <a:r>
              <a:rPr lang="el-GR" sz="1600" dirty="0"/>
              <a:t>άλλο μέσο αποθήκευσης νέφους</a:t>
            </a:r>
            <a:r>
              <a:rPr lang="en-US" sz="1600" dirty="0"/>
              <a:t> </a:t>
            </a:r>
            <a:r>
              <a:rPr lang="en-US" sz="1600" b="1" dirty="0"/>
              <a:t>“x”:</a:t>
            </a:r>
            <a:endParaRPr lang="el-GR" sz="1600" dirty="0"/>
          </a:p>
          <a:p>
            <a:r>
              <a:rPr lang="el-GR" sz="1600" dirty="0"/>
              <a:t>5.         </a:t>
            </a:r>
            <a:r>
              <a:rPr lang="el-GR" sz="1600" b="1" dirty="0"/>
              <a:t>Αν</a:t>
            </a:r>
            <a:r>
              <a:rPr lang="el-GR" sz="1600" dirty="0"/>
              <a:t> το αρχείο χωράει</a:t>
            </a:r>
            <a:r>
              <a:rPr lang="en-US" sz="1600" dirty="0"/>
              <a:t> </a:t>
            </a:r>
            <a:r>
              <a:rPr lang="el-GR" sz="1600" dirty="0"/>
              <a:t>στο </a:t>
            </a:r>
            <a:r>
              <a:rPr lang="en-US" sz="1600" b="1" dirty="0"/>
              <a:t>“x”</a:t>
            </a:r>
            <a:r>
              <a:rPr lang="el-GR" sz="1600" dirty="0"/>
              <a:t>:</a:t>
            </a:r>
          </a:p>
          <a:p>
            <a:r>
              <a:rPr lang="el-GR" sz="1600" dirty="0"/>
              <a:t>6.             Μάρκαρε το για μετακίνηση</a:t>
            </a:r>
          </a:p>
          <a:p>
            <a:r>
              <a:rPr lang="el-GR" sz="1600" dirty="0"/>
              <a:t>7.             «Αύξησε» τον χώρο του μέσου </a:t>
            </a:r>
            <a:r>
              <a:rPr lang="en-US" sz="1600" b="1" dirty="0"/>
              <a:t>“max”</a:t>
            </a:r>
          </a:p>
          <a:p>
            <a:r>
              <a:rPr lang="el-GR" sz="1600" dirty="0"/>
              <a:t>8.             «Μείωσε» τον χώρο του μέσου </a:t>
            </a:r>
            <a:r>
              <a:rPr lang="en-US" sz="1600" b="1" dirty="0"/>
              <a:t>“x”</a:t>
            </a:r>
          </a:p>
          <a:p>
            <a:r>
              <a:rPr lang="el-GR" sz="1600" dirty="0"/>
              <a:t>9.</a:t>
            </a:r>
            <a:r>
              <a:rPr lang="en-US" sz="1600" dirty="0"/>
              <a:t>  </a:t>
            </a:r>
            <a:r>
              <a:rPr lang="el-GR" sz="1600" dirty="0"/>
              <a:t>       </a:t>
            </a:r>
            <a:r>
              <a:rPr lang="en-US" sz="1600" b="1" dirty="0"/>
              <a:t>A</a:t>
            </a:r>
            <a:r>
              <a:rPr lang="el-GR" sz="1600" b="1" dirty="0"/>
              <a:t>ν </a:t>
            </a:r>
            <a:r>
              <a:rPr lang="el-GR" sz="1600" dirty="0"/>
              <a:t>το αρχείο </a:t>
            </a:r>
            <a:r>
              <a:rPr lang="en-US" sz="1600" b="1" dirty="0"/>
              <a:t>“file”</a:t>
            </a:r>
            <a:r>
              <a:rPr lang="el-GR" sz="1600" dirty="0"/>
              <a:t> τώρα χωράει στο μέσο </a:t>
            </a:r>
            <a:r>
              <a:rPr lang="en-US" sz="1600" b="1" dirty="0"/>
              <a:t>“max”</a:t>
            </a:r>
            <a:endParaRPr lang="el-GR" sz="1600" b="1" dirty="0"/>
          </a:p>
          <a:p>
            <a:pPr marL="342900" indent="-342900">
              <a:buAutoNum type="arabicPeriod" startAt="10"/>
            </a:pPr>
            <a:r>
              <a:rPr lang="el-GR" sz="1600" dirty="0"/>
              <a:t>   </a:t>
            </a:r>
            <a:r>
              <a:rPr lang="en-US" sz="1600" dirty="0"/>
              <a:t>   </a:t>
            </a:r>
            <a:r>
              <a:rPr lang="el-GR" sz="1600" dirty="0"/>
              <a:t>   Μετακίνησε το αρχείο στο μέσο</a:t>
            </a:r>
            <a:r>
              <a:rPr lang="en-US" sz="1600" dirty="0"/>
              <a:t> </a:t>
            </a:r>
            <a:r>
              <a:rPr lang="en-US" sz="1600" b="1" dirty="0"/>
              <a:t>“x” </a:t>
            </a:r>
          </a:p>
          <a:p>
            <a:pPr marL="342900" indent="-342900">
              <a:buAutoNum type="arabicPeriod" startAt="10"/>
            </a:pPr>
            <a:r>
              <a:rPr lang="en-US" sz="1600" dirty="0"/>
              <a:t>      </a:t>
            </a:r>
            <a:r>
              <a:rPr lang="el-GR" sz="1600" dirty="0"/>
              <a:t>   Ανανέωσε τις πληροφορίες στην βάση</a:t>
            </a:r>
          </a:p>
          <a:p>
            <a:pPr marL="342900" indent="-342900">
              <a:buAutoNum type="arabicPeriod" startAt="10"/>
            </a:pPr>
            <a:r>
              <a:rPr lang="el-GR" sz="1600" dirty="0"/>
              <a:t>         </a:t>
            </a:r>
            <a:r>
              <a:rPr lang="el-GR" sz="1600" b="1" dirty="0"/>
              <a:t>Επέστρεψε</a:t>
            </a:r>
          </a:p>
          <a:p>
            <a:endParaRPr lang="el-GR" sz="1600" dirty="0"/>
          </a:p>
          <a:p>
            <a:endParaRPr lang="el-GR" sz="1400" dirty="0"/>
          </a:p>
          <a:p>
            <a:pPr marL="342900" indent="-342900">
              <a:buAutoNum type="arabicPeriod" startAt="5"/>
            </a:pPr>
            <a:endParaRPr lang="el-GR" sz="1400" dirty="0"/>
          </a:p>
          <a:p>
            <a:pPr marL="342900" indent="-342900">
              <a:buAutoNum type="arabicPeriod" startAt="5"/>
            </a:pPr>
            <a:endParaRPr lang="en-US" sz="1400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E811C0-2DFD-4F3E-8155-2E756B7B1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76" y="2119516"/>
            <a:ext cx="5173890" cy="3036655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58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2F0E-187E-4757-8FEA-B05F9DDC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Ασφαλής αποθήκευση ευαίσθητων πληροφοριών</a:t>
            </a:r>
          </a:p>
          <a:p>
            <a:pPr lvl="1"/>
            <a:r>
              <a:rPr lang="el-GR" sz="1800" dirty="0"/>
              <a:t>Κατακερματισμός κωδικού πρόσβασης κατά την εγγραφή του χρήστη και στη συνέχεια αποθήκευση στην βάση δεδομένων</a:t>
            </a:r>
            <a:endParaRPr lang="en-US" sz="1800" dirty="0"/>
          </a:p>
          <a:p>
            <a:pPr lvl="1"/>
            <a:r>
              <a:rPr lang="el-GR" sz="1800" dirty="0"/>
              <a:t>Κρυπτογράφηση των κλειδιών των μέσων αποθήκευσης νέφους πριν την αποθήκευση τους στην βάση δεδομένων</a:t>
            </a:r>
            <a:endParaRPr lang="en-US" sz="1800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Έλεγχος προέλευσης των αιτημάτων</a:t>
            </a:r>
          </a:p>
          <a:p>
            <a:pPr lvl="1"/>
            <a:r>
              <a:rPr lang="el-GR" sz="1800" dirty="0"/>
              <a:t>Απόρριψη αιτημάτων από χρήστες που ζητούν πρόσβαση σε πόρους άλλων χρηστών μέσων ενδιάμεσης συνάρτησης ελέγχου</a:t>
            </a:r>
            <a:r>
              <a:rPr lang="en-US" sz="1800" dirty="0"/>
              <a:t> (</a:t>
            </a:r>
            <a:r>
              <a:rPr lang="el-GR" sz="1800" dirty="0"/>
              <a:t>γνωστή και ως </a:t>
            </a:r>
            <a:r>
              <a:rPr lang="en-US" sz="1800" dirty="0"/>
              <a:t>middleware</a:t>
            </a:r>
            <a:r>
              <a:rPr lang="en-US" sz="2000" dirty="0"/>
              <a:t>)</a:t>
            </a:r>
            <a:endParaRPr lang="el-GR" sz="2000" dirty="0"/>
          </a:p>
          <a:p>
            <a:pPr marL="457200" lvl="1" indent="0">
              <a:buNone/>
            </a:pPr>
            <a:endParaRPr lang="el-G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Ασφαλή μεταφορά των </a:t>
            </a:r>
            <a:r>
              <a:rPr lang="en-US" sz="2400" dirty="0"/>
              <a:t>“cookies”</a:t>
            </a:r>
            <a:r>
              <a:rPr lang="el-GR" sz="2400" dirty="0"/>
              <a:t> από πελάτη σε εξυπηρετητή</a:t>
            </a:r>
          </a:p>
          <a:p>
            <a:pPr lvl="1"/>
            <a:r>
              <a:rPr lang="el-GR" sz="1800" dirty="0"/>
              <a:t>Περιορισμός την μετάδοσης των </a:t>
            </a:r>
            <a:r>
              <a:rPr lang="en-US" sz="1800" dirty="0"/>
              <a:t>“cookies” </a:t>
            </a:r>
            <a:r>
              <a:rPr lang="el-GR" sz="1800" dirty="0"/>
              <a:t>που περιέχουν τα στοιχεία του χρήστη μόνο μέσω</a:t>
            </a:r>
            <a:r>
              <a:rPr lang="en-US" sz="1800" dirty="0"/>
              <a:t> </a:t>
            </a:r>
            <a:r>
              <a:rPr lang="el-GR" sz="1800" dirty="0"/>
              <a:t>ασφαλών καναλιών </a:t>
            </a:r>
            <a:r>
              <a:rPr lang="en-US" sz="1800" dirty="0"/>
              <a:t>“HTTPS”</a:t>
            </a:r>
            <a:r>
              <a:rPr lang="el-GR" sz="1800" dirty="0"/>
              <a:t> και όχι </a:t>
            </a:r>
            <a:r>
              <a:rPr lang="en-US" sz="1800" dirty="0"/>
              <a:t>“HTTP”, </a:t>
            </a:r>
            <a:r>
              <a:rPr lang="el-GR" sz="1800" dirty="0"/>
              <a:t>για αποτροπή κακόβουλης ενδιάμεσης δραστηριότητας</a:t>
            </a:r>
          </a:p>
          <a:p>
            <a:pPr marL="457200" lvl="1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69ADE-185F-48E1-8769-DE0EFE28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E8EC4-B44C-4CD8-93FA-6CB96590E322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Ασφάλεια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28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EA36-2CEA-472E-B2EB-9439E223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86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 Προσθήκη υποστήριξης σύνδεσης νέων μέσων αποθήκευσης νέφους</a:t>
            </a:r>
            <a:endParaRPr lang="el-GR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1800" dirty="0"/>
              <a:t>Μέσα αποθήκευσης νέφους που ενδεχομένως να αποκτήσουν περισσότερη </a:t>
            </a:r>
            <a:r>
              <a:rPr lang="el-GR" sz="1800" dirty="0" err="1"/>
              <a:t>δημοφιλία</a:t>
            </a:r>
            <a:r>
              <a:rPr lang="el-GR" sz="1800" dirty="0"/>
              <a:t> τα επόμενα χρόνια:</a:t>
            </a:r>
          </a:p>
          <a:p>
            <a:pPr lvl="3"/>
            <a:r>
              <a:rPr lang="en-US" sz="1600" dirty="0"/>
              <a:t>Amazon Cloud Drive </a:t>
            </a:r>
            <a:endParaRPr lang="el-GR" sz="1600" dirty="0"/>
          </a:p>
          <a:p>
            <a:pPr lvl="3"/>
            <a:r>
              <a:rPr lang="en-US" sz="1600" dirty="0"/>
              <a:t>Box Cloud Storage </a:t>
            </a:r>
            <a:endParaRPr lang="el-GR" sz="1600" dirty="0"/>
          </a:p>
          <a:p>
            <a:pPr lvl="3"/>
            <a:r>
              <a:rPr lang="en-US" sz="1600" dirty="0" err="1"/>
              <a:t>pCloud</a:t>
            </a:r>
            <a:r>
              <a:rPr lang="en-US" sz="1600" dirty="0"/>
              <a:t> Cloud Storage</a:t>
            </a:r>
            <a:endParaRPr lang="el-GR" sz="1600" dirty="0"/>
          </a:p>
          <a:p>
            <a:pPr marL="1371600" lvl="3" indent="0">
              <a:buNone/>
            </a:pPr>
            <a:endParaRPr lang="el-GR" sz="1600" dirty="0"/>
          </a:p>
          <a:p>
            <a:pPr marL="1371600" lvl="3" indent="0">
              <a:buNone/>
            </a:pPr>
            <a:endParaRPr lang="el-G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Βελτίωση του αλγορίθμου της αναδιάταξης αρχείων</a:t>
            </a:r>
            <a:endParaRPr lang="el-GR" sz="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1800" dirty="0"/>
              <a:t>Ένας καλύτερος αλγόριθμος αναδιάταξης καθιστά την εφαρμογή αποδοτικότερη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Προσθήκη περισσότερων μέτρων ασφάλειας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1800" dirty="0"/>
              <a:t>π.χ. Προστασία από επιθέσεις άρνησης εξυπηρέτησης (</a:t>
            </a:r>
            <a:r>
              <a:rPr lang="en-US" sz="1800" dirty="0"/>
              <a:t>Denial-of-Service attacks)</a:t>
            </a:r>
            <a:endParaRPr lang="el-GR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l-GR" sz="1800" dirty="0"/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C773-F537-4142-8A3F-36380A67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880E2-FAB1-4B40-B657-22AA34911E0F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Μελλοντική δουλειά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5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3828-B848-4ED9-8454-E8A69A6E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53" y="2593012"/>
            <a:ext cx="5515947" cy="74867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Ερωτήσεις;</a:t>
            </a:r>
          </a:p>
          <a:p>
            <a:pPr marL="457200" lvl="1" indent="0">
              <a:buNone/>
            </a:pP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9DAB-0D60-445C-B978-1D47DC6E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7AB46-B4AE-4ED3-8F7B-8E10EAD4442B}"/>
              </a:ext>
            </a:extLst>
          </p:cNvPr>
          <p:cNvSpPr/>
          <p:nvPr/>
        </p:nvSpPr>
        <p:spPr>
          <a:xfrm>
            <a:off x="1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Τέλος Παρουσίασης…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4B93A-ED7D-43AB-824A-C0C0F921BF21}"/>
              </a:ext>
            </a:extLst>
          </p:cNvPr>
          <p:cNvSpPr txBox="1"/>
          <p:nvPr/>
        </p:nvSpPr>
        <p:spPr>
          <a:xfrm>
            <a:off x="580053" y="1819347"/>
            <a:ext cx="465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Ευχαριστώ για τον χρόνο σας!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6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CF15-E884-4324-866B-878779DB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Περιορισμένος δωρεάν χώρος των μέσων αποθήκευσης νέφους (π.χ.</a:t>
            </a:r>
            <a:r>
              <a:rPr lang="en-US" sz="2000" dirty="0"/>
              <a:t> “Google Drive”, “Dropbox”, “One Drive”)</a:t>
            </a:r>
            <a:r>
              <a:rPr lang="el-GR" sz="2000" dirty="0"/>
              <a:t>.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/>
              <a:t>Συνδρομές για επιπλέον επέκταση του χώρου για αποθήκευση αρχείων στο νέφος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/>
              <a:t>Δημιουργία πολλαπλών λογαριασμών συνεπάγεται σε μεγάλο κόστος διαχείρισης τους</a:t>
            </a:r>
          </a:p>
          <a:p>
            <a:pPr marL="0" indent="0">
              <a:buNone/>
            </a:pPr>
            <a:endParaRPr lang="el-GR" sz="2000" b="1" dirty="0"/>
          </a:p>
          <a:p>
            <a:pPr marL="0" indent="0" algn="ctr">
              <a:buNone/>
            </a:pPr>
            <a:r>
              <a:rPr lang="el-GR" sz="2000" b="1" u="sng" dirty="0"/>
              <a:t>Λύση; </a:t>
            </a:r>
          </a:p>
          <a:p>
            <a:r>
              <a:rPr lang="el-GR" sz="2000" b="1" u="sng" dirty="0"/>
              <a:t>Εικονική (</a:t>
            </a:r>
            <a:r>
              <a:rPr lang="en-US" sz="2000" b="1" u="sng" dirty="0"/>
              <a:t>virtual) </a:t>
            </a:r>
            <a:r>
              <a:rPr lang="el-GR" sz="2000" b="1" u="sng" dirty="0"/>
              <a:t>ενοποίηση των μέσων αποθήκευσης νέφους για μεγαλύτερο δωρεάν χώρο αποθήκευσης αρχείων στο νέφος</a:t>
            </a:r>
            <a:endParaRPr lang="en-US" sz="20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7901-7104-4606-A81E-780E67F1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56415-2CDC-447A-8EB6-3FEF6749B778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Εισαγωγή στο πρόβλημα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2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16A2-298B-471B-8879-A6C1E6B3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l-GR" sz="2400" dirty="0"/>
              <a:t>Υλοποίηση διαδικτυακής εφαρμογής που υποστηρίζει:</a:t>
            </a:r>
          </a:p>
          <a:p>
            <a:endParaRPr lang="el-GR" sz="2000" dirty="0"/>
          </a:p>
          <a:p>
            <a:pPr lvl="1"/>
            <a:r>
              <a:rPr lang="el-GR" sz="2000" dirty="0"/>
              <a:t>Σύνδεση διαφορετικών μέσων αποθήκευσης νέφους για περισσότερο δωρεάν χώρο</a:t>
            </a:r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Ανέβασμα/κατέβασμα και λοιπές λειτουργίες αρχείων (μετονομασία, διαγραφή κλπ.)</a:t>
            </a:r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Αυτόματη κατανομή των αρχείων στα επιμέρους συνδεδεμένα μέσα αποθήκευσης χωρίς η επιλογή αυτή να γίνεται από τον χρήστη </a:t>
            </a:r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Δημιουργία εικονικών φακέλων που θα «φιλοξενούν» αρχεία διαφορετικών μέσων</a:t>
            </a:r>
          </a:p>
          <a:p>
            <a:pPr lvl="1"/>
            <a:endParaRPr lang="en-US" sz="2000" dirty="0"/>
          </a:p>
          <a:p>
            <a:pPr lvl="1"/>
            <a:r>
              <a:rPr lang="el-GR" sz="2000" dirty="0" err="1"/>
              <a:t>Κοινοχρησία</a:t>
            </a:r>
            <a:r>
              <a:rPr lang="el-GR" sz="2000" dirty="0"/>
              <a:t> των εικονικών φακέλων μεταξύ εγγεγραμμένων – στην εφαρμογή μας – χρηστών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9D299-60CD-496E-AE85-58575B82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8F2ED-9696-4E24-9CB5-4A03B6A71DF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Αντικείμενο της διπλωματικής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55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1361E6-4336-4563-97B2-A943FDD85540}"/>
              </a:ext>
            </a:extLst>
          </p:cNvPr>
          <p:cNvSpPr/>
          <p:nvPr/>
        </p:nvSpPr>
        <p:spPr>
          <a:xfrm>
            <a:off x="0" y="-53638"/>
            <a:ext cx="12192000" cy="69652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21B1-EA15-4487-8CA2-91F42A4D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751" y="2827089"/>
            <a:ext cx="6315974" cy="601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4000" b="1" dirty="0"/>
              <a:t>Παρουσίαση της εφαρμογής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1F975-CE93-4E0B-831E-D5A098C5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AC2F-43CE-4622-AD24-5995FF26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33" y="2005012"/>
            <a:ext cx="5952516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000" u="sng" dirty="0"/>
              <a:t>Τρία επίπεδα που επικοινωνούν μεταξύ τους</a:t>
            </a:r>
            <a:endParaRPr lang="en-US" sz="2000" u="sng" dirty="0"/>
          </a:p>
          <a:p>
            <a:pPr lvl="1"/>
            <a:r>
              <a:rPr lang="el-GR" sz="1800" dirty="0"/>
              <a:t>Επίπεδο Παρουσίασης (</a:t>
            </a:r>
            <a:r>
              <a:rPr lang="el-GR" sz="1800" dirty="0" err="1"/>
              <a:t>Διεπαφή</a:t>
            </a:r>
            <a:r>
              <a:rPr lang="el-GR" sz="1800" dirty="0"/>
              <a:t>) </a:t>
            </a:r>
            <a:r>
              <a:rPr lang="el-GR" sz="1800" b="1" dirty="0"/>
              <a:t>(</a:t>
            </a:r>
            <a:r>
              <a:rPr lang="en-US" sz="1800" b="1" dirty="0"/>
              <a:t>React.JS)</a:t>
            </a:r>
          </a:p>
          <a:p>
            <a:pPr lvl="1"/>
            <a:endParaRPr lang="el-GR" sz="1800" dirty="0"/>
          </a:p>
          <a:p>
            <a:pPr lvl="1"/>
            <a:r>
              <a:rPr lang="el-GR" sz="1800" dirty="0"/>
              <a:t>Επίπεδο Εφαρμογής (ΑΡΙ και εξυπηρετητής)</a:t>
            </a:r>
            <a:r>
              <a:rPr lang="en-US" sz="1800" dirty="0"/>
              <a:t> </a:t>
            </a:r>
            <a:r>
              <a:rPr lang="en-US" sz="1800" b="1" dirty="0"/>
              <a:t>(Express.js, Node.js)</a:t>
            </a:r>
          </a:p>
          <a:p>
            <a:pPr marL="457200" lvl="1" indent="0">
              <a:buNone/>
            </a:pPr>
            <a:endParaRPr lang="el-GR" sz="1800" dirty="0"/>
          </a:p>
          <a:p>
            <a:pPr lvl="1"/>
            <a:r>
              <a:rPr lang="el-GR" sz="1800" dirty="0"/>
              <a:t>Επίπεδο Δεδομένων (Βάση δεδομένων)</a:t>
            </a:r>
            <a:r>
              <a:rPr lang="en-US" sz="1800" dirty="0"/>
              <a:t> </a:t>
            </a:r>
            <a:r>
              <a:rPr lang="en-US" sz="1800" b="1" dirty="0"/>
              <a:t>(MongoDB)</a:t>
            </a:r>
            <a:endParaRPr lang="el-GR" sz="1800" b="1" dirty="0"/>
          </a:p>
          <a:p>
            <a:pPr marL="457200" lvl="1" indent="0">
              <a:buNone/>
            </a:pPr>
            <a:endParaRPr lang="el-G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000" u="sng" dirty="0"/>
              <a:t>Κριτήρια επιλογής Τεχνολογιών</a:t>
            </a:r>
          </a:p>
          <a:p>
            <a:pPr lvl="1"/>
            <a:r>
              <a:rPr lang="el-GR" sz="1800" dirty="0"/>
              <a:t>Χρήση κοινής γλώσσας προγραμματισμού </a:t>
            </a:r>
            <a:r>
              <a:rPr lang="en-US" sz="1800" dirty="0"/>
              <a:t>(Javascript)</a:t>
            </a:r>
            <a:r>
              <a:rPr lang="el-GR" sz="1800" dirty="0"/>
              <a:t> </a:t>
            </a:r>
          </a:p>
          <a:p>
            <a:pPr marL="457200" lvl="1" indent="0">
              <a:buNone/>
            </a:pPr>
            <a:r>
              <a:rPr lang="el-GR" sz="1800" dirty="0"/>
              <a:t>    στο περιβάλλον πελάτη και εξυπηρετητή</a:t>
            </a:r>
          </a:p>
          <a:p>
            <a:pPr marL="457200" lvl="1" indent="0">
              <a:buNone/>
            </a:pPr>
            <a:endParaRPr lang="el-GR" sz="1800" dirty="0"/>
          </a:p>
          <a:p>
            <a:pPr lvl="1"/>
            <a:r>
              <a:rPr lang="el-GR" sz="1800" dirty="0"/>
              <a:t>Εύκολη ροή δεδομένων μεταξύ επιπέδων λόγω «έμφυτης» υποστήριξης </a:t>
            </a:r>
            <a:r>
              <a:rPr lang="en-US" sz="1800" dirty="0"/>
              <a:t>JSON </a:t>
            </a:r>
            <a:r>
              <a:rPr lang="el-GR" sz="1800" dirty="0"/>
              <a:t>αρχείων</a:t>
            </a:r>
          </a:p>
          <a:p>
            <a:pPr lvl="1"/>
            <a:endParaRPr lang="el-GR" sz="2000" dirty="0"/>
          </a:p>
          <a:p>
            <a:pPr lvl="1"/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8314-9CDD-405B-B420-F72DD033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75C6-BB84-4461-869A-661EE143B02B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Αρχιτεκτονική της εφαρμογής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70867-A344-4DD8-B9DC-9441F69040B6}"/>
              </a:ext>
            </a:extLst>
          </p:cNvPr>
          <p:cNvSpPr txBox="1"/>
          <p:nvPr/>
        </p:nvSpPr>
        <p:spPr>
          <a:xfrm>
            <a:off x="2875327" y="1302077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l-GR" sz="2800" u="sng" dirty="0" err="1"/>
              <a:t>Τριεπίπεδη</a:t>
            </a:r>
            <a:r>
              <a:rPr lang="el-GR" sz="2800" u="sng" dirty="0"/>
              <a:t> αρχιτεκτονική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19E7A87-5BF1-49FF-9287-35586452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90" y="2093195"/>
            <a:ext cx="5583964" cy="3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EDC5-14E9-4117-9B64-96C12B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BD0C1-A965-446B-8345-51CE81E58637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Δομή αρχείων κώδικα της εφαρμογής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D6950490-6D10-46AB-83C8-E513B6430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6" y="1428858"/>
            <a:ext cx="8867774" cy="5110054"/>
          </a:xfrm>
        </p:spPr>
      </p:pic>
    </p:spTree>
    <p:extLst>
      <p:ext uri="{BB962C8B-B14F-4D97-AF65-F5344CB8AC3E}">
        <p14:creationId xmlns:p14="http://schemas.microsoft.com/office/powerpoint/2010/main" val="19403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C988-9A01-465F-8289-A4402382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576" y="1322369"/>
            <a:ext cx="10671820" cy="626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Η σύνδεση των μέσων</a:t>
            </a:r>
            <a:r>
              <a:rPr lang="en-US" sz="1800" dirty="0"/>
              <a:t> </a:t>
            </a:r>
            <a:r>
              <a:rPr lang="el-GR" sz="1800" dirty="0"/>
              <a:t>αποθήκευσης νέφους με την εφαρμογή μας γίνεται με την χρήση του</a:t>
            </a:r>
            <a:r>
              <a:rPr lang="en-US" sz="1800" dirty="0"/>
              <a:t> </a:t>
            </a:r>
            <a:r>
              <a:rPr lang="el-GR" sz="1800" dirty="0"/>
              <a:t>πρωτοκόλλου εξουσιοδότησης </a:t>
            </a:r>
            <a:r>
              <a:rPr lang="en-US" sz="1800" dirty="0"/>
              <a:t>“</a:t>
            </a:r>
            <a:r>
              <a:rPr lang="en-US" sz="1800" b="1" dirty="0"/>
              <a:t>oAuth2</a:t>
            </a:r>
            <a:r>
              <a:rPr lang="en-US" sz="1800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6B1B5-B1B0-432A-8463-7CF8DA04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F070F-9788-44E8-AFFF-EB85AEC6477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Σύνδεση των μέσων αποθήκευσης νέφους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68BFF2-E78D-431C-80FC-DB0A171CD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82" y="2462560"/>
            <a:ext cx="7265979" cy="3893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C6A68-2C2D-4DE0-9F94-C3BCA59973E0}"/>
              </a:ext>
            </a:extLst>
          </p:cNvPr>
          <p:cNvSpPr txBox="1"/>
          <p:nvPr/>
        </p:nvSpPr>
        <p:spPr>
          <a:xfrm>
            <a:off x="60406" y="1924382"/>
            <a:ext cx="433780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/>
              <a:t>Βήματα</a:t>
            </a:r>
          </a:p>
          <a:p>
            <a:endParaRPr lang="el-GR" sz="800" b="1" dirty="0"/>
          </a:p>
          <a:p>
            <a:pPr marL="342900" indent="-342900" algn="just">
              <a:buAutoNum type="arabicPeriod"/>
            </a:pPr>
            <a:r>
              <a:rPr lang="el-GR" sz="1400" dirty="0"/>
              <a:t>Επιλογή ενός μέσου</a:t>
            </a:r>
            <a:r>
              <a:rPr lang="en-US" sz="1400" dirty="0"/>
              <a:t> </a:t>
            </a:r>
            <a:r>
              <a:rPr lang="el-GR" sz="1400" dirty="0"/>
              <a:t>αποθήκευσης νέφους για σύνδεση</a:t>
            </a:r>
          </a:p>
          <a:p>
            <a:pPr marL="342900" indent="-342900" algn="just">
              <a:buAutoNum type="arabicPeriod"/>
            </a:pPr>
            <a:endParaRPr lang="el-GR" sz="800" dirty="0"/>
          </a:p>
          <a:p>
            <a:pPr marL="342900" indent="-342900" algn="just">
              <a:buAutoNum type="arabicPeriod"/>
            </a:pPr>
            <a:r>
              <a:rPr lang="el-GR" sz="1400" dirty="0"/>
              <a:t>Αποστολή κατάλληλου αιτήματος στον</a:t>
            </a:r>
            <a:r>
              <a:rPr lang="en-US" sz="1400" dirty="0"/>
              <a:t> </a:t>
            </a:r>
            <a:r>
              <a:rPr lang="el-GR" sz="1400" dirty="0"/>
              <a:t>εξυπηρετητή και στη συνέχεια αποστολή κατάλληλου αιτήματος (από εξυπηρετητή) στο ανάλογο μέσο</a:t>
            </a:r>
            <a:r>
              <a:rPr lang="en-US" sz="1400" dirty="0"/>
              <a:t> </a:t>
            </a:r>
            <a:endParaRPr lang="el-GR" sz="1400" dirty="0"/>
          </a:p>
          <a:p>
            <a:pPr marL="342900" indent="-342900" algn="just">
              <a:buAutoNum type="arabicPeriod"/>
            </a:pPr>
            <a:endParaRPr lang="en-US" sz="800" dirty="0"/>
          </a:p>
          <a:p>
            <a:pPr marL="342900" indent="-342900" algn="just">
              <a:buFontTx/>
              <a:buAutoNum type="arabicPeriod"/>
            </a:pPr>
            <a:r>
              <a:rPr lang="el-GR" sz="1400" dirty="0"/>
              <a:t>Απάντηση του μέσου με μία διεύθυνση εξουσιοδότησης (</a:t>
            </a:r>
            <a:r>
              <a:rPr lang="en-US" sz="1400" dirty="0"/>
              <a:t>Authorization URL)</a:t>
            </a:r>
            <a:r>
              <a:rPr lang="el-GR" sz="1400" dirty="0"/>
              <a:t> και αποστολή της στον πελάτη</a:t>
            </a:r>
          </a:p>
          <a:p>
            <a:pPr marL="342900" indent="-342900" algn="just">
              <a:buFontTx/>
              <a:buAutoNum type="arabicPeriod"/>
            </a:pPr>
            <a:endParaRPr lang="el-GR" sz="800" dirty="0"/>
          </a:p>
          <a:p>
            <a:pPr marL="342900" indent="-342900" algn="just">
              <a:buFontTx/>
              <a:buAutoNum type="arabicPeriod"/>
            </a:pPr>
            <a:r>
              <a:rPr lang="el-GR" sz="1400" dirty="0"/>
              <a:t>Ανακατεύθυνση πελάτη στην διεύθυνση εξουσιοδότησης για εισαγωγή των στοιχείων σύνδεσης</a:t>
            </a:r>
          </a:p>
          <a:p>
            <a:pPr marL="342900" indent="-342900" algn="just">
              <a:buFontTx/>
              <a:buAutoNum type="arabicPeriod"/>
            </a:pPr>
            <a:endParaRPr lang="el-GR" sz="800" dirty="0"/>
          </a:p>
          <a:p>
            <a:pPr marL="342900" indent="-342900" algn="just">
              <a:buFontTx/>
              <a:buAutoNum type="arabicPeriod"/>
            </a:pPr>
            <a:r>
              <a:rPr lang="el-GR" sz="1400" dirty="0"/>
              <a:t>Ανακατεύθυνση πίσω στην εφαρμογή μαζί με ένα κλειδί</a:t>
            </a:r>
          </a:p>
          <a:p>
            <a:pPr marL="342900" indent="-342900" algn="just">
              <a:buFontTx/>
              <a:buAutoNum type="arabicPeriod"/>
            </a:pPr>
            <a:endParaRPr lang="el-GR" sz="800" dirty="0"/>
          </a:p>
          <a:p>
            <a:pPr marL="342900" indent="-342900" algn="just">
              <a:buFontTx/>
              <a:buAutoNum type="arabicPeriod"/>
            </a:pPr>
            <a:r>
              <a:rPr lang="el-GR" sz="1400" dirty="0"/>
              <a:t>Αποστολή κλειδιού στον εξυπηρετητή και αποθήκευση του στην βάση</a:t>
            </a:r>
          </a:p>
          <a:p>
            <a:pPr marL="342900" indent="-342900" algn="just">
              <a:buFontTx/>
              <a:buAutoNum type="arabicPeriod"/>
            </a:pPr>
            <a:endParaRPr lang="el-GR" sz="800" dirty="0"/>
          </a:p>
          <a:p>
            <a:pPr marL="342900" indent="-342900" algn="just">
              <a:buFontTx/>
              <a:buAutoNum type="arabicPeriod"/>
            </a:pPr>
            <a:r>
              <a:rPr lang="el-GR" sz="1400" dirty="0"/>
              <a:t>Πρόσβαση στους πόρους του μέσου με την χρήση του κλειδιού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2071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2E0B-DEF3-4282-9DB5-84047930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516344"/>
            <a:ext cx="4689445" cy="502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b="1" u="sng" dirty="0"/>
              <a:t>Βήματα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Επιλογή μίας λειτουργίας πάνω σε ένα αρχείο (</a:t>
            </a:r>
            <a:r>
              <a:rPr lang="el-GR" sz="1500" dirty="0" err="1"/>
              <a:t>π.χ</a:t>
            </a:r>
            <a:r>
              <a:rPr lang="el-GR" sz="1500" dirty="0"/>
              <a:t> διαγραφή, μετονομασία </a:t>
            </a:r>
            <a:r>
              <a:rPr lang="el-GR" sz="1500" dirty="0" err="1"/>
              <a:t>κλπ</a:t>
            </a:r>
            <a:r>
              <a:rPr lang="el-GR" sz="1500" dirty="0"/>
              <a:t>)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Αποστολή κατάλληλου αιτήματος στον εξυπηρετητή. Στο αίτημα, συμπεριλαμβάνονται οι πληροφορίες του αρχείου.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Αναζήτηση στη βάση για το κλειδί του μέσου στο οποίο ανήκει το αρχείο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Εύρεση κλειδιού από τη βάση και επιστροφή του στον εξυπηρετητή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Χρήση του κλειδιού για αποστολή κατάλληλου αιτήματος στο μέσο αποθήκευσης για την εκτέλεση της λειτουργίας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Απάντηση του μέσου με μήνυμα σχετικά με την επιτυχία/αποτυχία της λειτουργίας</a:t>
            </a:r>
          </a:p>
          <a:p>
            <a:pPr algn="just">
              <a:buFont typeface="+mj-lt"/>
              <a:buAutoNum type="arabicPeriod"/>
            </a:pPr>
            <a:r>
              <a:rPr lang="el-GR" sz="1500" dirty="0"/>
              <a:t>Αποστολή του ίδιου μηνύματος στον πελάτη και εμφάνιση ανάλογης ειδοποίησης στην </a:t>
            </a:r>
            <a:r>
              <a:rPr lang="el-GR" sz="1500" dirty="0" err="1"/>
              <a:t>διεπαφή</a:t>
            </a:r>
            <a:endParaRPr lang="el-GR" sz="1500" dirty="0"/>
          </a:p>
          <a:p>
            <a:pPr>
              <a:buFont typeface="+mj-lt"/>
              <a:buAutoNum type="arabicPeriod"/>
            </a:pPr>
            <a:endParaRPr lang="el-GR" sz="1200" dirty="0"/>
          </a:p>
          <a:p>
            <a:pPr>
              <a:buFont typeface="+mj-lt"/>
              <a:buAutoNum type="arabicPeriod"/>
            </a:pPr>
            <a:endParaRPr lang="el-GR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60225-38AE-4100-8C97-57EA97A0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4E26B-4FB2-4A0A-973E-2869546DB71B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Λογική εκτέλεσης λειτουργίας σε αρχείο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2EE8A8-2EB0-448D-8696-B7A50FD40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70" y="2193460"/>
            <a:ext cx="6341040" cy="33508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177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62C5-E3C0-47CA-9E40-EF8B3196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" y="1779350"/>
            <a:ext cx="7436979" cy="471704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200" u="sng" dirty="0"/>
              <a:t>Χαρακτηριστικά</a:t>
            </a:r>
          </a:p>
          <a:p>
            <a:pPr marL="0" indent="0">
              <a:buNone/>
            </a:pPr>
            <a:endParaRPr lang="el-GR" sz="1100" u="sng" dirty="0"/>
          </a:p>
          <a:p>
            <a:pPr lvl="1"/>
            <a:r>
              <a:rPr lang="el-GR" sz="1900" dirty="0"/>
              <a:t>Δημιουργούνται από τον χρήστη</a:t>
            </a:r>
          </a:p>
          <a:p>
            <a:pPr marL="457200" lvl="1" indent="0">
              <a:buNone/>
            </a:pPr>
            <a:endParaRPr lang="el-GR" sz="1900" dirty="0"/>
          </a:p>
          <a:p>
            <a:pPr lvl="1"/>
            <a:r>
              <a:rPr lang="el-GR" sz="1900" dirty="0"/>
              <a:t>Δίνουν την αίσθηση ότι είναι κανονικοί φάκελοι ενώ στην πραγματικότητα απλώς περιέχουν πληροφορίες των αρχείων που έχουν σωθεί στα μέσα αποθήκευσης νέφους</a:t>
            </a:r>
          </a:p>
          <a:p>
            <a:pPr marL="457200" lvl="1" indent="0">
              <a:buNone/>
            </a:pPr>
            <a:endParaRPr lang="el-GR" sz="1900" dirty="0"/>
          </a:p>
          <a:p>
            <a:pPr lvl="1"/>
            <a:r>
              <a:rPr lang="el-GR" sz="1900" dirty="0"/>
              <a:t>Μπορούν να διαμοιραστούν με άλλους εγγεγραμμένους -στην εφαρμογή μας- χρήστες</a:t>
            </a:r>
          </a:p>
          <a:p>
            <a:pPr marL="457200" lvl="1" indent="0">
              <a:buNone/>
            </a:pPr>
            <a:endParaRPr lang="el-GR" sz="1900" dirty="0"/>
          </a:p>
          <a:p>
            <a:pPr lvl="1"/>
            <a:r>
              <a:rPr lang="el-GR" sz="1900" dirty="0"/>
              <a:t>Όλοι οι χρήστες που συμμετέχουν στον διαμοιρασμό μπορούν να ανεβάσουν αρχεία</a:t>
            </a:r>
          </a:p>
          <a:p>
            <a:pPr lvl="1"/>
            <a:endParaRPr lang="el-GR" sz="1900" dirty="0"/>
          </a:p>
          <a:p>
            <a:pPr lvl="1"/>
            <a:r>
              <a:rPr lang="el-GR" sz="1900" dirty="0"/>
              <a:t>Μπορούν επίσης να περιέχουν άλλους </a:t>
            </a:r>
            <a:r>
              <a:rPr lang="el-GR" sz="1900" dirty="0" err="1"/>
              <a:t>εμφωλευμένους</a:t>
            </a:r>
            <a:r>
              <a:rPr lang="el-GR" sz="1900" dirty="0"/>
              <a:t> εικονικούς φακέλους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980EB-FD2F-4110-843F-58C55A5D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8F91-DEFD-4B90-ADFD-650FE15315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F35E6-880E-46E2-AE99-88DEE4C723CF}"/>
              </a:ext>
            </a:extLst>
          </p:cNvPr>
          <p:cNvSpPr/>
          <p:nvPr/>
        </p:nvSpPr>
        <p:spPr>
          <a:xfrm>
            <a:off x="-1" y="0"/>
            <a:ext cx="12192001" cy="1122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Χαρακτηριστικά εικονικών φακέλων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D9A06-EB6C-438F-9162-5E910672D2F5}"/>
              </a:ext>
            </a:extLst>
          </p:cNvPr>
          <p:cNvSpPr txBox="1"/>
          <p:nvPr/>
        </p:nvSpPr>
        <p:spPr>
          <a:xfrm>
            <a:off x="0" y="1238648"/>
            <a:ext cx="1206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l-GR" sz="2000" dirty="0"/>
              <a:t> Ως εικονικούς φακέλους ορίζουμε τους φακέλους που «φιλοξενούν» πληροφορίες αρχείων των διαφορετικών </a:t>
            </a:r>
            <a:r>
              <a:rPr lang="en-US" sz="2000" dirty="0"/>
              <a:t>     </a:t>
            </a:r>
            <a:r>
              <a:rPr lang="el-GR" sz="2000" dirty="0"/>
              <a:t>μέσων που έχει συνδέσει ο χρήστης στην εφαρμογή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A0C4B1-90D2-4FCE-94A5-3FBA1940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77" y="2447056"/>
            <a:ext cx="3917900" cy="39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1073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 Γιώτης Κωνσταντίνος   Επιβλέπων Τσαπάρας Παναγιώτης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yiotis</dc:creator>
  <cp:lastModifiedBy>kostas yiotis</cp:lastModifiedBy>
  <cp:revision>20</cp:revision>
  <dcterms:created xsi:type="dcterms:W3CDTF">2020-10-12T11:57:33Z</dcterms:created>
  <dcterms:modified xsi:type="dcterms:W3CDTF">2020-10-22T13:26:44Z</dcterms:modified>
</cp:coreProperties>
</file>