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Lst>
  <p:notesMasterIdLst>
    <p:notesMasterId r:id="rId40"/>
  </p:notesMasterIdLst>
  <p:sldIdLst>
    <p:sldId id="256" r:id="rId3"/>
    <p:sldId id="258" r:id="rId4"/>
    <p:sldId id="380" r:id="rId5"/>
    <p:sldId id="381" r:id="rId6"/>
    <p:sldId id="382" r:id="rId7"/>
    <p:sldId id="383" r:id="rId8"/>
    <p:sldId id="384" r:id="rId9"/>
    <p:sldId id="385" r:id="rId10"/>
    <p:sldId id="257" r:id="rId11"/>
    <p:sldId id="279" r:id="rId12"/>
    <p:sldId id="284" r:id="rId13"/>
    <p:sldId id="285" r:id="rId14"/>
    <p:sldId id="280"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36" r:id="rId36"/>
    <p:sldId id="372" r:id="rId37"/>
    <p:sldId id="435" r:id="rId38"/>
    <p:sldId id="298" r:id="rId3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61" d="100"/>
          <a:sy n="61" d="100"/>
        </p:scale>
        <p:origin x="1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C33A2-BCED-4983-9F95-FFBEE16567B5}" type="datetimeFigureOut">
              <a:rPr lang="pt-BR" smtClean="0"/>
              <a:t>27/03/2023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DE7F6-B686-4188-8D81-4C4A9E32C2C8}" type="slidenum">
              <a:rPr lang="pt-BR" smtClean="0"/>
              <a:t>‹nº›</a:t>
            </a:fld>
            <a:endParaRPr lang="pt-BR"/>
          </a:p>
        </p:txBody>
      </p:sp>
    </p:spTree>
    <p:extLst>
      <p:ext uri="{BB962C8B-B14F-4D97-AF65-F5344CB8AC3E}">
        <p14:creationId xmlns:p14="http://schemas.microsoft.com/office/powerpoint/2010/main" val="120295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1 - Use a função PINCEL DE FORMATAÇÃO para copiar os efeitos (lateral esquerda) para o seu texto.</a:t>
            </a:r>
          </a:p>
          <a:p>
            <a:r>
              <a:rPr lang="pt-BR" dirty="0">
                <a:solidFill>
                  <a:srgbClr val="FF0000"/>
                </a:solidFill>
              </a:rPr>
              <a:t>2 - Mantenha o conteúdo dos slides dentro das margens</a:t>
            </a:r>
            <a:r>
              <a:rPr lang="pt-BR" baseline="0" dirty="0">
                <a:solidFill>
                  <a:srgbClr val="FF0000"/>
                </a:solidFill>
              </a:rPr>
              <a:t> definidas.</a:t>
            </a:r>
          </a:p>
          <a:p>
            <a:r>
              <a:rPr lang="pt-BR" baseline="0" dirty="0">
                <a:solidFill>
                  <a:srgbClr val="FF0000"/>
                </a:solidFill>
              </a:rPr>
              <a:t>3 - Em caso de dúvidas, entre em contato com Cristiano Taveira (cristiano.taveira@mg.senac.br)</a:t>
            </a:r>
            <a:endParaRPr lang="pt-BR" dirty="0">
              <a:solidFill>
                <a:srgbClr val="FF0000"/>
              </a:solidFill>
            </a:endParaRPr>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A5132C-F27C-414C-86D5-10E0654E5DAF}"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805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1 - Use a função PINCEL DE FORMATAÇÃO para copiar os efeitos (lateral esquerda) para o seu texto.</a:t>
            </a:r>
          </a:p>
          <a:p>
            <a:r>
              <a:rPr lang="pt-BR" dirty="0">
                <a:solidFill>
                  <a:srgbClr val="FF0000"/>
                </a:solidFill>
              </a:rPr>
              <a:t>2 - Mantenha o conteúdo dos slides dentro das margens</a:t>
            </a:r>
            <a:r>
              <a:rPr lang="pt-BR" baseline="0" dirty="0">
                <a:solidFill>
                  <a:srgbClr val="FF0000"/>
                </a:solidFill>
              </a:rPr>
              <a:t> definidas.</a:t>
            </a:r>
          </a:p>
          <a:p>
            <a:r>
              <a:rPr lang="pt-BR" baseline="0" dirty="0">
                <a:solidFill>
                  <a:srgbClr val="FF0000"/>
                </a:solidFill>
              </a:rPr>
              <a:t>3 - Em caso de dúvidas, entre em contato com Cristiano Taveira (cristiano.taveira@mg.senac.br)</a:t>
            </a:r>
            <a:endParaRPr lang="pt-BR" dirty="0">
              <a:solidFill>
                <a:srgbClr val="FF0000"/>
              </a:solidFill>
            </a:endParaRPr>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A5132C-F27C-414C-86D5-10E0654E5DAF}"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790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1 - Use a função PINCEL DE FORMATAÇÃO para copiar os efeitos (lateral esquerda) para o seu texto.</a:t>
            </a:r>
          </a:p>
          <a:p>
            <a:r>
              <a:rPr lang="pt-BR" dirty="0">
                <a:solidFill>
                  <a:srgbClr val="FF0000"/>
                </a:solidFill>
              </a:rPr>
              <a:t>2 - Mantenha o conteúdo dos slides dentro das margens</a:t>
            </a:r>
            <a:r>
              <a:rPr lang="pt-BR" baseline="0" dirty="0">
                <a:solidFill>
                  <a:srgbClr val="FF0000"/>
                </a:solidFill>
              </a:rPr>
              <a:t> definidas.</a:t>
            </a:r>
          </a:p>
          <a:p>
            <a:r>
              <a:rPr lang="pt-BR" baseline="0" dirty="0">
                <a:solidFill>
                  <a:srgbClr val="FF0000"/>
                </a:solidFill>
              </a:rPr>
              <a:t>3 - Em caso de dúvidas, entre em contato com Cristiano Taveira (cristiano.taveira@mg.senac.br)</a:t>
            </a:r>
            <a:endParaRPr lang="pt-BR" dirty="0">
              <a:solidFill>
                <a:srgbClr val="FF0000"/>
              </a:solidFill>
            </a:endParaRPr>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A5132C-F27C-414C-86D5-10E0654E5DAF}"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601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A5DCF3A5-BD65-B84D-97E5-AC2E09348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94807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7_Layout Personaliza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8415737-C26D-38E6-EA1F-713887E68901}"/>
              </a:ext>
            </a:extLst>
          </p:cNvPr>
          <p:cNvSpPr/>
          <p:nvPr/>
        </p:nvSpPr>
        <p:spPr>
          <a:xfrm>
            <a:off x="0" y="0"/>
            <a:ext cx="12192000" cy="6858000"/>
          </a:xfrm>
          <a:prstGeom prst="rect">
            <a:avLst/>
          </a:prstGeom>
          <a:solidFill>
            <a:srgbClr val="1D3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64009DC6-2233-067D-9576-D8B95C0BBF0C}"/>
              </a:ext>
            </a:extLst>
          </p:cNvPr>
          <p:cNvSpPr/>
          <p:nvPr/>
        </p:nvSpPr>
        <p:spPr>
          <a:xfrm>
            <a:off x="0" y="6511011"/>
            <a:ext cx="12192000" cy="351013"/>
          </a:xfrm>
          <a:prstGeom prst="rect">
            <a:avLst/>
          </a:prstGeom>
          <a:solidFill>
            <a:srgbClr val="F29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5EF3456E-D028-3557-4E17-C638E17AE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9" name="CaixaDeTexto 8">
            <a:extLst>
              <a:ext uri="{FF2B5EF4-FFF2-40B4-BE49-F238E27FC236}">
                <a16:creationId xmlns:a16="http://schemas.microsoft.com/office/drawing/2014/main" id="{6EBAF975-5161-E861-D010-4425C8E1867D}"/>
              </a:ext>
            </a:extLst>
          </p:cNvPr>
          <p:cNvSpPr txBox="1"/>
          <p:nvPr/>
        </p:nvSpPr>
        <p:spPr>
          <a:xfrm>
            <a:off x="9725636" y="6542872"/>
            <a:ext cx="1856598" cy="261610"/>
          </a:xfrm>
          <a:prstGeom prst="rect">
            <a:avLst/>
          </a:prstGeom>
          <a:noFill/>
        </p:spPr>
        <p:txBody>
          <a:bodyPr wrap="none" rtlCol="0">
            <a:spAutoFit/>
          </a:bodyPr>
          <a:lstStyle/>
          <a:p>
            <a:r>
              <a:rPr lang="pt-BR" sz="1100" b="1">
                <a:solidFill>
                  <a:schemeClr val="bg1"/>
                </a:solidFill>
                <a:latin typeface="+mj-lt"/>
              </a:rPr>
              <a:t>77 anos Senac. </a:t>
            </a:r>
            <a:r>
              <a:rPr lang="pt-BR" sz="1100">
                <a:solidFill>
                  <a:schemeClr val="bg1"/>
                </a:solidFill>
                <a:latin typeface="+mj-lt"/>
              </a:rPr>
              <a:t> #EuFaçoParte</a:t>
            </a:r>
          </a:p>
        </p:txBody>
      </p:sp>
      <p:sp>
        <p:nvSpPr>
          <p:cNvPr id="2" name="Espaço Reservado para Mídia 11">
            <a:extLst>
              <a:ext uri="{FF2B5EF4-FFF2-40B4-BE49-F238E27FC236}">
                <a16:creationId xmlns:a16="http://schemas.microsoft.com/office/drawing/2014/main" id="{681E5440-5251-1513-BFBF-110FB3CDB40C}"/>
              </a:ext>
            </a:extLst>
          </p:cNvPr>
          <p:cNvSpPr>
            <a:spLocks noGrp="1"/>
          </p:cNvSpPr>
          <p:nvPr>
            <p:ph type="media" sz="quarter" idx="10" hasCustomPrompt="1"/>
          </p:nvPr>
        </p:nvSpPr>
        <p:spPr>
          <a:xfrm>
            <a:off x="504203" y="507762"/>
            <a:ext cx="11218520" cy="5581650"/>
          </a:xfrm>
          <a:prstGeom prst="rect">
            <a:avLst/>
          </a:prstGeom>
          <a:pattFill prst="pct10">
            <a:fgClr>
              <a:schemeClr val="accent1"/>
            </a:fgClr>
            <a:bgClr>
              <a:schemeClr val="bg1"/>
            </a:bgClr>
          </a:pattFill>
        </p:spPr>
        <p:txBody>
          <a:bodyPr/>
          <a:lstStyle>
            <a:lvl1pPr>
              <a:buNone/>
              <a:defRPr>
                <a:solidFill>
                  <a:schemeClr val="bg1"/>
                </a:solidFill>
              </a:defRPr>
            </a:lvl1pPr>
          </a:lstStyle>
          <a:p>
            <a:r>
              <a:rPr lang="pt-BR"/>
              <a:t>vídeo</a:t>
            </a:r>
          </a:p>
        </p:txBody>
      </p:sp>
    </p:spTree>
    <p:extLst>
      <p:ext uri="{BB962C8B-B14F-4D97-AF65-F5344CB8AC3E}">
        <p14:creationId xmlns:p14="http://schemas.microsoft.com/office/powerpoint/2010/main" val="416285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FFBEF64-1B34-473E-8C02-5DAD216723D8}"/>
              </a:ext>
            </a:extLst>
          </p:cNvPr>
          <p:cNvSpPr/>
          <p:nvPr/>
        </p:nvSpPr>
        <p:spPr>
          <a:xfrm>
            <a:off x="0" y="0"/>
            <a:ext cx="12192000" cy="6858000"/>
          </a:xfrm>
          <a:prstGeom prst="rect">
            <a:avLst/>
          </a:prstGeom>
          <a:solidFill>
            <a:srgbClr val="133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descr="Siga o Senac em Minas nas Redes Sociais:&#10;&#10;Facebook&#10;Instagram&#10;Tik Tok&#10;Twitter&#10;LinkedIn&#10;YouTube">
            <a:extLst>
              <a:ext uri="{FF2B5EF4-FFF2-40B4-BE49-F238E27FC236}">
                <a16:creationId xmlns:a16="http://schemas.microsoft.com/office/drawing/2014/main" id="{2F815ACF-E4B2-0BD8-39BF-93D92627C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548" y="4360796"/>
            <a:ext cx="3262904" cy="1051059"/>
          </a:xfrm>
          <a:prstGeom prst="rect">
            <a:avLst/>
          </a:prstGeom>
        </p:spPr>
      </p:pic>
      <p:pic>
        <p:nvPicPr>
          <p:cNvPr id="5" name="Imagem 4">
            <a:extLst>
              <a:ext uri="{FF2B5EF4-FFF2-40B4-BE49-F238E27FC236}">
                <a16:creationId xmlns:a16="http://schemas.microsoft.com/office/drawing/2014/main" id="{25346D23-AC3E-A584-A0E5-4E8945C94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89" y="841801"/>
            <a:ext cx="4979822" cy="3518995"/>
          </a:xfrm>
          <a:prstGeom prst="rect">
            <a:avLst/>
          </a:prstGeom>
        </p:spPr>
      </p:pic>
    </p:spTree>
    <p:extLst>
      <p:ext uri="{BB962C8B-B14F-4D97-AF65-F5344CB8AC3E}">
        <p14:creationId xmlns:p14="http://schemas.microsoft.com/office/powerpoint/2010/main" val="42605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F37156FD-F487-495B-A5C3-68045BE51E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DA7C4FE6-9E53-49E9-85E6-B5066BDC34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9F812082-D991-4C11-81BE-6714C045FF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18438124-36A1-4911-9C0D-BC5724BA28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82915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A5DCF3A5-BD65-B84D-97E5-AC2E09348E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82244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21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userDrawn="1"/>
        </p:nvSpPr>
        <p:spPr>
          <a:xfrm>
            <a:off x="0" y="0"/>
            <a:ext cx="12192000" cy="6858000"/>
          </a:xfrm>
          <a:prstGeom prst="rect">
            <a:avLst/>
          </a:prstGeom>
          <a:solidFill>
            <a:srgbClr val="438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0C064FB8-72DB-769C-E00D-539D9482F2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7" name="CaixaDeTexto 6">
            <a:extLst>
              <a:ext uri="{FF2B5EF4-FFF2-40B4-BE49-F238E27FC236}">
                <a16:creationId xmlns:a16="http://schemas.microsoft.com/office/drawing/2014/main" id="{8EF9B343-4C4D-FC22-70B1-9BB66520DD32}"/>
              </a:ext>
            </a:extLst>
          </p:cNvPr>
          <p:cNvSpPr txBox="1"/>
          <p:nvPr userDrawn="1"/>
        </p:nvSpPr>
        <p:spPr>
          <a:xfrm>
            <a:off x="9725636" y="6542872"/>
            <a:ext cx="1856598" cy="261610"/>
          </a:xfrm>
          <a:prstGeom prst="rect">
            <a:avLst/>
          </a:prstGeom>
          <a:noFill/>
        </p:spPr>
        <p:txBody>
          <a:bodyPr wrap="none" rtlCol="0">
            <a:spAutoFit/>
          </a:bodyPr>
          <a:lstStyle/>
          <a:p>
            <a:r>
              <a:rPr lang="pt-BR" sz="1100" b="1" dirty="0">
                <a:solidFill>
                  <a:schemeClr val="bg1"/>
                </a:solidFill>
                <a:latin typeface="+mj-lt"/>
              </a:rPr>
              <a:t>77 anos Senac. </a:t>
            </a:r>
            <a:r>
              <a:rPr lang="pt-BR" sz="1100" dirty="0">
                <a:solidFill>
                  <a:schemeClr val="bg1"/>
                </a:solidFill>
                <a:latin typeface="+mj-lt"/>
              </a:rPr>
              <a:t> #EuFaçoParte</a:t>
            </a:r>
          </a:p>
        </p:txBody>
      </p:sp>
    </p:spTree>
    <p:extLst>
      <p:ext uri="{BB962C8B-B14F-4D97-AF65-F5344CB8AC3E}">
        <p14:creationId xmlns:p14="http://schemas.microsoft.com/office/powerpoint/2010/main" val="776823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userDrawn="1"/>
        </p:nvSpPr>
        <p:spPr>
          <a:xfrm>
            <a:off x="0" y="0"/>
            <a:ext cx="12192000" cy="6858000"/>
          </a:xfrm>
          <a:prstGeom prst="rect">
            <a:avLst/>
          </a:prstGeom>
          <a:solidFill>
            <a:srgbClr val="1D3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F9F92314-3D1A-C96D-D569-5A705301D2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4" name="CaixaDeTexto 3">
            <a:extLst>
              <a:ext uri="{FF2B5EF4-FFF2-40B4-BE49-F238E27FC236}">
                <a16:creationId xmlns:a16="http://schemas.microsoft.com/office/drawing/2014/main" id="{0EA14AB5-BDD4-E4B9-BB23-E400DB8AC0CB}"/>
              </a:ext>
            </a:extLst>
          </p:cNvPr>
          <p:cNvSpPr txBox="1"/>
          <p:nvPr userDrawn="1"/>
        </p:nvSpPr>
        <p:spPr>
          <a:xfrm>
            <a:off x="9725636" y="6542872"/>
            <a:ext cx="1856598" cy="261610"/>
          </a:xfrm>
          <a:prstGeom prst="rect">
            <a:avLst/>
          </a:prstGeom>
          <a:noFill/>
        </p:spPr>
        <p:txBody>
          <a:bodyPr wrap="none" rtlCol="0">
            <a:spAutoFit/>
          </a:bodyPr>
          <a:lstStyle/>
          <a:p>
            <a:r>
              <a:rPr lang="pt-BR" sz="1100" b="1" dirty="0">
                <a:solidFill>
                  <a:schemeClr val="bg1"/>
                </a:solidFill>
                <a:latin typeface="+mj-lt"/>
              </a:rPr>
              <a:t>77 anos Senac. </a:t>
            </a:r>
            <a:r>
              <a:rPr lang="pt-BR" sz="1100" dirty="0">
                <a:solidFill>
                  <a:schemeClr val="bg1"/>
                </a:solidFill>
                <a:latin typeface="+mj-lt"/>
              </a:rPr>
              <a:t> #EuFaçoParte</a:t>
            </a:r>
          </a:p>
        </p:txBody>
      </p:sp>
    </p:spTree>
    <p:extLst>
      <p:ext uri="{BB962C8B-B14F-4D97-AF65-F5344CB8AC3E}">
        <p14:creationId xmlns:p14="http://schemas.microsoft.com/office/powerpoint/2010/main" val="2631399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userDrawn="1"/>
        </p:nvSpPr>
        <p:spPr>
          <a:xfrm>
            <a:off x="0" y="0"/>
            <a:ext cx="12192000" cy="6858000"/>
          </a:xfrm>
          <a:prstGeom prst="rect">
            <a:avLst/>
          </a:prstGeom>
          <a:solidFill>
            <a:srgbClr val="F0C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F9F92314-3D1A-C96D-D569-5A705301D2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4" name="CaixaDeTexto 3">
            <a:extLst>
              <a:ext uri="{FF2B5EF4-FFF2-40B4-BE49-F238E27FC236}">
                <a16:creationId xmlns:a16="http://schemas.microsoft.com/office/drawing/2014/main" id="{0EA14AB5-BDD4-E4B9-BB23-E400DB8AC0CB}"/>
              </a:ext>
            </a:extLst>
          </p:cNvPr>
          <p:cNvSpPr txBox="1"/>
          <p:nvPr userDrawn="1"/>
        </p:nvSpPr>
        <p:spPr>
          <a:xfrm>
            <a:off x="9725636" y="6542872"/>
            <a:ext cx="1856598" cy="261610"/>
          </a:xfrm>
          <a:prstGeom prst="rect">
            <a:avLst/>
          </a:prstGeom>
          <a:noFill/>
        </p:spPr>
        <p:txBody>
          <a:bodyPr wrap="none" rtlCol="0">
            <a:spAutoFit/>
          </a:bodyPr>
          <a:lstStyle/>
          <a:p>
            <a:r>
              <a:rPr lang="pt-BR" sz="1100" b="1" dirty="0">
                <a:solidFill>
                  <a:schemeClr val="bg1"/>
                </a:solidFill>
                <a:latin typeface="+mj-lt"/>
              </a:rPr>
              <a:t>77 anos Senac. </a:t>
            </a:r>
            <a:r>
              <a:rPr lang="pt-BR" sz="1100" dirty="0">
                <a:solidFill>
                  <a:schemeClr val="bg1"/>
                </a:solidFill>
                <a:latin typeface="+mj-lt"/>
              </a:rPr>
              <a:t> #EuFaçoParte</a:t>
            </a:r>
          </a:p>
        </p:txBody>
      </p:sp>
    </p:spTree>
    <p:extLst>
      <p:ext uri="{BB962C8B-B14F-4D97-AF65-F5344CB8AC3E}">
        <p14:creationId xmlns:p14="http://schemas.microsoft.com/office/powerpoint/2010/main" val="1234601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Padrão do plano de fundo&#10;&#10;Descrição gerada automaticamente">
            <a:extLst>
              <a:ext uri="{FF2B5EF4-FFF2-40B4-BE49-F238E27FC236}">
                <a16:creationId xmlns:a16="http://schemas.microsoft.com/office/drawing/2014/main" id="{9398DA88-2D06-7769-DD0A-22F8A8B15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Espaço Reservado para Imagem 4">
            <a:extLst>
              <a:ext uri="{FF2B5EF4-FFF2-40B4-BE49-F238E27FC236}">
                <a16:creationId xmlns:a16="http://schemas.microsoft.com/office/drawing/2014/main" id="{396FFED1-1B9E-44CF-7BC4-F411081997D3}"/>
              </a:ext>
            </a:extLst>
          </p:cNvPr>
          <p:cNvSpPr>
            <a:spLocks noGrp="1"/>
          </p:cNvSpPr>
          <p:nvPr>
            <p:ph type="pic" sz="quarter" idx="10"/>
          </p:nvPr>
        </p:nvSpPr>
        <p:spPr>
          <a:xfrm>
            <a:off x="4696691" y="-1"/>
            <a:ext cx="7495309" cy="6857999"/>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810615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descr="Desenho de pessoa com guarda-chuva&#10;&#10;Descrição gerada automaticamente com confiança média">
            <a:extLst>
              <a:ext uri="{FF2B5EF4-FFF2-40B4-BE49-F238E27FC236}">
                <a16:creationId xmlns:a16="http://schemas.microsoft.com/office/drawing/2014/main" id="{6758EB5A-AB82-F2A0-3E81-18C945FA0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222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lide de Título">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DFB1312D-72ED-5D00-2201-B1A47767223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 name="Imagem 2">
            <a:extLst>
              <a:ext uri="{FF2B5EF4-FFF2-40B4-BE49-F238E27FC236}">
                <a16:creationId xmlns:a16="http://schemas.microsoft.com/office/drawing/2014/main" id="{4BD03A9A-E2EC-1A43-CDFC-2DC88C0E10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4" name="Imagem 3">
            <a:extLst>
              <a:ext uri="{FF2B5EF4-FFF2-40B4-BE49-F238E27FC236}">
                <a16:creationId xmlns:a16="http://schemas.microsoft.com/office/drawing/2014/main" id="{445503CA-1848-40F7-C8C5-420624471E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5" name="Imagem 4">
            <a:extLst>
              <a:ext uri="{FF2B5EF4-FFF2-40B4-BE49-F238E27FC236}">
                <a16:creationId xmlns:a16="http://schemas.microsoft.com/office/drawing/2014/main" id="{183C054A-3489-29CC-23AF-7B9B53AB24F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6" name="Imagem 5">
            <a:extLst>
              <a:ext uri="{FF2B5EF4-FFF2-40B4-BE49-F238E27FC236}">
                <a16:creationId xmlns:a16="http://schemas.microsoft.com/office/drawing/2014/main" id="{93444F53-6FEA-806D-E9CE-B97D0C19A9D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752656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2" name="Espaço Reservado para Imagem 4">
            <a:extLst>
              <a:ext uri="{FF2B5EF4-FFF2-40B4-BE49-F238E27FC236}">
                <a16:creationId xmlns:a16="http://schemas.microsoft.com/office/drawing/2014/main" id="{1A061FE5-8FC4-D5EF-503B-71CE5DBCAD98}"/>
              </a:ext>
            </a:extLst>
          </p:cNvPr>
          <p:cNvSpPr>
            <a:spLocks noGrp="1"/>
          </p:cNvSpPr>
          <p:nvPr>
            <p:ph type="pic" sz="quarter" idx="10"/>
          </p:nvPr>
        </p:nvSpPr>
        <p:spPr>
          <a:xfrm>
            <a:off x="626254" y="541981"/>
            <a:ext cx="4402946" cy="5581650"/>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5" name="Espaço Reservado para Imagem 4">
            <a:extLst>
              <a:ext uri="{FF2B5EF4-FFF2-40B4-BE49-F238E27FC236}">
                <a16:creationId xmlns:a16="http://schemas.microsoft.com/office/drawing/2014/main" id="{33384546-709C-9D0E-7D75-B67ADCA92124}"/>
              </a:ext>
            </a:extLst>
          </p:cNvPr>
          <p:cNvSpPr>
            <a:spLocks noGrp="1"/>
          </p:cNvSpPr>
          <p:nvPr>
            <p:ph type="pic" sz="quarter" idx="11"/>
          </p:nvPr>
        </p:nvSpPr>
        <p:spPr>
          <a:xfrm>
            <a:off x="5431377" y="533400"/>
            <a:ext cx="4402946" cy="2619813"/>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6" name="Espaço Reservado para Imagem 4">
            <a:extLst>
              <a:ext uri="{FF2B5EF4-FFF2-40B4-BE49-F238E27FC236}">
                <a16:creationId xmlns:a16="http://schemas.microsoft.com/office/drawing/2014/main" id="{50B870BA-5692-63E2-FEA7-C99D3CDA9082}"/>
              </a:ext>
            </a:extLst>
          </p:cNvPr>
          <p:cNvSpPr>
            <a:spLocks noGrp="1"/>
          </p:cNvSpPr>
          <p:nvPr>
            <p:ph type="pic" sz="quarter" idx="12"/>
          </p:nvPr>
        </p:nvSpPr>
        <p:spPr>
          <a:xfrm>
            <a:off x="5431377" y="3495675"/>
            <a:ext cx="4402946" cy="2619813"/>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636270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8415737-C26D-38E6-EA1F-713887E68901}"/>
              </a:ext>
            </a:extLst>
          </p:cNvPr>
          <p:cNvSpPr/>
          <p:nvPr userDrawn="1"/>
        </p:nvSpPr>
        <p:spPr>
          <a:xfrm>
            <a:off x="0" y="0"/>
            <a:ext cx="12192000" cy="6858000"/>
          </a:xfrm>
          <a:prstGeom prst="rect">
            <a:avLst/>
          </a:prstGeom>
          <a:solidFill>
            <a:srgbClr val="1D3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Imagem 4">
            <a:extLst>
              <a:ext uri="{FF2B5EF4-FFF2-40B4-BE49-F238E27FC236}">
                <a16:creationId xmlns:a16="http://schemas.microsoft.com/office/drawing/2014/main" id="{29845693-BCD4-F27A-2FF7-28173CA04884}"/>
              </a:ext>
            </a:extLst>
          </p:cNvPr>
          <p:cNvSpPr>
            <a:spLocks noGrp="1"/>
          </p:cNvSpPr>
          <p:nvPr>
            <p:ph type="pic" sz="quarter" idx="10"/>
          </p:nvPr>
        </p:nvSpPr>
        <p:spPr>
          <a:xfrm>
            <a:off x="626254" y="541981"/>
            <a:ext cx="4402946" cy="5581650"/>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4" name="Espaço Reservado para Imagem 4">
            <a:extLst>
              <a:ext uri="{FF2B5EF4-FFF2-40B4-BE49-F238E27FC236}">
                <a16:creationId xmlns:a16="http://schemas.microsoft.com/office/drawing/2014/main" id="{1948D9E3-FB93-56E3-9DFC-E00D40FA6123}"/>
              </a:ext>
            </a:extLst>
          </p:cNvPr>
          <p:cNvSpPr>
            <a:spLocks noGrp="1"/>
          </p:cNvSpPr>
          <p:nvPr>
            <p:ph type="pic" sz="quarter" idx="11"/>
          </p:nvPr>
        </p:nvSpPr>
        <p:spPr>
          <a:xfrm>
            <a:off x="5431377" y="533400"/>
            <a:ext cx="4402946" cy="2619813"/>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5" name="Espaço Reservado para Imagem 4">
            <a:extLst>
              <a:ext uri="{FF2B5EF4-FFF2-40B4-BE49-F238E27FC236}">
                <a16:creationId xmlns:a16="http://schemas.microsoft.com/office/drawing/2014/main" id="{19C69FA3-1ACE-2ABA-4F85-4756BB8AA1E0}"/>
              </a:ext>
            </a:extLst>
          </p:cNvPr>
          <p:cNvSpPr>
            <a:spLocks noGrp="1"/>
          </p:cNvSpPr>
          <p:nvPr>
            <p:ph type="pic" sz="quarter" idx="12"/>
          </p:nvPr>
        </p:nvSpPr>
        <p:spPr>
          <a:xfrm>
            <a:off x="5431377" y="3495675"/>
            <a:ext cx="4402946" cy="2619813"/>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7" name="Retângulo 6">
            <a:extLst>
              <a:ext uri="{FF2B5EF4-FFF2-40B4-BE49-F238E27FC236}">
                <a16:creationId xmlns:a16="http://schemas.microsoft.com/office/drawing/2014/main" id="{64009DC6-2233-067D-9576-D8B95C0BBF0C}"/>
              </a:ext>
            </a:extLst>
          </p:cNvPr>
          <p:cNvSpPr/>
          <p:nvPr userDrawn="1"/>
        </p:nvSpPr>
        <p:spPr>
          <a:xfrm>
            <a:off x="0" y="6511011"/>
            <a:ext cx="12192000" cy="351013"/>
          </a:xfrm>
          <a:prstGeom prst="rect">
            <a:avLst/>
          </a:prstGeom>
          <a:solidFill>
            <a:srgbClr val="F29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5EF3456E-D028-3557-4E17-C638E17AE5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9" name="CaixaDeTexto 8">
            <a:extLst>
              <a:ext uri="{FF2B5EF4-FFF2-40B4-BE49-F238E27FC236}">
                <a16:creationId xmlns:a16="http://schemas.microsoft.com/office/drawing/2014/main" id="{6EBAF975-5161-E861-D010-4425C8E1867D}"/>
              </a:ext>
            </a:extLst>
          </p:cNvPr>
          <p:cNvSpPr txBox="1"/>
          <p:nvPr userDrawn="1"/>
        </p:nvSpPr>
        <p:spPr>
          <a:xfrm>
            <a:off x="9725636" y="6542872"/>
            <a:ext cx="1856598" cy="261610"/>
          </a:xfrm>
          <a:prstGeom prst="rect">
            <a:avLst/>
          </a:prstGeom>
          <a:noFill/>
        </p:spPr>
        <p:txBody>
          <a:bodyPr wrap="none" rtlCol="0">
            <a:spAutoFit/>
          </a:bodyPr>
          <a:lstStyle/>
          <a:p>
            <a:r>
              <a:rPr lang="pt-BR" sz="1100" b="1" dirty="0">
                <a:solidFill>
                  <a:schemeClr val="bg1"/>
                </a:solidFill>
                <a:latin typeface="+mj-lt"/>
              </a:rPr>
              <a:t>77 anos Senac. </a:t>
            </a:r>
            <a:r>
              <a:rPr lang="pt-BR" sz="1100" dirty="0">
                <a:solidFill>
                  <a:schemeClr val="bg1"/>
                </a:solidFill>
                <a:latin typeface="+mj-lt"/>
              </a:rPr>
              <a:t> #EuFaçoParte</a:t>
            </a:r>
          </a:p>
        </p:txBody>
      </p:sp>
    </p:spTree>
    <p:extLst>
      <p:ext uri="{BB962C8B-B14F-4D97-AF65-F5344CB8AC3E}">
        <p14:creationId xmlns:p14="http://schemas.microsoft.com/office/powerpoint/2010/main" val="3720982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Layout Personaliza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8415737-C26D-38E6-EA1F-713887E68901}"/>
              </a:ext>
            </a:extLst>
          </p:cNvPr>
          <p:cNvSpPr/>
          <p:nvPr userDrawn="1"/>
        </p:nvSpPr>
        <p:spPr>
          <a:xfrm>
            <a:off x="0" y="0"/>
            <a:ext cx="12192000" cy="6858000"/>
          </a:xfrm>
          <a:prstGeom prst="rect">
            <a:avLst/>
          </a:prstGeom>
          <a:solidFill>
            <a:srgbClr val="1D3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64009DC6-2233-067D-9576-D8B95C0BBF0C}"/>
              </a:ext>
            </a:extLst>
          </p:cNvPr>
          <p:cNvSpPr/>
          <p:nvPr userDrawn="1"/>
        </p:nvSpPr>
        <p:spPr>
          <a:xfrm>
            <a:off x="0" y="6511011"/>
            <a:ext cx="12192000" cy="351013"/>
          </a:xfrm>
          <a:prstGeom prst="rect">
            <a:avLst/>
          </a:prstGeom>
          <a:solidFill>
            <a:srgbClr val="F29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5EF3456E-D028-3557-4E17-C638E17AE5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9" name="CaixaDeTexto 8">
            <a:extLst>
              <a:ext uri="{FF2B5EF4-FFF2-40B4-BE49-F238E27FC236}">
                <a16:creationId xmlns:a16="http://schemas.microsoft.com/office/drawing/2014/main" id="{6EBAF975-5161-E861-D010-4425C8E1867D}"/>
              </a:ext>
            </a:extLst>
          </p:cNvPr>
          <p:cNvSpPr txBox="1"/>
          <p:nvPr userDrawn="1"/>
        </p:nvSpPr>
        <p:spPr>
          <a:xfrm>
            <a:off x="9725636" y="6542872"/>
            <a:ext cx="1856598" cy="261610"/>
          </a:xfrm>
          <a:prstGeom prst="rect">
            <a:avLst/>
          </a:prstGeom>
          <a:noFill/>
        </p:spPr>
        <p:txBody>
          <a:bodyPr wrap="none" rtlCol="0">
            <a:spAutoFit/>
          </a:bodyPr>
          <a:lstStyle/>
          <a:p>
            <a:r>
              <a:rPr lang="pt-BR" sz="1100" b="1" dirty="0">
                <a:solidFill>
                  <a:schemeClr val="bg1"/>
                </a:solidFill>
                <a:latin typeface="+mj-lt"/>
              </a:rPr>
              <a:t>77 anos Senac. </a:t>
            </a:r>
            <a:r>
              <a:rPr lang="pt-BR" sz="1100" dirty="0">
                <a:solidFill>
                  <a:schemeClr val="bg1"/>
                </a:solidFill>
                <a:latin typeface="+mj-lt"/>
              </a:rPr>
              <a:t> #EuFaçoParte</a:t>
            </a:r>
          </a:p>
        </p:txBody>
      </p:sp>
      <p:sp>
        <p:nvSpPr>
          <p:cNvPr id="2" name="Espaço Reservado para Mídia 11">
            <a:extLst>
              <a:ext uri="{FF2B5EF4-FFF2-40B4-BE49-F238E27FC236}">
                <a16:creationId xmlns:a16="http://schemas.microsoft.com/office/drawing/2014/main" id="{681E5440-5251-1513-BFBF-110FB3CDB40C}"/>
              </a:ext>
            </a:extLst>
          </p:cNvPr>
          <p:cNvSpPr>
            <a:spLocks noGrp="1"/>
          </p:cNvSpPr>
          <p:nvPr>
            <p:ph type="media" sz="quarter" idx="10" hasCustomPrompt="1"/>
          </p:nvPr>
        </p:nvSpPr>
        <p:spPr>
          <a:xfrm>
            <a:off x="504203" y="507762"/>
            <a:ext cx="11218520" cy="5581650"/>
          </a:xfrm>
          <a:prstGeom prst="rect">
            <a:avLst/>
          </a:prstGeom>
          <a:pattFill prst="pct10">
            <a:fgClr>
              <a:schemeClr val="accent1"/>
            </a:fgClr>
            <a:bgClr>
              <a:schemeClr val="bg1"/>
            </a:bgClr>
          </a:pattFill>
        </p:spPr>
        <p:txBody>
          <a:bodyPr/>
          <a:lstStyle>
            <a:lvl1pPr>
              <a:buNone/>
              <a:defRPr>
                <a:solidFill>
                  <a:schemeClr val="bg1"/>
                </a:solidFill>
              </a:defRPr>
            </a:lvl1pPr>
          </a:lstStyle>
          <a:p>
            <a:r>
              <a:rPr lang="pt-BR" dirty="0"/>
              <a:t>vídeo</a:t>
            </a:r>
          </a:p>
        </p:txBody>
      </p:sp>
    </p:spTree>
    <p:extLst>
      <p:ext uri="{BB962C8B-B14F-4D97-AF65-F5344CB8AC3E}">
        <p14:creationId xmlns:p14="http://schemas.microsoft.com/office/powerpoint/2010/main" val="2267011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FFBEF64-1B34-473E-8C02-5DAD216723D8}"/>
              </a:ext>
            </a:extLst>
          </p:cNvPr>
          <p:cNvSpPr/>
          <p:nvPr userDrawn="1"/>
        </p:nvSpPr>
        <p:spPr>
          <a:xfrm>
            <a:off x="0" y="0"/>
            <a:ext cx="12192000" cy="6858000"/>
          </a:xfrm>
          <a:prstGeom prst="rect">
            <a:avLst/>
          </a:prstGeom>
          <a:solidFill>
            <a:srgbClr val="133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descr="Siga o Senac em Minas nas Redes Sociais:&#10;&#10;Facebook&#10;Instagram&#10;Tik Tok&#10;Twitter&#10;LinkedIn&#10;YouTube">
            <a:extLst>
              <a:ext uri="{FF2B5EF4-FFF2-40B4-BE49-F238E27FC236}">
                <a16:creationId xmlns:a16="http://schemas.microsoft.com/office/drawing/2014/main" id="{2F815ACF-E4B2-0BD8-39BF-93D92627C2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64548" y="4360796"/>
            <a:ext cx="3262904" cy="1051059"/>
          </a:xfrm>
          <a:prstGeom prst="rect">
            <a:avLst/>
          </a:prstGeom>
        </p:spPr>
      </p:pic>
      <p:pic>
        <p:nvPicPr>
          <p:cNvPr id="5" name="Imagem 4">
            <a:extLst>
              <a:ext uri="{FF2B5EF4-FFF2-40B4-BE49-F238E27FC236}">
                <a16:creationId xmlns:a16="http://schemas.microsoft.com/office/drawing/2014/main" id="{25346D23-AC3E-A584-A0E5-4E8945C949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6089" y="841801"/>
            <a:ext cx="4979822" cy="3518995"/>
          </a:xfrm>
          <a:prstGeom prst="rect">
            <a:avLst/>
          </a:prstGeom>
        </p:spPr>
      </p:pic>
    </p:spTree>
    <p:extLst>
      <p:ext uri="{BB962C8B-B14F-4D97-AF65-F5344CB8AC3E}">
        <p14:creationId xmlns:p14="http://schemas.microsoft.com/office/powerpoint/2010/main" val="187157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p:nvSpPr>
        <p:spPr>
          <a:xfrm>
            <a:off x="0" y="0"/>
            <a:ext cx="12192000" cy="6858000"/>
          </a:xfrm>
          <a:prstGeom prst="rect">
            <a:avLst/>
          </a:prstGeom>
          <a:solidFill>
            <a:srgbClr val="438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0C064FB8-72DB-769C-E00D-539D9482F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7" name="CaixaDeTexto 6">
            <a:extLst>
              <a:ext uri="{FF2B5EF4-FFF2-40B4-BE49-F238E27FC236}">
                <a16:creationId xmlns:a16="http://schemas.microsoft.com/office/drawing/2014/main" id="{8EF9B343-4C4D-FC22-70B1-9BB66520DD32}"/>
              </a:ext>
            </a:extLst>
          </p:cNvPr>
          <p:cNvSpPr txBox="1"/>
          <p:nvPr/>
        </p:nvSpPr>
        <p:spPr>
          <a:xfrm>
            <a:off x="9725636" y="6542872"/>
            <a:ext cx="1856598" cy="261610"/>
          </a:xfrm>
          <a:prstGeom prst="rect">
            <a:avLst/>
          </a:prstGeom>
          <a:noFill/>
        </p:spPr>
        <p:txBody>
          <a:bodyPr wrap="none" rtlCol="0">
            <a:spAutoFit/>
          </a:bodyPr>
          <a:lstStyle/>
          <a:p>
            <a:r>
              <a:rPr lang="pt-BR" sz="1100" b="1">
                <a:solidFill>
                  <a:schemeClr val="bg1"/>
                </a:solidFill>
                <a:latin typeface="+mj-lt"/>
              </a:rPr>
              <a:t>77 anos Senac. </a:t>
            </a:r>
            <a:r>
              <a:rPr lang="pt-BR" sz="1100">
                <a:solidFill>
                  <a:schemeClr val="bg1"/>
                </a:solidFill>
                <a:latin typeface="+mj-lt"/>
              </a:rPr>
              <a:t> #EuFaçoParte</a:t>
            </a:r>
          </a:p>
        </p:txBody>
      </p:sp>
    </p:spTree>
    <p:extLst>
      <p:ext uri="{BB962C8B-B14F-4D97-AF65-F5344CB8AC3E}">
        <p14:creationId xmlns:p14="http://schemas.microsoft.com/office/powerpoint/2010/main" val="385874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p:nvSpPr>
        <p:spPr>
          <a:xfrm>
            <a:off x="0" y="0"/>
            <a:ext cx="12192000" cy="6858000"/>
          </a:xfrm>
          <a:prstGeom prst="rect">
            <a:avLst/>
          </a:prstGeom>
          <a:solidFill>
            <a:srgbClr val="1D3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F9F92314-3D1A-C96D-D569-5A705301D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4" name="CaixaDeTexto 3">
            <a:extLst>
              <a:ext uri="{FF2B5EF4-FFF2-40B4-BE49-F238E27FC236}">
                <a16:creationId xmlns:a16="http://schemas.microsoft.com/office/drawing/2014/main" id="{0EA14AB5-BDD4-E4B9-BB23-E400DB8AC0CB}"/>
              </a:ext>
            </a:extLst>
          </p:cNvPr>
          <p:cNvSpPr txBox="1"/>
          <p:nvPr/>
        </p:nvSpPr>
        <p:spPr>
          <a:xfrm>
            <a:off x="9725636" y="6542872"/>
            <a:ext cx="1856598" cy="261610"/>
          </a:xfrm>
          <a:prstGeom prst="rect">
            <a:avLst/>
          </a:prstGeom>
          <a:noFill/>
        </p:spPr>
        <p:txBody>
          <a:bodyPr wrap="none" rtlCol="0">
            <a:spAutoFit/>
          </a:bodyPr>
          <a:lstStyle/>
          <a:p>
            <a:r>
              <a:rPr lang="pt-BR" sz="1100" b="1">
                <a:solidFill>
                  <a:schemeClr val="bg1"/>
                </a:solidFill>
                <a:latin typeface="+mj-lt"/>
              </a:rPr>
              <a:t>77 anos Senac. </a:t>
            </a:r>
            <a:r>
              <a:rPr lang="pt-BR" sz="1100">
                <a:solidFill>
                  <a:schemeClr val="bg1"/>
                </a:solidFill>
                <a:latin typeface="+mj-lt"/>
              </a:rPr>
              <a:t> #EuFaçoParte</a:t>
            </a:r>
          </a:p>
        </p:txBody>
      </p:sp>
    </p:spTree>
    <p:extLst>
      <p:ext uri="{BB962C8B-B14F-4D97-AF65-F5344CB8AC3E}">
        <p14:creationId xmlns:p14="http://schemas.microsoft.com/office/powerpoint/2010/main" val="91931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p:nvSpPr>
        <p:spPr>
          <a:xfrm>
            <a:off x="0" y="0"/>
            <a:ext cx="12192000" cy="6858000"/>
          </a:xfrm>
          <a:prstGeom prst="rect">
            <a:avLst/>
          </a:prstGeom>
          <a:solidFill>
            <a:srgbClr val="F0C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F9F92314-3D1A-C96D-D569-5A705301D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4" name="CaixaDeTexto 3">
            <a:extLst>
              <a:ext uri="{FF2B5EF4-FFF2-40B4-BE49-F238E27FC236}">
                <a16:creationId xmlns:a16="http://schemas.microsoft.com/office/drawing/2014/main" id="{0EA14AB5-BDD4-E4B9-BB23-E400DB8AC0CB}"/>
              </a:ext>
            </a:extLst>
          </p:cNvPr>
          <p:cNvSpPr txBox="1"/>
          <p:nvPr/>
        </p:nvSpPr>
        <p:spPr>
          <a:xfrm>
            <a:off x="9725636" y="6542872"/>
            <a:ext cx="1856598" cy="261610"/>
          </a:xfrm>
          <a:prstGeom prst="rect">
            <a:avLst/>
          </a:prstGeom>
          <a:noFill/>
        </p:spPr>
        <p:txBody>
          <a:bodyPr wrap="none" rtlCol="0">
            <a:spAutoFit/>
          </a:bodyPr>
          <a:lstStyle/>
          <a:p>
            <a:r>
              <a:rPr lang="pt-BR" sz="1100" b="1">
                <a:solidFill>
                  <a:schemeClr val="bg1"/>
                </a:solidFill>
                <a:latin typeface="+mj-lt"/>
              </a:rPr>
              <a:t>77 anos Senac. </a:t>
            </a:r>
            <a:r>
              <a:rPr lang="pt-BR" sz="1100">
                <a:solidFill>
                  <a:schemeClr val="bg1"/>
                </a:solidFill>
                <a:latin typeface="+mj-lt"/>
              </a:rPr>
              <a:t> #EuFaçoParte</a:t>
            </a:r>
          </a:p>
        </p:txBody>
      </p:sp>
    </p:spTree>
    <p:extLst>
      <p:ext uri="{BB962C8B-B14F-4D97-AF65-F5344CB8AC3E}">
        <p14:creationId xmlns:p14="http://schemas.microsoft.com/office/powerpoint/2010/main" val="267209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Padrão do plano de fundo&#10;&#10;Descrição gerada automaticamente">
            <a:extLst>
              <a:ext uri="{FF2B5EF4-FFF2-40B4-BE49-F238E27FC236}">
                <a16:creationId xmlns:a16="http://schemas.microsoft.com/office/drawing/2014/main" id="{9398DA88-2D06-7769-DD0A-22F8A8B15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Espaço Reservado para Imagem 4">
            <a:extLst>
              <a:ext uri="{FF2B5EF4-FFF2-40B4-BE49-F238E27FC236}">
                <a16:creationId xmlns:a16="http://schemas.microsoft.com/office/drawing/2014/main" id="{396FFED1-1B9E-44CF-7BC4-F411081997D3}"/>
              </a:ext>
            </a:extLst>
          </p:cNvPr>
          <p:cNvSpPr>
            <a:spLocks noGrp="1"/>
          </p:cNvSpPr>
          <p:nvPr>
            <p:ph type="pic" sz="quarter" idx="10"/>
          </p:nvPr>
        </p:nvSpPr>
        <p:spPr>
          <a:xfrm>
            <a:off x="4696691" y="-1"/>
            <a:ext cx="7495309" cy="6857999"/>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r>
              <a:rPr lang="pt-BR"/>
              <a:t>Clique no ícone para adicionar uma imagem</a:t>
            </a:r>
          </a:p>
        </p:txBody>
      </p:sp>
    </p:spTree>
    <p:extLst>
      <p:ext uri="{BB962C8B-B14F-4D97-AF65-F5344CB8AC3E}">
        <p14:creationId xmlns:p14="http://schemas.microsoft.com/office/powerpoint/2010/main" val="204482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D7371-7FB9-EFEF-E805-53735EA0136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descr="Desenho de pessoa com guarda-chuva&#10;&#10;Descrição gerada automaticamente com confiança média">
            <a:extLst>
              <a:ext uri="{FF2B5EF4-FFF2-40B4-BE49-F238E27FC236}">
                <a16:creationId xmlns:a16="http://schemas.microsoft.com/office/drawing/2014/main" id="{6758EB5A-AB82-F2A0-3E81-18C945FA0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3322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Layout Personalizado">
    <p:spTree>
      <p:nvGrpSpPr>
        <p:cNvPr id="1" name=""/>
        <p:cNvGrpSpPr/>
        <p:nvPr/>
      </p:nvGrpSpPr>
      <p:grpSpPr>
        <a:xfrm>
          <a:off x="0" y="0"/>
          <a:ext cx="0" cy="0"/>
          <a:chOff x="0" y="0"/>
          <a:chExt cx="0" cy="0"/>
        </a:xfrm>
      </p:grpSpPr>
      <p:sp>
        <p:nvSpPr>
          <p:cNvPr id="2" name="Espaço Reservado para Imagem 4">
            <a:extLst>
              <a:ext uri="{FF2B5EF4-FFF2-40B4-BE49-F238E27FC236}">
                <a16:creationId xmlns:a16="http://schemas.microsoft.com/office/drawing/2014/main" id="{1A061FE5-8FC4-D5EF-503B-71CE5DBCAD98}"/>
              </a:ext>
            </a:extLst>
          </p:cNvPr>
          <p:cNvSpPr>
            <a:spLocks noGrp="1"/>
          </p:cNvSpPr>
          <p:nvPr>
            <p:ph type="pic" sz="quarter" idx="10"/>
          </p:nvPr>
        </p:nvSpPr>
        <p:spPr>
          <a:xfrm>
            <a:off x="626254" y="541981"/>
            <a:ext cx="4402946" cy="5581650"/>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r>
              <a:rPr lang="pt-BR"/>
              <a:t>Clique no ícone para adicionar uma imagem</a:t>
            </a:r>
          </a:p>
        </p:txBody>
      </p:sp>
      <p:sp>
        <p:nvSpPr>
          <p:cNvPr id="5" name="Espaço Reservado para Imagem 4">
            <a:extLst>
              <a:ext uri="{FF2B5EF4-FFF2-40B4-BE49-F238E27FC236}">
                <a16:creationId xmlns:a16="http://schemas.microsoft.com/office/drawing/2014/main" id="{33384546-709C-9D0E-7D75-B67ADCA92124}"/>
              </a:ext>
            </a:extLst>
          </p:cNvPr>
          <p:cNvSpPr>
            <a:spLocks noGrp="1"/>
          </p:cNvSpPr>
          <p:nvPr>
            <p:ph type="pic" sz="quarter" idx="11"/>
          </p:nvPr>
        </p:nvSpPr>
        <p:spPr>
          <a:xfrm>
            <a:off x="5431377" y="533400"/>
            <a:ext cx="4402946" cy="2619813"/>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r>
              <a:rPr lang="pt-BR"/>
              <a:t>Clique no ícone para adicionar uma imagem</a:t>
            </a:r>
          </a:p>
        </p:txBody>
      </p:sp>
      <p:sp>
        <p:nvSpPr>
          <p:cNvPr id="6" name="Espaço Reservado para Imagem 4">
            <a:extLst>
              <a:ext uri="{FF2B5EF4-FFF2-40B4-BE49-F238E27FC236}">
                <a16:creationId xmlns:a16="http://schemas.microsoft.com/office/drawing/2014/main" id="{50B870BA-5692-63E2-FEA7-C99D3CDA9082}"/>
              </a:ext>
            </a:extLst>
          </p:cNvPr>
          <p:cNvSpPr>
            <a:spLocks noGrp="1"/>
          </p:cNvSpPr>
          <p:nvPr>
            <p:ph type="pic" sz="quarter" idx="12"/>
          </p:nvPr>
        </p:nvSpPr>
        <p:spPr>
          <a:xfrm>
            <a:off x="5431377" y="3495675"/>
            <a:ext cx="4402946" cy="2619813"/>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r>
              <a:rPr lang="pt-BR"/>
              <a:t>Clique no ícone para adicionar uma imagem</a:t>
            </a:r>
          </a:p>
        </p:txBody>
      </p:sp>
    </p:spTree>
    <p:extLst>
      <p:ext uri="{BB962C8B-B14F-4D97-AF65-F5344CB8AC3E}">
        <p14:creationId xmlns:p14="http://schemas.microsoft.com/office/powerpoint/2010/main" val="424944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Layout Personaliza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8415737-C26D-38E6-EA1F-713887E68901}"/>
              </a:ext>
            </a:extLst>
          </p:cNvPr>
          <p:cNvSpPr/>
          <p:nvPr/>
        </p:nvSpPr>
        <p:spPr>
          <a:xfrm>
            <a:off x="0" y="0"/>
            <a:ext cx="12192000" cy="6858000"/>
          </a:xfrm>
          <a:prstGeom prst="rect">
            <a:avLst/>
          </a:prstGeom>
          <a:solidFill>
            <a:srgbClr val="1D3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Imagem 4">
            <a:extLst>
              <a:ext uri="{FF2B5EF4-FFF2-40B4-BE49-F238E27FC236}">
                <a16:creationId xmlns:a16="http://schemas.microsoft.com/office/drawing/2014/main" id="{29845693-BCD4-F27A-2FF7-28173CA04884}"/>
              </a:ext>
            </a:extLst>
          </p:cNvPr>
          <p:cNvSpPr>
            <a:spLocks noGrp="1"/>
          </p:cNvSpPr>
          <p:nvPr>
            <p:ph type="pic" sz="quarter" idx="10"/>
          </p:nvPr>
        </p:nvSpPr>
        <p:spPr>
          <a:xfrm>
            <a:off x="626254" y="541981"/>
            <a:ext cx="4402946" cy="5581650"/>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r>
              <a:rPr lang="pt-BR"/>
              <a:t>Clique no ícone para adicionar uma imagem</a:t>
            </a:r>
          </a:p>
        </p:txBody>
      </p:sp>
      <p:sp>
        <p:nvSpPr>
          <p:cNvPr id="4" name="Espaço Reservado para Imagem 4">
            <a:extLst>
              <a:ext uri="{FF2B5EF4-FFF2-40B4-BE49-F238E27FC236}">
                <a16:creationId xmlns:a16="http://schemas.microsoft.com/office/drawing/2014/main" id="{1948D9E3-FB93-56E3-9DFC-E00D40FA6123}"/>
              </a:ext>
            </a:extLst>
          </p:cNvPr>
          <p:cNvSpPr>
            <a:spLocks noGrp="1"/>
          </p:cNvSpPr>
          <p:nvPr>
            <p:ph type="pic" sz="quarter" idx="11"/>
          </p:nvPr>
        </p:nvSpPr>
        <p:spPr>
          <a:xfrm>
            <a:off x="5431377" y="533400"/>
            <a:ext cx="4402946" cy="2619813"/>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r>
              <a:rPr lang="pt-BR"/>
              <a:t>Clique no ícone para adicionar uma imagem</a:t>
            </a:r>
          </a:p>
        </p:txBody>
      </p:sp>
      <p:sp>
        <p:nvSpPr>
          <p:cNvPr id="5" name="Espaço Reservado para Imagem 4">
            <a:extLst>
              <a:ext uri="{FF2B5EF4-FFF2-40B4-BE49-F238E27FC236}">
                <a16:creationId xmlns:a16="http://schemas.microsoft.com/office/drawing/2014/main" id="{19C69FA3-1ACE-2ABA-4F85-4756BB8AA1E0}"/>
              </a:ext>
            </a:extLst>
          </p:cNvPr>
          <p:cNvSpPr>
            <a:spLocks noGrp="1"/>
          </p:cNvSpPr>
          <p:nvPr>
            <p:ph type="pic" sz="quarter" idx="12"/>
          </p:nvPr>
        </p:nvSpPr>
        <p:spPr>
          <a:xfrm>
            <a:off x="5431377" y="3495675"/>
            <a:ext cx="4402946" cy="2619813"/>
          </a:xfrm>
          <a:prstGeom prst="rect">
            <a:avLst/>
          </a:prstGeom>
          <a:pattFill prst="pct10">
            <a:fgClr>
              <a:schemeClr val="accent1"/>
            </a:fgClr>
            <a:bgClr>
              <a:schemeClr val="bg1"/>
            </a:bgClr>
          </a:pattFill>
        </p:spPr>
        <p:txBody>
          <a:bodyPr/>
          <a:lstStyle>
            <a:lvl1pPr marL="0" indent="0">
              <a:buNone/>
              <a:defRPr sz="1800">
                <a:solidFill>
                  <a:schemeClr val="bg1">
                    <a:lumMod val="50000"/>
                  </a:schemeClr>
                </a:solidFill>
              </a:defRPr>
            </a:lvl1pPr>
          </a:lstStyle>
          <a:p>
            <a:r>
              <a:rPr lang="pt-BR"/>
              <a:t>Clique no ícone para adicionar uma imagem</a:t>
            </a:r>
          </a:p>
        </p:txBody>
      </p:sp>
      <p:sp>
        <p:nvSpPr>
          <p:cNvPr id="7" name="Retângulo 6">
            <a:extLst>
              <a:ext uri="{FF2B5EF4-FFF2-40B4-BE49-F238E27FC236}">
                <a16:creationId xmlns:a16="http://schemas.microsoft.com/office/drawing/2014/main" id="{64009DC6-2233-067D-9576-D8B95C0BBF0C}"/>
              </a:ext>
            </a:extLst>
          </p:cNvPr>
          <p:cNvSpPr/>
          <p:nvPr/>
        </p:nvSpPr>
        <p:spPr>
          <a:xfrm>
            <a:off x="0" y="6511011"/>
            <a:ext cx="12192000" cy="351013"/>
          </a:xfrm>
          <a:prstGeom prst="rect">
            <a:avLst/>
          </a:prstGeom>
          <a:solidFill>
            <a:srgbClr val="F29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5EF3456E-D028-3557-4E17-C638E17AE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9" name="CaixaDeTexto 8">
            <a:extLst>
              <a:ext uri="{FF2B5EF4-FFF2-40B4-BE49-F238E27FC236}">
                <a16:creationId xmlns:a16="http://schemas.microsoft.com/office/drawing/2014/main" id="{6EBAF975-5161-E861-D010-4425C8E1867D}"/>
              </a:ext>
            </a:extLst>
          </p:cNvPr>
          <p:cNvSpPr txBox="1"/>
          <p:nvPr/>
        </p:nvSpPr>
        <p:spPr>
          <a:xfrm>
            <a:off x="9725636" y="6542872"/>
            <a:ext cx="1856598" cy="261610"/>
          </a:xfrm>
          <a:prstGeom prst="rect">
            <a:avLst/>
          </a:prstGeom>
          <a:noFill/>
        </p:spPr>
        <p:txBody>
          <a:bodyPr wrap="none" rtlCol="0">
            <a:spAutoFit/>
          </a:bodyPr>
          <a:lstStyle/>
          <a:p>
            <a:r>
              <a:rPr lang="pt-BR" sz="1100" b="1">
                <a:solidFill>
                  <a:schemeClr val="bg1"/>
                </a:solidFill>
                <a:latin typeface="+mj-lt"/>
              </a:rPr>
              <a:t>77 anos Senac. </a:t>
            </a:r>
            <a:r>
              <a:rPr lang="pt-BR" sz="1100">
                <a:solidFill>
                  <a:schemeClr val="bg1"/>
                </a:solidFill>
                <a:latin typeface="+mj-lt"/>
              </a:rPr>
              <a:t> #EuFaçoParte</a:t>
            </a:r>
          </a:p>
        </p:txBody>
      </p:sp>
    </p:spTree>
    <p:extLst>
      <p:ext uri="{BB962C8B-B14F-4D97-AF65-F5344CB8AC3E}">
        <p14:creationId xmlns:p14="http://schemas.microsoft.com/office/powerpoint/2010/main" val="89016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DE8B3B9C-3785-E2D5-F0EB-111C891BBA4D}"/>
              </a:ext>
            </a:extLst>
          </p:cNvPr>
          <p:cNvSpPr/>
          <p:nvPr/>
        </p:nvSpPr>
        <p:spPr>
          <a:xfrm>
            <a:off x="0" y="6511011"/>
            <a:ext cx="12192000" cy="351013"/>
          </a:xfrm>
          <a:prstGeom prst="rect">
            <a:avLst/>
          </a:prstGeom>
          <a:solidFill>
            <a:srgbClr val="F29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DE7AD99A-3388-A19E-AF70-E709E505F1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9" name="CaixaDeTexto 8">
            <a:extLst>
              <a:ext uri="{FF2B5EF4-FFF2-40B4-BE49-F238E27FC236}">
                <a16:creationId xmlns:a16="http://schemas.microsoft.com/office/drawing/2014/main" id="{F74B219F-9FF0-A9F2-F091-BEC8436DBA73}"/>
              </a:ext>
            </a:extLst>
          </p:cNvPr>
          <p:cNvSpPr txBox="1"/>
          <p:nvPr/>
        </p:nvSpPr>
        <p:spPr>
          <a:xfrm>
            <a:off x="9725636" y="6542872"/>
            <a:ext cx="1856598" cy="261610"/>
          </a:xfrm>
          <a:prstGeom prst="rect">
            <a:avLst/>
          </a:prstGeom>
          <a:noFill/>
        </p:spPr>
        <p:txBody>
          <a:bodyPr wrap="none" rtlCol="0">
            <a:spAutoFit/>
          </a:bodyPr>
          <a:lstStyle/>
          <a:p>
            <a:r>
              <a:rPr lang="pt-BR" sz="1100" b="1">
                <a:solidFill>
                  <a:schemeClr val="bg1"/>
                </a:solidFill>
                <a:latin typeface="+mj-lt"/>
              </a:rPr>
              <a:t>77 anos Senac. </a:t>
            </a:r>
            <a:r>
              <a:rPr lang="pt-BR" sz="1100">
                <a:solidFill>
                  <a:schemeClr val="bg1"/>
                </a:solidFill>
                <a:latin typeface="+mj-lt"/>
              </a:rPr>
              <a:t> #EuFaçoParte</a:t>
            </a:r>
          </a:p>
        </p:txBody>
      </p:sp>
      <p:pic>
        <p:nvPicPr>
          <p:cNvPr id="2" name="Imagem 1">
            <a:extLst>
              <a:ext uri="{FF2B5EF4-FFF2-40B4-BE49-F238E27FC236}">
                <a16:creationId xmlns:a16="http://schemas.microsoft.com/office/drawing/2014/main" id="{C9BE80DE-77F9-CF26-C6DF-DDC18FF19587}"/>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3" name="Imagem 2">
            <a:extLst>
              <a:ext uri="{FF2B5EF4-FFF2-40B4-BE49-F238E27FC236}">
                <a16:creationId xmlns:a16="http://schemas.microsoft.com/office/drawing/2014/main" id="{2979CC07-739B-B832-484B-437DBE462089}"/>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4" name="Imagem 3">
            <a:extLst>
              <a:ext uri="{FF2B5EF4-FFF2-40B4-BE49-F238E27FC236}">
                <a16:creationId xmlns:a16="http://schemas.microsoft.com/office/drawing/2014/main" id="{57B850F9-3BE7-F1AF-80F5-A05D30E216D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5" name="Imagem 4">
            <a:extLst>
              <a:ext uri="{FF2B5EF4-FFF2-40B4-BE49-F238E27FC236}">
                <a16:creationId xmlns:a16="http://schemas.microsoft.com/office/drawing/2014/main" id="{716A71A4-C113-8006-68BD-56A43D7E2C1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06534017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64"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DE8B3B9C-3785-E2D5-F0EB-111C891BBA4D}"/>
              </a:ext>
            </a:extLst>
          </p:cNvPr>
          <p:cNvSpPr/>
          <p:nvPr userDrawn="1"/>
        </p:nvSpPr>
        <p:spPr>
          <a:xfrm>
            <a:off x="0" y="6511011"/>
            <a:ext cx="12192000" cy="351013"/>
          </a:xfrm>
          <a:prstGeom prst="rect">
            <a:avLst/>
          </a:prstGeom>
          <a:solidFill>
            <a:srgbClr val="F29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DE7AD99A-3388-A19E-AF70-E709E505F1D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55227" y="6519324"/>
            <a:ext cx="887266" cy="325333"/>
          </a:xfrm>
          <a:prstGeom prst="rect">
            <a:avLst/>
          </a:prstGeom>
        </p:spPr>
      </p:pic>
      <p:sp>
        <p:nvSpPr>
          <p:cNvPr id="9" name="CaixaDeTexto 8">
            <a:extLst>
              <a:ext uri="{FF2B5EF4-FFF2-40B4-BE49-F238E27FC236}">
                <a16:creationId xmlns:a16="http://schemas.microsoft.com/office/drawing/2014/main" id="{F74B219F-9FF0-A9F2-F091-BEC8436DBA73}"/>
              </a:ext>
            </a:extLst>
          </p:cNvPr>
          <p:cNvSpPr txBox="1"/>
          <p:nvPr userDrawn="1"/>
        </p:nvSpPr>
        <p:spPr>
          <a:xfrm>
            <a:off x="9725636" y="6542872"/>
            <a:ext cx="1856598" cy="261610"/>
          </a:xfrm>
          <a:prstGeom prst="rect">
            <a:avLst/>
          </a:prstGeom>
          <a:noFill/>
        </p:spPr>
        <p:txBody>
          <a:bodyPr wrap="none" rtlCol="0">
            <a:spAutoFit/>
          </a:bodyPr>
          <a:lstStyle/>
          <a:p>
            <a:r>
              <a:rPr lang="pt-BR" sz="1100" b="1" dirty="0">
                <a:solidFill>
                  <a:schemeClr val="bg1"/>
                </a:solidFill>
                <a:latin typeface="+mj-lt"/>
              </a:rPr>
              <a:t>77 anos Senac. </a:t>
            </a:r>
            <a:r>
              <a:rPr lang="pt-BR" sz="1100" dirty="0">
                <a:solidFill>
                  <a:schemeClr val="bg1"/>
                </a:solidFill>
                <a:latin typeface="+mj-lt"/>
              </a:rPr>
              <a:t> #EuFaçoParte</a:t>
            </a:r>
          </a:p>
        </p:txBody>
      </p:sp>
    </p:spTree>
    <p:extLst>
      <p:ext uri="{BB962C8B-B14F-4D97-AF65-F5344CB8AC3E}">
        <p14:creationId xmlns:p14="http://schemas.microsoft.com/office/powerpoint/2010/main" val="27711976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CA035-2433-072D-A6E7-5F58DFC3F4BA}"/>
              </a:ext>
            </a:extLst>
          </p:cNvPr>
          <p:cNvSpPr>
            <a:spLocks noGrp="1"/>
          </p:cNvSpPr>
          <p:nvPr>
            <p:ph type="ctrTitle" idx="4294967295"/>
          </p:nvPr>
        </p:nvSpPr>
        <p:spPr>
          <a:xfrm>
            <a:off x="4572001" y="3130311"/>
            <a:ext cx="6357668" cy="2857500"/>
          </a:xfrm>
          <a:prstGeom prst="rect">
            <a:avLst/>
          </a:prstGeom>
        </p:spPr>
        <p:txBody>
          <a:bodyPr anchor="ctr">
            <a:normAutofit fontScale="90000"/>
          </a:bodyPr>
          <a:lstStyle/>
          <a:p>
            <a:pPr>
              <a:lnSpc>
                <a:spcPct val="150000"/>
              </a:lnSpc>
            </a:pPr>
            <a:r>
              <a:rPr lang="pt-BR" sz="4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UC14 – </a:t>
            </a:r>
            <a:r>
              <a:rPr lang="pt-BR" sz="4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ea typeface="Calibri" panose="020F0502020204030204" pitchFamily="34" charset="0"/>
                <a:cs typeface="Arial" panose="020B0604020202020204" pitchFamily="34" charset="0"/>
              </a:rPr>
              <a:t>Desenvolver e organizar elementos estruturais de sites</a:t>
            </a:r>
            <a:endParaRPr lang="pt-BR" sz="4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9760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321AEB5-4E59-4493-B9F4-40DC90837BCA}"/>
              </a:ext>
            </a:extLst>
          </p:cNvPr>
          <p:cNvSpPr txBox="1"/>
          <p:nvPr/>
        </p:nvSpPr>
        <p:spPr>
          <a:xfrm>
            <a:off x="7788694" y="3821501"/>
            <a:ext cx="2243826" cy="96736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6300" b="1" i="0" u="none" strike="noStrike" kern="1200" cap="none" spc="0" normalizeH="0" baseline="0" noProof="0" dirty="0">
                <a:ln w="22225">
                  <a:solidFill>
                    <a:prstClr val="white"/>
                  </a:solidFill>
                  <a:miter lim="800000"/>
                </a:ln>
                <a:noFill/>
                <a:effectLst/>
                <a:uLnTx/>
                <a:uFillTx/>
                <a:latin typeface="Calibri Light" panose="020F0302020204030204"/>
                <a:ea typeface="+mn-ea"/>
                <a:cs typeface="+mn-cs"/>
              </a:rPr>
              <a:t>HTML</a:t>
            </a:r>
          </a:p>
        </p:txBody>
      </p:sp>
    </p:spTree>
    <p:extLst>
      <p:ext uri="{BB962C8B-B14F-4D97-AF65-F5344CB8AC3E}">
        <p14:creationId xmlns:p14="http://schemas.microsoft.com/office/powerpoint/2010/main" val="2652595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8C6F057-BB94-4053-8B37-A7B68A8ABD94}"/>
              </a:ext>
            </a:extLst>
          </p:cNvPr>
          <p:cNvSpPr txBox="1"/>
          <p:nvPr/>
        </p:nvSpPr>
        <p:spPr>
          <a:xfrm>
            <a:off x="698810" y="630792"/>
            <a:ext cx="10851960" cy="5257850"/>
          </a:xfrm>
          <a:prstGeom prst="rect">
            <a:avLst/>
          </a:prstGeom>
          <a:noFill/>
        </p:spPr>
        <p:txBody>
          <a:bodyPr wrap="square">
            <a:spAutoFit/>
          </a:bodyPr>
          <a:lstStyle/>
          <a:p>
            <a:pPr lvl="0" algn="just">
              <a:lnSpc>
                <a:spcPct val="150000"/>
              </a:lnSpc>
              <a:defRPr/>
            </a:pPr>
            <a:r>
              <a:rPr lang="pt-BR" sz="2800" b="1" dirty="0">
                <a:solidFill>
                  <a:schemeClr val="bg1"/>
                </a:solidFill>
                <a:latin typeface="Arial" panose="020B0604020202020204" pitchFamily="34" charset="0"/>
                <a:cs typeface="Arial" panose="020B0604020202020204" pitchFamily="34" charset="0"/>
              </a:rPr>
              <a:t>INTRODUÇÃO</a:t>
            </a:r>
          </a:p>
          <a:p>
            <a:pPr lvl="0" algn="just">
              <a:lnSpc>
                <a:spcPct val="150000"/>
              </a:lnSpc>
              <a:defRPr/>
            </a:pPr>
            <a:endParaRPr lang="pt-BR" dirty="0">
              <a:solidFill>
                <a:schemeClr val="bg1"/>
              </a:solidFill>
              <a:latin typeface="Arial" panose="020B0604020202020204" pitchFamily="34" charset="0"/>
              <a:cs typeface="Arial" panose="020B0604020202020204" pitchFamily="34" charset="0"/>
            </a:endParaRPr>
          </a:p>
          <a:p>
            <a:pPr lvl="0" algn="just">
              <a:lnSpc>
                <a:spcPct val="150000"/>
              </a:lnSpc>
              <a:defRPr/>
            </a:pPr>
            <a:r>
              <a:rPr lang="pt-BR" b="1" dirty="0">
                <a:solidFill>
                  <a:schemeClr val="bg1"/>
                </a:solidFill>
                <a:latin typeface="Arial" panose="020B0604020202020204" pitchFamily="34" charset="0"/>
                <a:cs typeface="Arial" panose="020B0604020202020204" pitchFamily="34" charset="0"/>
              </a:rPr>
              <a:t>	Quando falamos em internet, ou navegação na net, geralmente estamos nos referindo ao acesso e à movimentação em páginas de hipertexto hospedadas em sites. Por meio delas podemos ler notícias, mensagens de e-mail, pesquisar, fazer compras etc.</a:t>
            </a:r>
          </a:p>
          <a:p>
            <a:pPr lvl="0" algn="just">
              <a:lnSpc>
                <a:spcPct val="150000"/>
              </a:lnSpc>
              <a:defRPr/>
            </a:pPr>
            <a:r>
              <a:rPr lang="pt-BR" b="1" dirty="0">
                <a:solidFill>
                  <a:schemeClr val="bg1"/>
                </a:solidFill>
                <a:latin typeface="Arial" panose="020B0604020202020204" pitchFamily="34" charset="0"/>
                <a:cs typeface="Arial" panose="020B0604020202020204" pitchFamily="34" charset="0"/>
              </a:rPr>
              <a:t>	Essas páginas possuem uma característica que as torna mais dinâmicas que as páginas impressas de um livro ou revista. Qualquer imagem, foto, texto ou outro conteúdo pode ser um link, ou hiperlink, para acessarmos outra página ou outro conteúdo. E essa página pode estar hospedada em um site localizado em um computador em qualquer lugar do mundo. O termo navegação na internet tem a ver com essa possibilidade de passear, ou navegar, entre páginas de hipertexto, bastando para isso clicar nos links </a:t>
            </a:r>
            <a:r>
              <a:rPr lang="pt-BR" b="1" dirty="0" err="1">
                <a:solidFill>
                  <a:schemeClr val="bg1"/>
                </a:solidFill>
                <a:latin typeface="Arial" panose="020B0604020202020204" pitchFamily="34" charset="0"/>
                <a:cs typeface="Arial" panose="020B0604020202020204" pitchFamily="34" charset="0"/>
              </a:rPr>
              <a:t>ddesejados</a:t>
            </a:r>
            <a:r>
              <a:rPr lang="pt-BR" b="1" dirty="0">
                <a:solidFill>
                  <a:schemeClr val="bg1"/>
                </a:solidFill>
                <a:latin typeface="Arial" panose="020B0604020202020204" pitchFamily="34" charset="0"/>
                <a:cs typeface="Arial" panose="020B0604020202020204" pitchFamily="34" charset="0"/>
              </a:rPr>
              <a:t>. Por essa mesma razão, chamamos de navegador o programa que acessa essas páginas.</a:t>
            </a:r>
            <a:endParaRPr kumimoji="0" lang="pt-BR" sz="18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7919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ogramas indispensáveis para um PC Windows - Infocomputer">
            <a:extLst>
              <a:ext uri="{FF2B5EF4-FFF2-40B4-BE49-F238E27FC236}">
                <a16:creationId xmlns:a16="http://schemas.microsoft.com/office/drawing/2014/main" id="{9A7B428E-9B46-4970-9503-604964BC81A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74" b="99556" l="10000" r="92400">
                        <a14:foregroundMark x1="18600" y1="81778" x2="45000" y2="84000"/>
                        <a14:foregroundMark x1="45000" y1="84000" x2="58900" y2="83704"/>
                        <a14:foregroundMark x1="58900" y1="83704" x2="82000" y2="83704"/>
                        <a14:foregroundMark x1="82000" y1="83704" x2="87200" y2="83259"/>
                        <a14:foregroundMark x1="43600" y1="97037" x2="74400" y2="87704"/>
                        <a14:foregroundMark x1="79600" y1="79259" x2="91200" y2="82963"/>
                        <a14:foregroundMark x1="91200" y1="82963" x2="91400" y2="83259"/>
                        <a14:foregroundMark x1="28900" y1="81481" x2="67400" y2="75556"/>
                        <a14:foregroundMark x1="17300" y1="84741" x2="27900" y2="88296"/>
                        <a14:foregroundMark x1="27900" y1="88296" x2="38000" y2="96148"/>
                        <a14:foregroundMark x1="38000" y1="96148" x2="44600" y2="98074"/>
                        <a14:foregroundMark x1="20300" y1="86963" x2="29100" y2="90667"/>
                        <a14:foregroundMark x1="61600" y1="87704" x2="61600" y2="87704"/>
                        <a14:foregroundMark x1="64100" y1="87407" x2="64100" y2="87407"/>
                        <a14:foregroundMark x1="65600" y1="74074" x2="65600" y2="74074"/>
                        <a14:foregroundMark x1="63400" y1="76593" x2="63400" y2="76593"/>
                        <a14:foregroundMark x1="66100" y1="77778" x2="66100" y2="77778"/>
                        <a14:foregroundMark x1="66600" y1="77778" x2="66600" y2="77778"/>
                        <a14:foregroundMark x1="75600" y1="79556" x2="60600" y2="79259"/>
                        <a14:foregroundMark x1="17600" y1="77778" x2="28600" y2="77778"/>
                        <a14:foregroundMark x1="28600" y1="77778" x2="53400" y2="72593"/>
                        <a14:foregroundMark x1="54400" y1="72148" x2="55600" y2="71852"/>
                        <a14:foregroundMark x1="57100" y1="71852" x2="57100" y2="71852"/>
                        <a14:foregroundMark x1="57100" y1="69630" x2="57100" y2="69630"/>
                        <a14:foregroundMark x1="58100" y1="69926" x2="58100" y2="69926"/>
                        <a14:foregroundMark x1="58100" y1="73333" x2="58100" y2="73333"/>
                        <a14:foregroundMark x1="59600" y1="73333" x2="59600" y2="73333"/>
                        <a14:foregroundMark x1="60400" y1="73333" x2="60400" y2="73333"/>
                        <a14:foregroundMark x1="61600" y1="74074" x2="61600" y2="74074"/>
                        <a14:foregroundMark x1="62400" y1="74074" x2="62400" y2="74074"/>
                        <a14:foregroundMark x1="62400" y1="73333" x2="62400" y2="73333"/>
                        <a14:foregroundMark x1="59400" y1="70667" x2="68600" y2="75556"/>
                        <a14:foregroundMark x1="73400" y1="76593" x2="74100" y2="76593"/>
                        <a14:foregroundMark x1="61100" y1="86667" x2="61100" y2="86667"/>
                        <a14:foregroundMark x1="16100" y1="81037" x2="10300" y2="23704"/>
                        <a14:foregroundMark x1="11600" y1="20000" x2="51400" y2="22519"/>
                        <a14:foregroundMark x1="33100" y1="20741" x2="38100" y2="20741"/>
                        <a14:foregroundMark x1="51400" y1="21037" x2="51600" y2="21037"/>
                        <a14:foregroundMark x1="51600" y1="21037" x2="51600" y2="21037"/>
                        <a14:foregroundMark x1="16100" y1="83704" x2="19100" y2="88444"/>
                        <a14:foregroundMark x1="39600" y1="97778" x2="43600" y2="99556"/>
                        <a14:foregroundMark x1="43600" y1="99556" x2="43600" y2="99556"/>
                        <a14:foregroundMark x1="10300" y1="21037" x2="10300" y2="21037"/>
                        <a14:foregroundMark x1="66900" y1="9926" x2="66900" y2="9926"/>
                        <a14:foregroundMark x1="76400" y1="4296" x2="76400" y2="4296"/>
                        <a14:foregroundMark x1="58100" y1="4741" x2="58100" y2="4741"/>
                        <a14:foregroundMark x1="77400" y1="22222" x2="77400" y2="22222"/>
                        <a14:foregroundMark x1="74100" y1="26222" x2="77600" y2="21778"/>
                        <a14:foregroundMark x1="89700" y1="35111" x2="92400" y2="39556"/>
                        <a14:foregroundMark x1="80400" y1="30370" x2="80400" y2="30370"/>
                        <a14:foregroundMark x1="83700" y1="30667" x2="86400" y2="29185"/>
                        <a14:foregroundMark x1="69900" y1="39259" x2="73100" y2="32148"/>
                        <a14:foregroundMark x1="77400" y1="46222" x2="79600" y2="37778"/>
                        <a14:foregroundMark x1="58400" y1="6963" x2="60100" y2="6963"/>
                        <a14:foregroundMark x1="73600" y1="2074" x2="78900" y2="2519"/>
                        <a14:foregroundMark x1="78900" y1="2519" x2="78900" y2="2519"/>
                        <a14:foregroundMark x1="55900" y1="3556" x2="58100" y2="2815"/>
                        <a14:foregroundMark x1="61600" y1="2074" x2="61600" y2="2074"/>
                        <a14:foregroundMark x1="48400" y1="26667" x2="47900" y2="38519"/>
                        <a14:foregroundMark x1="61400" y1="40741" x2="63600" y2="47704"/>
                        <a14:foregroundMark x1="63600" y1="47704" x2="63600" y2="47704"/>
                        <a14:foregroundMark x1="70000" y1="75111" x2="79500" y2="78815"/>
                        <a14:foregroundMark x1="65200" y1="72148" x2="81200" y2="77630"/>
                      </a14:backgroundRemoval>
                    </a14:imgEffect>
                  </a14:imgLayer>
                </a14:imgProps>
              </a:ext>
              <a:ext uri="{28A0092B-C50C-407E-A947-70E740481C1C}">
                <a14:useLocalDpi xmlns:a14="http://schemas.microsoft.com/office/drawing/2010/main" val="0"/>
              </a:ext>
            </a:extLst>
          </a:blip>
          <a:srcRect/>
          <a:stretch>
            <a:fillRect/>
          </a:stretch>
        </p:blipFill>
        <p:spPr bwMode="auto">
          <a:xfrm>
            <a:off x="516673" y="428178"/>
            <a:ext cx="4456873" cy="3008389"/>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D18D680D-ECDA-4F57-BDA5-9B3DC768F6B4}"/>
              </a:ext>
            </a:extLst>
          </p:cNvPr>
          <p:cNvSpPr txBox="1"/>
          <p:nvPr/>
        </p:nvSpPr>
        <p:spPr>
          <a:xfrm>
            <a:off x="4787660" y="1351816"/>
            <a:ext cx="6584059" cy="3416320"/>
          </a:xfrm>
          <a:prstGeom prst="rect">
            <a:avLst/>
          </a:prstGeom>
          <a:noFill/>
        </p:spPr>
        <p:txBody>
          <a:bodyPr wrap="square">
            <a:spAutoFit/>
          </a:bodyPr>
          <a:lstStyle/>
          <a:p>
            <a:pPr lvl="0" algn="just">
              <a:defRPr/>
            </a:pPr>
            <a:r>
              <a:rPr lang="pt-BR" sz="2400" dirty="0">
                <a:solidFill>
                  <a:schemeClr val="bg1"/>
                </a:solidFill>
                <a:latin typeface="inter"/>
              </a:rPr>
              <a:t>	Por trás dessa capacidade </a:t>
            </a:r>
            <a:r>
              <a:rPr lang="pt-BR" sz="2400" dirty="0" err="1">
                <a:solidFill>
                  <a:schemeClr val="bg1"/>
                </a:solidFill>
                <a:latin typeface="inter"/>
              </a:rPr>
              <a:t>hipertextual</a:t>
            </a:r>
            <a:r>
              <a:rPr lang="pt-BR" sz="2400" dirty="0">
                <a:solidFill>
                  <a:schemeClr val="bg1"/>
                </a:solidFill>
                <a:latin typeface="inter"/>
              </a:rPr>
              <a:t>, há uma linguagem de descrição chamada HTML (</a:t>
            </a:r>
            <a:r>
              <a:rPr lang="pt-BR" sz="2400" dirty="0" err="1">
                <a:solidFill>
                  <a:schemeClr val="bg1"/>
                </a:solidFill>
                <a:latin typeface="inter"/>
              </a:rPr>
              <a:t>HyperText</a:t>
            </a:r>
            <a:r>
              <a:rPr lang="pt-BR" sz="2400" dirty="0">
                <a:solidFill>
                  <a:schemeClr val="bg1"/>
                </a:solidFill>
                <a:latin typeface="inter"/>
              </a:rPr>
              <a:t> Markup </a:t>
            </a:r>
            <a:r>
              <a:rPr lang="pt-BR" sz="2400" dirty="0" err="1">
                <a:solidFill>
                  <a:schemeClr val="bg1"/>
                </a:solidFill>
                <a:latin typeface="inter"/>
              </a:rPr>
              <a:t>Language</a:t>
            </a:r>
            <a:r>
              <a:rPr lang="pt-BR" sz="2400" dirty="0">
                <a:solidFill>
                  <a:schemeClr val="bg1"/>
                </a:solidFill>
                <a:latin typeface="inter"/>
              </a:rPr>
              <a:t>), que é uma abreviação da expressão inglesa para Linguagem de Marcação de Hipertexto. Nós acessamos as páginas HTML por meio de um endereço chamado URL (Universal </a:t>
            </a:r>
            <a:r>
              <a:rPr lang="pt-BR" sz="2400" dirty="0" err="1">
                <a:solidFill>
                  <a:schemeClr val="bg1"/>
                </a:solidFill>
                <a:latin typeface="inter"/>
              </a:rPr>
              <a:t>Resource</a:t>
            </a:r>
            <a:r>
              <a:rPr lang="pt-BR" sz="2400" dirty="0">
                <a:solidFill>
                  <a:schemeClr val="bg1"/>
                </a:solidFill>
                <a:latin typeface="inter"/>
              </a:rPr>
              <a:t> </a:t>
            </a:r>
            <a:r>
              <a:rPr lang="pt-BR" sz="2400" dirty="0" err="1">
                <a:solidFill>
                  <a:schemeClr val="bg1"/>
                </a:solidFill>
                <a:latin typeface="inter"/>
              </a:rPr>
              <a:t>Locator</a:t>
            </a:r>
            <a:r>
              <a:rPr lang="pt-BR" sz="2400" dirty="0">
                <a:solidFill>
                  <a:schemeClr val="bg1"/>
                </a:solidFill>
                <a:latin typeface="inter"/>
              </a:rPr>
              <a:t>), que indica onde está localizado um documento ou recurso disponível na internet.</a:t>
            </a:r>
            <a:endParaRPr kumimoji="0" lang="pt-BR" sz="2400" b="0" i="0" u="none" strike="noStrike" kern="1200" cap="none" spc="0" normalizeH="0" baseline="0" noProof="0" dirty="0">
              <a:ln>
                <a:noFill/>
              </a:ln>
              <a:solidFill>
                <a:schemeClr val="bg1"/>
              </a:solidFill>
              <a:effectLst/>
              <a:uLnTx/>
              <a:uFillTx/>
              <a:latin typeface="inter"/>
              <a:ea typeface="+mn-ea"/>
              <a:cs typeface="+mn-cs"/>
            </a:endParaRPr>
          </a:p>
        </p:txBody>
      </p:sp>
      <p:pic>
        <p:nvPicPr>
          <p:cNvPr id="2" name="Imagem 1">
            <a:extLst>
              <a:ext uri="{FF2B5EF4-FFF2-40B4-BE49-F238E27FC236}">
                <a16:creationId xmlns:a16="http://schemas.microsoft.com/office/drawing/2014/main" id="{428B3937-4EDB-4C5B-878F-00D65655E8B3}"/>
              </a:ext>
            </a:extLst>
          </p:cNvPr>
          <p:cNvPicPr>
            <a:picLocks noChangeAspect="1"/>
          </p:cNvPicPr>
          <p:nvPr/>
        </p:nvPicPr>
        <p:blipFill>
          <a:blip r:embed="rId4"/>
          <a:stretch>
            <a:fillRect/>
          </a:stretch>
        </p:blipFill>
        <p:spPr>
          <a:xfrm>
            <a:off x="2245254" y="4996352"/>
            <a:ext cx="7011378" cy="1390844"/>
          </a:xfrm>
          <a:prstGeom prst="rect">
            <a:avLst/>
          </a:prstGeom>
        </p:spPr>
      </p:pic>
    </p:spTree>
    <p:extLst>
      <p:ext uri="{BB962C8B-B14F-4D97-AF65-F5344CB8AC3E}">
        <p14:creationId xmlns:p14="http://schemas.microsoft.com/office/powerpoint/2010/main" val="2281336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E8B9198-3A49-4260-9634-2E7CCA6CE8C0}"/>
              </a:ext>
            </a:extLst>
          </p:cNvPr>
          <p:cNvSpPr txBox="1"/>
          <p:nvPr/>
        </p:nvSpPr>
        <p:spPr>
          <a:xfrm>
            <a:off x="691376" y="778238"/>
            <a:ext cx="10838985" cy="1429622"/>
          </a:xfrm>
          <a:prstGeom prst="rect">
            <a:avLst/>
          </a:prstGeom>
          <a:noFill/>
        </p:spPr>
        <p:txBody>
          <a:bodyPr wrap="square">
            <a:spAutoFit/>
          </a:bodyPr>
          <a:lstStyle/>
          <a:p>
            <a:pPr lvl="0" algn="just">
              <a:lnSpc>
                <a:spcPct val="150000"/>
              </a:lnSpc>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pt-BR" sz="2000" dirty="0">
                <a:solidFill>
                  <a:schemeClr val="bg1"/>
                </a:solidFill>
              </a:rPr>
              <a:t>Dependendo de como foi configurado o servidor web, uma página-padrão será aberta quando digitamos a URL em um programa navegador. Na figura a seguir, abrimos a URL www.senac.br usando o navegador Mozilla Firefox.</a:t>
            </a:r>
            <a:endParaRPr kumimoji="0" lang="pt-BR"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2" name="Imagem 1">
            <a:extLst>
              <a:ext uri="{FF2B5EF4-FFF2-40B4-BE49-F238E27FC236}">
                <a16:creationId xmlns:a16="http://schemas.microsoft.com/office/drawing/2014/main" id="{8F0557A2-D070-46B8-B987-B7FA2B651F41}"/>
              </a:ext>
            </a:extLst>
          </p:cNvPr>
          <p:cNvPicPr>
            <a:picLocks noChangeAspect="1"/>
          </p:cNvPicPr>
          <p:nvPr/>
        </p:nvPicPr>
        <p:blipFill>
          <a:blip r:embed="rId2"/>
          <a:stretch>
            <a:fillRect/>
          </a:stretch>
        </p:blipFill>
        <p:spPr>
          <a:xfrm>
            <a:off x="4151845" y="1915768"/>
            <a:ext cx="5657719" cy="4407394"/>
          </a:xfrm>
          <a:prstGeom prst="rect">
            <a:avLst/>
          </a:prstGeom>
        </p:spPr>
      </p:pic>
    </p:spTree>
    <p:extLst>
      <p:ext uri="{BB962C8B-B14F-4D97-AF65-F5344CB8AC3E}">
        <p14:creationId xmlns:p14="http://schemas.microsoft.com/office/powerpoint/2010/main" val="2889829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C8537E7-716C-4462-9397-3167C7DE7155}"/>
              </a:ext>
            </a:extLst>
          </p:cNvPr>
          <p:cNvSpPr/>
          <p:nvPr/>
        </p:nvSpPr>
        <p:spPr>
          <a:xfrm>
            <a:off x="762000" y="623856"/>
            <a:ext cx="10668000" cy="5563831"/>
          </a:xfrm>
          <a:prstGeom prst="rect">
            <a:avLst/>
          </a:prstGeom>
        </p:spPr>
        <p:txBody>
          <a:bodyPr wrap="square">
            <a:spAutoFit/>
          </a:bodyPr>
          <a:lstStyle/>
          <a:p>
            <a:pPr algn="just">
              <a:lnSpc>
                <a:spcPct val="150000"/>
              </a:lnSpc>
            </a:pPr>
            <a:r>
              <a:rPr lang="pt-BR" sz="2400" b="1" dirty="0">
                <a:solidFill>
                  <a:schemeClr val="bg1"/>
                </a:solidFill>
                <a:latin typeface="Arial" panose="020B0604020202020204" pitchFamily="34" charset="0"/>
                <a:cs typeface="Arial" panose="020B0604020202020204" pitchFamily="34" charset="0"/>
              </a:rPr>
              <a:t>	Já um site é um conjunto de páginas HTML, que são acessadas por meio de uma URL. As páginas HTML que acessamos na internet ficam armazenadas em um computador chamado de servidor web, que é conectado à internet. O servidor é responsável por atender aos pedidos dos usuários, como solicitação de sites, correio eletrônico e documentos. Geralmente, o servidor web tem uma pasta raiz, onde as páginas são armazenadas. Podemos configurar uma página-padrão, que será aberta quando não especificarmos uma página na própria URL. Geralmente o arquivo dessa página é nomeado “index.htm” ou “default.htm”.</a:t>
            </a:r>
          </a:p>
        </p:txBody>
      </p:sp>
    </p:spTree>
    <p:extLst>
      <p:ext uri="{BB962C8B-B14F-4D97-AF65-F5344CB8AC3E}">
        <p14:creationId xmlns:p14="http://schemas.microsoft.com/office/powerpoint/2010/main" val="42459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A26F27C-2A49-4351-984E-58EAE71D19A6}"/>
              </a:ext>
            </a:extLst>
          </p:cNvPr>
          <p:cNvSpPr/>
          <p:nvPr/>
        </p:nvSpPr>
        <p:spPr>
          <a:xfrm>
            <a:off x="399690" y="417298"/>
            <a:ext cx="6096000" cy="3788858"/>
          </a:xfrm>
          <a:prstGeom prst="rect">
            <a:avLst/>
          </a:prstGeom>
        </p:spPr>
        <p:txBody>
          <a:bodyPr>
            <a:spAutoFit/>
          </a:bodyPr>
          <a:lstStyle/>
          <a:p>
            <a:pPr algn="just">
              <a:lnSpc>
                <a:spcPct val="150000"/>
              </a:lnSpc>
            </a:pPr>
            <a:r>
              <a:rPr lang="pt-BR" b="1" dirty="0">
                <a:solidFill>
                  <a:schemeClr val="bg1"/>
                </a:solidFill>
              </a:rPr>
              <a:t>Antes de as páginas HTML entrarem em ação na internet e serem visualizadas no mundo todo, os códigos das páginas precisam ser desenvolvidos e testados. Por isso, antes de enviarmos nossos códigos para um servidor web remoto, é preciso testá-los em nosso próprio computador. Neste caso, esse computador será conhecido como “</a:t>
            </a:r>
            <a:r>
              <a:rPr lang="pt-BR" b="1" dirty="0" err="1">
                <a:solidFill>
                  <a:schemeClr val="bg1"/>
                </a:solidFill>
              </a:rPr>
              <a:t>localhost</a:t>
            </a:r>
            <a:r>
              <a:rPr lang="pt-BR" b="1" dirty="0">
                <a:solidFill>
                  <a:schemeClr val="bg1"/>
                </a:solidFill>
              </a:rPr>
              <a:t>”, ou seja, o hospedeiro local de páginas. Todos os códigos que produzirmos posteriormente poderão ser migrados para o servidor web.</a:t>
            </a:r>
          </a:p>
        </p:txBody>
      </p:sp>
      <p:sp>
        <p:nvSpPr>
          <p:cNvPr id="4" name="Retângulo 3">
            <a:extLst>
              <a:ext uri="{FF2B5EF4-FFF2-40B4-BE49-F238E27FC236}">
                <a16:creationId xmlns:a16="http://schemas.microsoft.com/office/drawing/2014/main" id="{AE2B34DB-F2DA-424D-9286-D7D89573EFF7}"/>
              </a:ext>
            </a:extLst>
          </p:cNvPr>
          <p:cNvSpPr/>
          <p:nvPr/>
        </p:nvSpPr>
        <p:spPr>
          <a:xfrm>
            <a:off x="6771735" y="3343084"/>
            <a:ext cx="5210355" cy="2957861"/>
          </a:xfrm>
          <a:prstGeom prst="rect">
            <a:avLst/>
          </a:prstGeom>
        </p:spPr>
        <p:txBody>
          <a:bodyPr wrap="square">
            <a:spAutoFit/>
          </a:bodyPr>
          <a:lstStyle/>
          <a:p>
            <a:pPr>
              <a:lnSpc>
                <a:spcPct val="150000"/>
              </a:lnSpc>
            </a:pPr>
            <a:r>
              <a:rPr lang="pt-BR" b="1" dirty="0">
                <a:solidFill>
                  <a:schemeClr val="bg1"/>
                </a:solidFill>
              </a:rPr>
              <a:t>Aprenderemos a construir páginas HTML. Também usaremos o CSS (Folhas de Estilo em Cascata) para formatar as páginas, atribuindo-lhes cores e fontes. Abordaremos ainda o </a:t>
            </a:r>
            <a:r>
              <a:rPr lang="pt-BR" b="1" dirty="0" err="1">
                <a:solidFill>
                  <a:schemeClr val="bg1"/>
                </a:solidFill>
              </a:rPr>
              <a:t>JavaScript</a:t>
            </a:r>
            <a:r>
              <a:rPr lang="pt-BR" b="1" dirty="0">
                <a:solidFill>
                  <a:schemeClr val="bg1"/>
                </a:solidFill>
              </a:rPr>
              <a:t> e o PHP, duas linguagens de programação. Por último, veremos como utilizar um banco de dados em nossas páginas....</a:t>
            </a:r>
          </a:p>
        </p:txBody>
      </p:sp>
      <p:pic>
        <p:nvPicPr>
          <p:cNvPr id="5" name="Imagem 4">
            <a:extLst>
              <a:ext uri="{FF2B5EF4-FFF2-40B4-BE49-F238E27FC236}">
                <a16:creationId xmlns:a16="http://schemas.microsoft.com/office/drawing/2014/main" id="{33132175-3DE8-4D44-AC64-BF034878B0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293006" y="3850925"/>
            <a:ext cx="2503281" cy="2450020"/>
          </a:xfrm>
          <a:prstGeom prst="rect">
            <a:avLst/>
          </a:prstGeom>
        </p:spPr>
      </p:pic>
    </p:spTree>
    <p:extLst>
      <p:ext uri="{BB962C8B-B14F-4D97-AF65-F5344CB8AC3E}">
        <p14:creationId xmlns:p14="http://schemas.microsoft.com/office/powerpoint/2010/main" val="105059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B9A3FDE-2F6A-41BE-8B3B-CA673DF00C66}"/>
              </a:ext>
            </a:extLst>
          </p:cNvPr>
          <p:cNvSpPr/>
          <p:nvPr/>
        </p:nvSpPr>
        <p:spPr>
          <a:xfrm>
            <a:off x="710242" y="560102"/>
            <a:ext cx="6026988" cy="4528869"/>
          </a:xfrm>
          <a:prstGeom prst="rect">
            <a:avLst/>
          </a:prstGeom>
        </p:spPr>
        <p:txBody>
          <a:bodyPr wrap="square">
            <a:spAutoFit/>
          </a:bodyPr>
          <a:lstStyle/>
          <a:p>
            <a:pPr algn="just"/>
            <a:r>
              <a:rPr lang="pt-BR" sz="2800" b="1" dirty="0">
                <a:solidFill>
                  <a:schemeClr val="bg1"/>
                </a:solidFill>
                <a:latin typeface="Arial" panose="020B0604020202020204" pitchFamily="34" charset="0"/>
                <a:cs typeface="Arial" panose="020B0604020202020204" pitchFamily="34" charset="0"/>
              </a:rPr>
              <a:t>HTML</a:t>
            </a:r>
          </a:p>
          <a:p>
            <a:pPr algn="just"/>
            <a:endParaRPr lang="pt-BR" b="1" dirty="0">
              <a:solidFill>
                <a:schemeClr val="bg1"/>
              </a:solidFill>
              <a:latin typeface="Arial" panose="020B0604020202020204" pitchFamily="34" charset="0"/>
              <a:cs typeface="Arial" panose="020B0604020202020204" pitchFamily="34" charset="0"/>
            </a:endParaRPr>
          </a:p>
          <a:p>
            <a:pPr algn="just"/>
            <a:endParaRPr lang="pt-BR" b="1" dirty="0">
              <a:solidFill>
                <a:schemeClr val="bg1"/>
              </a:solidFill>
              <a:latin typeface="Arial" panose="020B0604020202020204" pitchFamily="34" charset="0"/>
              <a:cs typeface="Arial" panose="020B0604020202020204" pitchFamily="34" charset="0"/>
            </a:endParaRPr>
          </a:p>
          <a:p>
            <a:pPr algn="just"/>
            <a:endParaRPr lang="pt-BR" b="1" dirty="0">
              <a:solidFill>
                <a:schemeClr val="bg1"/>
              </a:solidFill>
              <a:latin typeface="Arial" panose="020B0604020202020204" pitchFamily="34" charset="0"/>
              <a:cs typeface="Arial" panose="020B0604020202020204" pitchFamily="34" charset="0"/>
            </a:endParaRPr>
          </a:p>
          <a:p>
            <a:pPr algn="just">
              <a:lnSpc>
                <a:spcPct val="150000"/>
              </a:lnSpc>
            </a:pPr>
            <a:r>
              <a:rPr lang="pt-BR" sz="2000" b="1" dirty="0">
                <a:solidFill>
                  <a:schemeClr val="bg1"/>
                </a:solidFill>
                <a:latin typeface="Arial" panose="020B0604020202020204" pitchFamily="34" charset="0"/>
                <a:cs typeface="Arial" panose="020B0604020202020204" pitchFamily="34" charset="0"/>
              </a:rPr>
              <a:t>HTML é uma linguagem de marcação para desenvolvimento de páginas na internet. Qualquer editor de textos que tenha a capacidade de gerar arquivos de texto puro, sem formatação, pode ser utilizado para criar uma página HTML, por exemplo, o Bloco de notas (</a:t>
            </a:r>
            <a:r>
              <a:rPr lang="pt-BR" sz="2000" b="1" dirty="0" err="1">
                <a:solidFill>
                  <a:schemeClr val="bg1"/>
                </a:solidFill>
                <a:latin typeface="Arial" panose="020B0604020202020204" pitchFamily="34" charset="0"/>
                <a:cs typeface="Arial" panose="020B0604020202020204" pitchFamily="34" charset="0"/>
              </a:rPr>
              <a:t>Notepad</a:t>
            </a:r>
            <a:r>
              <a:rPr lang="pt-BR" sz="2000" b="1" dirty="0">
                <a:solidFill>
                  <a:schemeClr val="bg1"/>
                </a:solidFill>
                <a:latin typeface="Arial" panose="020B0604020202020204" pitchFamily="34" charset="0"/>
                <a:cs typeface="Arial" panose="020B0604020202020204" pitchFamily="34" charset="0"/>
              </a:rPr>
              <a:t>) no Windows e o VI no Linux</a:t>
            </a:r>
          </a:p>
        </p:txBody>
      </p:sp>
      <p:sp>
        <p:nvSpPr>
          <p:cNvPr id="3" name="Retângulo 2">
            <a:extLst>
              <a:ext uri="{FF2B5EF4-FFF2-40B4-BE49-F238E27FC236}">
                <a16:creationId xmlns:a16="http://schemas.microsoft.com/office/drawing/2014/main" id="{6415C25E-5B3B-44AE-BFDA-16F066BB9611}"/>
              </a:ext>
            </a:extLst>
          </p:cNvPr>
          <p:cNvSpPr/>
          <p:nvPr/>
        </p:nvSpPr>
        <p:spPr>
          <a:xfrm>
            <a:off x="7266316" y="3555608"/>
            <a:ext cx="4215442" cy="2534027"/>
          </a:xfrm>
          <a:prstGeom prst="rect">
            <a:avLst/>
          </a:prstGeom>
        </p:spPr>
        <p:txBody>
          <a:bodyPr wrap="square">
            <a:spAutoFit/>
          </a:bodyPr>
          <a:lstStyle/>
          <a:p>
            <a:pPr>
              <a:lnSpc>
                <a:spcPct val="150000"/>
              </a:lnSpc>
            </a:pPr>
            <a:r>
              <a:rPr lang="pt-BR" b="1" dirty="0">
                <a:solidFill>
                  <a:schemeClr val="bg1"/>
                </a:solidFill>
                <a:latin typeface="Arial" panose="020B0604020202020204" pitchFamily="34" charset="0"/>
                <a:cs typeface="Arial" panose="020B0604020202020204" pitchFamily="34" charset="0"/>
              </a:rPr>
              <a:t>Depois de criada, a página pode ser interpretada e visualizada por um programa tipo browser, também chamado de navegador, como Mozilla Firefox, Internet Explorer ou Google Chrome.</a:t>
            </a:r>
          </a:p>
        </p:txBody>
      </p:sp>
    </p:spTree>
    <p:extLst>
      <p:ext uri="{BB962C8B-B14F-4D97-AF65-F5344CB8AC3E}">
        <p14:creationId xmlns:p14="http://schemas.microsoft.com/office/powerpoint/2010/main" val="415993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1209A322-5299-4912-A64F-115BE8EF90EB}"/>
              </a:ext>
            </a:extLst>
          </p:cNvPr>
          <p:cNvPicPr>
            <a:picLocks noChangeAspect="1"/>
          </p:cNvPicPr>
          <p:nvPr/>
        </p:nvPicPr>
        <p:blipFill>
          <a:blip r:embed="rId2"/>
          <a:stretch>
            <a:fillRect/>
          </a:stretch>
        </p:blipFill>
        <p:spPr>
          <a:xfrm>
            <a:off x="456692" y="475918"/>
            <a:ext cx="9024620" cy="2953082"/>
          </a:xfrm>
          <a:prstGeom prst="rect">
            <a:avLst/>
          </a:prstGeom>
        </p:spPr>
      </p:pic>
      <p:pic>
        <p:nvPicPr>
          <p:cNvPr id="3" name="Imagem 2">
            <a:extLst>
              <a:ext uri="{FF2B5EF4-FFF2-40B4-BE49-F238E27FC236}">
                <a16:creationId xmlns:a16="http://schemas.microsoft.com/office/drawing/2014/main" id="{60A6FFAC-38DB-4DF7-935B-513C8448705B}"/>
              </a:ext>
            </a:extLst>
          </p:cNvPr>
          <p:cNvPicPr>
            <a:picLocks noChangeAspect="1"/>
          </p:cNvPicPr>
          <p:nvPr/>
        </p:nvPicPr>
        <p:blipFill rotWithShape="1">
          <a:blip r:embed="rId3"/>
          <a:srcRect b="59270"/>
          <a:stretch/>
        </p:blipFill>
        <p:spPr>
          <a:xfrm>
            <a:off x="747220" y="3552625"/>
            <a:ext cx="10444452" cy="1733750"/>
          </a:xfrm>
          <a:prstGeom prst="rect">
            <a:avLst/>
          </a:prstGeom>
        </p:spPr>
      </p:pic>
    </p:spTree>
    <p:extLst>
      <p:ext uri="{BB962C8B-B14F-4D97-AF65-F5344CB8AC3E}">
        <p14:creationId xmlns:p14="http://schemas.microsoft.com/office/powerpoint/2010/main" val="270109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EBFAD94-9BBC-432F-859D-764ABBC274A3}"/>
              </a:ext>
            </a:extLst>
          </p:cNvPr>
          <p:cNvPicPr>
            <a:picLocks noChangeAspect="1"/>
          </p:cNvPicPr>
          <p:nvPr/>
        </p:nvPicPr>
        <p:blipFill>
          <a:blip r:embed="rId2"/>
          <a:stretch>
            <a:fillRect/>
          </a:stretch>
        </p:blipFill>
        <p:spPr>
          <a:xfrm>
            <a:off x="785302" y="461839"/>
            <a:ext cx="9339929" cy="2252786"/>
          </a:xfrm>
          <a:prstGeom prst="rect">
            <a:avLst/>
          </a:prstGeom>
        </p:spPr>
      </p:pic>
      <p:pic>
        <p:nvPicPr>
          <p:cNvPr id="3" name="Imagem 2">
            <a:extLst>
              <a:ext uri="{FF2B5EF4-FFF2-40B4-BE49-F238E27FC236}">
                <a16:creationId xmlns:a16="http://schemas.microsoft.com/office/drawing/2014/main" id="{7135149F-26F5-4562-A401-4A4AFC39E112}"/>
              </a:ext>
            </a:extLst>
          </p:cNvPr>
          <p:cNvPicPr>
            <a:picLocks noChangeAspect="1"/>
          </p:cNvPicPr>
          <p:nvPr/>
        </p:nvPicPr>
        <p:blipFill>
          <a:blip r:embed="rId3"/>
          <a:stretch>
            <a:fillRect/>
          </a:stretch>
        </p:blipFill>
        <p:spPr>
          <a:xfrm>
            <a:off x="1917514" y="2781300"/>
            <a:ext cx="8356972" cy="1057275"/>
          </a:xfrm>
          <a:prstGeom prst="rect">
            <a:avLst/>
          </a:prstGeom>
        </p:spPr>
      </p:pic>
    </p:spTree>
    <p:extLst>
      <p:ext uri="{BB962C8B-B14F-4D97-AF65-F5344CB8AC3E}">
        <p14:creationId xmlns:p14="http://schemas.microsoft.com/office/powerpoint/2010/main" val="286340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638E7C87-C2A8-435F-9750-F2F0D51ACA66}"/>
              </a:ext>
            </a:extLst>
          </p:cNvPr>
          <p:cNvPicPr>
            <a:picLocks noChangeAspect="1"/>
          </p:cNvPicPr>
          <p:nvPr/>
        </p:nvPicPr>
        <p:blipFill>
          <a:blip r:embed="rId2"/>
          <a:stretch>
            <a:fillRect/>
          </a:stretch>
        </p:blipFill>
        <p:spPr>
          <a:xfrm>
            <a:off x="656722" y="314200"/>
            <a:ext cx="9384654" cy="2333750"/>
          </a:xfrm>
          <a:prstGeom prst="rect">
            <a:avLst/>
          </a:prstGeom>
        </p:spPr>
      </p:pic>
      <p:pic>
        <p:nvPicPr>
          <p:cNvPr id="3" name="Imagem 2">
            <a:extLst>
              <a:ext uri="{FF2B5EF4-FFF2-40B4-BE49-F238E27FC236}">
                <a16:creationId xmlns:a16="http://schemas.microsoft.com/office/drawing/2014/main" id="{68DA3A34-EF01-4058-AA05-7C2061AF864B}"/>
              </a:ext>
            </a:extLst>
          </p:cNvPr>
          <p:cNvPicPr>
            <a:picLocks noChangeAspect="1"/>
          </p:cNvPicPr>
          <p:nvPr/>
        </p:nvPicPr>
        <p:blipFill>
          <a:blip r:embed="rId3"/>
          <a:stretch>
            <a:fillRect/>
          </a:stretch>
        </p:blipFill>
        <p:spPr>
          <a:xfrm>
            <a:off x="1199676" y="2252354"/>
            <a:ext cx="6394115" cy="4157971"/>
          </a:xfrm>
          <a:prstGeom prst="rect">
            <a:avLst/>
          </a:prstGeom>
        </p:spPr>
      </p:pic>
    </p:spTree>
    <p:extLst>
      <p:ext uri="{BB962C8B-B14F-4D97-AF65-F5344CB8AC3E}">
        <p14:creationId xmlns:p14="http://schemas.microsoft.com/office/powerpoint/2010/main" val="205256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3B7C4DAC-2E36-6CE9-B858-A2729C0C2509}"/>
              </a:ext>
            </a:extLst>
          </p:cNvPr>
          <p:cNvSpPr txBox="1"/>
          <p:nvPr/>
        </p:nvSpPr>
        <p:spPr>
          <a:xfrm>
            <a:off x="303870" y="1210139"/>
            <a:ext cx="11237642" cy="562384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pt-BR" sz="2200" b="1" dirty="0">
                <a:solidFill>
                  <a:schemeClr val="bg1"/>
                </a:solidFill>
              </a:rPr>
              <a:t>Codifica scripts para organizar os elementos estruturais de site.</a:t>
            </a:r>
          </a:p>
          <a:p>
            <a:pPr marL="285750" indent="-285750" algn="just">
              <a:lnSpc>
                <a:spcPct val="150000"/>
              </a:lnSpc>
              <a:buFont typeface="Arial" panose="020B0604020202020204" pitchFamily="34" charset="0"/>
              <a:buChar char="•"/>
            </a:pPr>
            <a:r>
              <a:rPr lang="pt-BR" sz="2200" b="1" dirty="0">
                <a:solidFill>
                  <a:schemeClr val="bg1"/>
                </a:solidFill>
              </a:rPr>
              <a:t>Cria websites baseados em softwares de desenvolvimento visando à construção de um sistema web ou sites conforme os padrões de usabilidade, acessibilidade e arquitetura da informação. </a:t>
            </a:r>
          </a:p>
          <a:p>
            <a:pPr marL="285750" indent="-285750" algn="just">
              <a:lnSpc>
                <a:spcPct val="150000"/>
              </a:lnSpc>
              <a:buFont typeface="Arial" panose="020B0604020202020204" pitchFamily="34" charset="0"/>
              <a:buChar char="•"/>
            </a:pPr>
            <a:r>
              <a:rPr lang="pt-BR" sz="2200" b="1" dirty="0">
                <a:solidFill>
                  <a:schemeClr val="bg1"/>
                </a:solidFill>
              </a:rPr>
              <a:t>Documenta o desenvolvimento do website para registro e manutenções posteriores.</a:t>
            </a:r>
          </a:p>
          <a:p>
            <a:pPr marL="285750" indent="-285750" algn="just">
              <a:lnSpc>
                <a:spcPct val="150000"/>
              </a:lnSpc>
              <a:buFont typeface="Arial" panose="020B0604020202020204" pitchFamily="34" charset="0"/>
              <a:buChar char="•"/>
            </a:pPr>
            <a:r>
              <a:rPr lang="pt-BR" sz="2200" b="1" dirty="0">
                <a:solidFill>
                  <a:schemeClr val="bg1"/>
                </a:solidFill>
              </a:rPr>
              <a:t>Instala e utiliza ferramentas de gerenciamento de conteúdo – </a:t>
            </a:r>
            <a:r>
              <a:rPr lang="pt-BR" sz="2200" b="1" dirty="0" err="1">
                <a:solidFill>
                  <a:schemeClr val="bg1"/>
                </a:solidFill>
              </a:rPr>
              <a:t>Content</a:t>
            </a:r>
            <a:r>
              <a:rPr lang="pt-BR" sz="2200" b="1" dirty="0">
                <a:solidFill>
                  <a:schemeClr val="bg1"/>
                </a:solidFill>
              </a:rPr>
              <a:t> Management System (CMS) nos servidores web para customização de websites.</a:t>
            </a:r>
          </a:p>
          <a:p>
            <a:pPr marL="285750" indent="-285750" algn="just">
              <a:lnSpc>
                <a:spcPct val="150000"/>
              </a:lnSpc>
              <a:buFont typeface="Arial" panose="020B0604020202020204" pitchFamily="34" charset="0"/>
              <a:buChar char="•"/>
            </a:pPr>
            <a:r>
              <a:rPr lang="pt-BR" sz="2200" b="1" dirty="0">
                <a:solidFill>
                  <a:schemeClr val="bg1"/>
                </a:solidFill>
              </a:rPr>
              <a:t>Utiliza ferramentas para publicar website em servidores locais e/ou remotos, tornando-os disponíveis para acesso dos usuários.</a:t>
            </a:r>
          </a:p>
          <a:p>
            <a:pPr marL="285750" indent="-285750" algn="just">
              <a:lnSpc>
                <a:spcPct val="150000"/>
              </a:lnSpc>
              <a:buFont typeface="Arial" panose="020B0604020202020204" pitchFamily="34" charset="0"/>
              <a:buChar char="•"/>
            </a:pPr>
            <a:r>
              <a:rPr lang="pt-BR" sz="2200" b="1" dirty="0">
                <a:solidFill>
                  <a:schemeClr val="bg1"/>
                </a:solidFill>
              </a:rPr>
              <a:t>Utiliza técnicas de marcação e fundamentos de arquitetura da informação para a construção de um site.</a:t>
            </a:r>
            <a:endParaRPr lang="pt-BR" sz="2200" b="1" i="0" u="none" strike="noStrike" baseline="0" dirty="0">
              <a:solidFill>
                <a:schemeClr val="bg1"/>
              </a:solidFill>
              <a:latin typeface="Arial" panose="020B0604020202020204" pitchFamily="34" charset="0"/>
            </a:endParaRPr>
          </a:p>
        </p:txBody>
      </p:sp>
      <p:sp>
        <p:nvSpPr>
          <p:cNvPr id="4" name="CaixaDeTexto 3">
            <a:extLst>
              <a:ext uri="{FF2B5EF4-FFF2-40B4-BE49-F238E27FC236}">
                <a16:creationId xmlns:a16="http://schemas.microsoft.com/office/drawing/2014/main" id="{27831CC4-869F-E22B-805E-58FD1F25B371}"/>
              </a:ext>
            </a:extLst>
          </p:cNvPr>
          <p:cNvSpPr txBox="1"/>
          <p:nvPr/>
        </p:nvSpPr>
        <p:spPr>
          <a:xfrm>
            <a:off x="4273225" y="379142"/>
            <a:ext cx="3645550" cy="830997"/>
          </a:xfrm>
          <a:prstGeom prst="rect">
            <a:avLst/>
          </a:prstGeom>
          <a:noFill/>
        </p:spPr>
        <p:txBody>
          <a:bodyPr wrap="none" rtlCol="0">
            <a:spAutoFit/>
          </a:bodyPr>
          <a:lstStyle/>
          <a:p>
            <a:r>
              <a:rPr lang="pt-BR" sz="4800" b="1" dirty="0">
                <a:solidFill>
                  <a:schemeClr val="bg1"/>
                </a:solidFill>
                <a:latin typeface="Arial" panose="020B0604020202020204" pitchFamily="34" charset="0"/>
                <a:cs typeface="Arial" panose="020B0604020202020204" pitchFamily="34" charset="0"/>
              </a:rPr>
              <a:t>Indicadores</a:t>
            </a:r>
          </a:p>
        </p:txBody>
      </p:sp>
    </p:spTree>
    <p:extLst>
      <p:ext uri="{BB962C8B-B14F-4D97-AF65-F5344CB8AC3E}">
        <p14:creationId xmlns:p14="http://schemas.microsoft.com/office/powerpoint/2010/main" val="325763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B22D85CB-29D9-40C7-90E5-C20DA7ED5DF7}"/>
              </a:ext>
            </a:extLst>
          </p:cNvPr>
          <p:cNvPicPr>
            <a:picLocks noChangeAspect="1"/>
          </p:cNvPicPr>
          <p:nvPr/>
        </p:nvPicPr>
        <p:blipFill>
          <a:blip r:embed="rId2"/>
          <a:stretch>
            <a:fillRect/>
          </a:stretch>
        </p:blipFill>
        <p:spPr>
          <a:xfrm>
            <a:off x="851983" y="504706"/>
            <a:ext cx="9158792" cy="2147912"/>
          </a:xfrm>
          <a:prstGeom prst="rect">
            <a:avLst/>
          </a:prstGeom>
        </p:spPr>
      </p:pic>
      <p:pic>
        <p:nvPicPr>
          <p:cNvPr id="3" name="Imagem 2">
            <a:extLst>
              <a:ext uri="{FF2B5EF4-FFF2-40B4-BE49-F238E27FC236}">
                <a16:creationId xmlns:a16="http://schemas.microsoft.com/office/drawing/2014/main" id="{ED221080-A584-4743-ACB4-000BEB497FBF}"/>
              </a:ext>
            </a:extLst>
          </p:cNvPr>
          <p:cNvPicPr>
            <a:picLocks noChangeAspect="1"/>
          </p:cNvPicPr>
          <p:nvPr/>
        </p:nvPicPr>
        <p:blipFill>
          <a:blip r:embed="rId3"/>
          <a:stretch>
            <a:fillRect/>
          </a:stretch>
        </p:blipFill>
        <p:spPr>
          <a:xfrm>
            <a:off x="3486610" y="2237730"/>
            <a:ext cx="6143646" cy="4115564"/>
          </a:xfrm>
          <a:prstGeom prst="rect">
            <a:avLst/>
          </a:prstGeom>
        </p:spPr>
      </p:pic>
    </p:spTree>
    <p:extLst>
      <p:ext uri="{BB962C8B-B14F-4D97-AF65-F5344CB8AC3E}">
        <p14:creationId xmlns:p14="http://schemas.microsoft.com/office/powerpoint/2010/main" val="81834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A78A8774-951C-42EB-8DDE-516CE88D97B8}"/>
              </a:ext>
            </a:extLst>
          </p:cNvPr>
          <p:cNvGrpSpPr/>
          <p:nvPr/>
        </p:nvGrpSpPr>
        <p:grpSpPr>
          <a:xfrm>
            <a:off x="933193" y="1466733"/>
            <a:ext cx="10325613" cy="3410067"/>
            <a:chOff x="399537" y="514233"/>
            <a:chExt cx="7354326" cy="2376663"/>
          </a:xfrm>
        </p:grpSpPr>
        <p:pic>
          <p:nvPicPr>
            <p:cNvPr id="2" name="Imagem 1">
              <a:extLst>
                <a:ext uri="{FF2B5EF4-FFF2-40B4-BE49-F238E27FC236}">
                  <a16:creationId xmlns:a16="http://schemas.microsoft.com/office/drawing/2014/main" id="{51A0711D-FEED-47E4-86A5-906C7B93D020}"/>
                </a:ext>
              </a:extLst>
            </p:cNvPr>
            <p:cNvPicPr>
              <a:picLocks noChangeAspect="1"/>
            </p:cNvPicPr>
            <p:nvPr/>
          </p:nvPicPr>
          <p:blipFill>
            <a:blip r:embed="rId2"/>
            <a:stretch>
              <a:fillRect/>
            </a:stretch>
          </p:blipFill>
          <p:spPr>
            <a:xfrm>
              <a:off x="399537" y="514233"/>
              <a:ext cx="7354326" cy="1676634"/>
            </a:xfrm>
            <a:prstGeom prst="rect">
              <a:avLst/>
            </a:prstGeom>
          </p:spPr>
        </p:pic>
        <p:pic>
          <p:nvPicPr>
            <p:cNvPr id="3" name="Imagem 2">
              <a:extLst>
                <a:ext uri="{FF2B5EF4-FFF2-40B4-BE49-F238E27FC236}">
                  <a16:creationId xmlns:a16="http://schemas.microsoft.com/office/drawing/2014/main" id="{B7439E3C-5AF4-4696-ACC0-C5BD7C2C4C11}"/>
                </a:ext>
              </a:extLst>
            </p:cNvPr>
            <p:cNvPicPr>
              <a:picLocks noChangeAspect="1"/>
            </p:cNvPicPr>
            <p:nvPr/>
          </p:nvPicPr>
          <p:blipFill>
            <a:blip r:embed="rId3"/>
            <a:stretch>
              <a:fillRect/>
            </a:stretch>
          </p:blipFill>
          <p:spPr>
            <a:xfrm>
              <a:off x="528151" y="2043053"/>
              <a:ext cx="6963747" cy="847843"/>
            </a:xfrm>
            <a:prstGeom prst="rect">
              <a:avLst/>
            </a:prstGeom>
          </p:spPr>
        </p:pic>
      </p:grpSp>
    </p:spTree>
    <p:extLst>
      <p:ext uri="{BB962C8B-B14F-4D97-AF65-F5344CB8AC3E}">
        <p14:creationId xmlns:p14="http://schemas.microsoft.com/office/powerpoint/2010/main" val="323615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7C138B51-FF5E-46DE-A5B6-498D78A1EA02}"/>
              </a:ext>
            </a:extLst>
          </p:cNvPr>
          <p:cNvGrpSpPr/>
          <p:nvPr/>
        </p:nvGrpSpPr>
        <p:grpSpPr>
          <a:xfrm>
            <a:off x="1575898" y="1533460"/>
            <a:ext cx="9111151" cy="4021138"/>
            <a:chOff x="709124" y="1133410"/>
            <a:chExt cx="7001852" cy="2899247"/>
          </a:xfrm>
        </p:grpSpPr>
        <p:pic>
          <p:nvPicPr>
            <p:cNvPr id="2" name="Imagem 1">
              <a:extLst>
                <a:ext uri="{FF2B5EF4-FFF2-40B4-BE49-F238E27FC236}">
                  <a16:creationId xmlns:a16="http://schemas.microsoft.com/office/drawing/2014/main" id="{0578B57E-DC94-41E9-9EA1-75696CF4C08D}"/>
                </a:ext>
              </a:extLst>
            </p:cNvPr>
            <p:cNvPicPr>
              <a:picLocks noChangeAspect="1"/>
            </p:cNvPicPr>
            <p:nvPr/>
          </p:nvPicPr>
          <p:blipFill>
            <a:blip r:embed="rId2"/>
            <a:stretch>
              <a:fillRect/>
            </a:stretch>
          </p:blipFill>
          <p:spPr>
            <a:xfrm>
              <a:off x="709124" y="1133410"/>
              <a:ext cx="7001852" cy="933580"/>
            </a:xfrm>
            <a:prstGeom prst="rect">
              <a:avLst/>
            </a:prstGeom>
          </p:spPr>
        </p:pic>
        <p:sp>
          <p:nvSpPr>
            <p:cNvPr id="3" name="Retângulo 2">
              <a:extLst>
                <a:ext uri="{FF2B5EF4-FFF2-40B4-BE49-F238E27FC236}">
                  <a16:creationId xmlns:a16="http://schemas.microsoft.com/office/drawing/2014/main" id="{35D1B43D-3C33-44A1-A743-6222C4BA4B50}"/>
                </a:ext>
              </a:extLst>
            </p:cNvPr>
            <p:cNvSpPr/>
            <p:nvPr/>
          </p:nvSpPr>
          <p:spPr>
            <a:xfrm>
              <a:off x="737699" y="1935540"/>
              <a:ext cx="6920401" cy="2097117"/>
            </a:xfrm>
            <a:prstGeom prst="rect">
              <a:avLst/>
            </a:prstGeom>
          </p:spPr>
          <p:txBody>
            <a:bodyPr wrap="square">
              <a:spAutoFit/>
            </a:bodyPr>
            <a:lstStyle/>
            <a:p>
              <a:pPr algn="just">
                <a:lnSpc>
                  <a:spcPct val="150000"/>
                </a:lnSpc>
              </a:pPr>
              <a:r>
                <a:rPr lang="pt-BR" sz="2500" dirty="0">
                  <a:latin typeface="Times New Roman" panose="02020603050405020304" pitchFamily="18" charset="0"/>
                  <a:cs typeface="Times New Roman" panose="02020603050405020304" pitchFamily="18" charset="0"/>
                </a:rPr>
                <a:t>Escreveremos as </a:t>
              </a:r>
              <a:r>
                <a:rPr lang="pt-BR" sz="2500" dirty="0" err="1">
                  <a:latin typeface="Times New Roman" panose="02020603050405020304" pitchFamily="18" charset="0"/>
                  <a:cs typeface="Times New Roman" panose="02020603050405020304" pitchFamily="18" charset="0"/>
                </a:rPr>
                <a:t>tags</a:t>
              </a:r>
              <a:r>
                <a:rPr lang="pt-BR" sz="2500" dirty="0">
                  <a:latin typeface="Times New Roman" panose="02020603050405020304" pitchFamily="18" charset="0"/>
                  <a:cs typeface="Times New Roman" panose="02020603050405020304" pitchFamily="18" charset="0"/>
                </a:rPr>
                <a:t> usando letras maiúsculas para destacá-las. No entanto, ao interpretar um documento HTML, o browser não faz distinção entre maiúsculas e minúsculas. Desse modo, tanto &lt;TITLE&gt; como &lt;</a:t>
              </a:r>
              <a:r>
                <a:rPr lang="pt-BR" sz="2500" dirty="0" err="1">
                  <a:latin typeface="Times New Roman" panose="02020603050405020304" pitchFamily="18" charset="0"/>
                  <a:cs typeface="Times New Roman" panose="02020603050405020304" pitchFamily="18" charset="0"/>
                </a:rPr>
                <a:t>Title</a:t>
              </a:r>
              <a:r>
                <a:rPr lang="pt-BR" sz="2500" dirty="0">
                  <a:latin typeface="Times New Roman" panose="02020603050405020304" pitchFamily="18" charset="0"/>
                  <a:cs typeface="Times New Roman" panose="02020603050405020304" pitchFamily="18" charset="0"/>
                </a:rPr>
                <a:t>&gt; ou &lt;TITLE&gt; são formas corretas de escrever a </a:t>
              </a:r>
              <a:r>
                <a:rPr lang="pt-BR" sz="2500" dirty="0" err="1">
                  <a:latin typeface="Times New Roman" panose="02020603050405020304" pitchFamily="18" charset="0"/>
                  <a:cs typeface="Times New Roman" panose="02020603050405020304" pitchFamily="18" charset="0"/>
                </a:rPr>
                <a:t>tag</a:t>
              </a:r>
              <a:r>
                <a:rPr lang="pt-BR" sz="25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196240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4E19CD7F-62CD-4E93-B794-2CD2C43879F2}"/>
              </a:ext>
            </a:extLst>
          </p:cNvPr>
          <p:cNvPicPr>
            <a:picLocks noChangeAspect="1"/>
          </p:cNvPicPr>
          <p:nvPr/>
        </p:nvPicPr>
        <p:blipFill>
          <a:blip r:embed="rId2"/>
          <a:stretch>
            <a:fillRect/>
          </a:stretch>
        </p:blipFill>
        <p:spPr>
          <a:xfrm>
            <a:off x="1055639" y="2085819"/>
            <a:ext cx="10080722" cy="3124356"/>
          </a:xfrm>
          <a:prstGeom prst="rect">
            <a:avLst/>
          </a:prstGeom>
        </p:spPr>
      </p:pic>
    </p:spTree>
    <p:extLst>
      <p:ext uri="{BB962C8B-B14F-4D97-AF65-F5344CB8AC3E}">
        <p14:creationId xmlns:p14="http://schemas.microsoft.com/office/powerpoint/2010/main" val="310292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2B89F346-E392-43DF-8452-CC2FC54F122A}"/>
              </a:ext>
            </a:extLst>
          </p:cNvPr>
          <p:cNvPicPr>
            <a:picLocks noChangeAspect="1"/>
          </p:cNvPicPr>
          <p:nvPr/>
        </p:nvPicPr>
        <p:blipFill>
          <a:blip r:embed="rId2"/>
          <a:stretch>
            <a:fillRect/>
          </a:stretch>
        </p:blipFill>
        <p:spPr>
          <a:xfrm>
            <a:off x="1723776" y="380666"/>
            <a:ext cx="8744447" cy="5868599"/>
          </a:xfrm>
          <a:prstGeom prst="rect">
            <a:avLst/>
          </a:prstGeom>
        </p:spPr>
      </p:pic>
    </p:spTree>
    <p:extLst>
      <p:ext uri="{BB962C8B-B14F-4D97-AF65-F5344CB8AC3E}">
        <p14:creationId xmlns:p14="http://schemas.microsoft.com/office/powerpoint/2010/main" val="1176213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CA328A78-B44C-4316-B631-2CF1EBF5654B}"/>
              </a:ext>
            </a:extLst>
          </p:cNvPr>
          <p:cNvGrpSpPr/>
          <p:nvPr/>
        </p:nvGrpSpPr>
        <p:grpSpPr>
          <a:xfrm>
            <a:off x="1685420" y="1776351"/>
            <a:ext cx="9258805" cy="3305298"/>
            <a:chOff x="1761621" y="723777"/>
            <a:chExt cx="7220958" cy="2267293"/>
          </a:xfrm>
        </p:grpSpPr>
        <p:pic>
          <p:nvPicPr>
            <p:cNvPr id="2" name="Imagem 1">
              <a:extLst>
                <a:ext uri="{FF2B5EF4-FFF2-40B4-BE49-F238E27FC236}">
                  <a16:creationId xmlns:a16="http://schemas.microsoft.com/office/drawing/2014/main" id="{6ABC041F-2547-4E7A-9938-D9C5E7C73406}"/>
                </a:ext>
              </a:extLst>
            </p:cNvPr>
            <p:cNvPicPr>
              <a:picLocks noChangeAspect="1"/>
            </p:cNvPicPr>
            <p:nvPr/>
          </p:nvPicPr>
          <p:blipFill>
            <a:blip r:embed="rId2"/>
            <a:stretch>
              <a:fillRect/>
            </a:stretch>
          </p:blipFill>
          <p:spPr>
            <a:xfrm>
              <a:off x="1761621" y="723777"/>
              <a:ext cx="7220958" cy="1752845"/>
            </a:xfrm>
            <a:prstGeom prst="rect">
              <a:avLst/>
            </a:prstGeom>
          </p:spPr>
        </p:pic>
        <p:pic>
          <p:nvPicPr>
            <p:cNvPr id="3" name="Imagem 2">
              <a:extLst>
                <a:ext uri="{FF2B5EF4-FFF2-40B4-BE49-F238E27FC236}">
                  <a16:creationId xmlns:a16="http://schemas.microsoft.com/office/drawing/2014/main" id="{A5B94B4C-A396-48B8-8A0F-696BED69BBF7}"/>
                </a:ext>
              </a:extLst>
            </p:cNvPr>
            <p:cNvPicPr>
              <a:picLocks noChangeAspect="1"/>
            </p:cNvPicPr>
            <p:nvPr/>
          </p:nvPicPr>
          <p:blipFill>
            <a:blip r:embed="rId3"/>
            <a:stretch>
              <a:fillRect/>
            </a:stretch>
          </p:blipFill>
          <p:spPr>
            <a:xfrm>
              <a:off x="1842600" y="2286122"/>
              <a:ext cx="6982799" cy="704948"/>
            </a:xfrm>
            <a:prstGeom prst="rect">
              <a:avLst/>
            </a:prstGeom>
          </p:spPr>
        </p:pic>
      </p:grpSp>
    </p:spTree>
    <p:extLst>
      <p:ext uri="{BB962C8B-B14F-4D97-AF65-F5344CB8AC3E}">
        <p14:creationId xmlns:p14="http://schemas.microsoft.com/office/powerpoint/2010/main" val="2634507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55E3A920-64EA-44B6-B39E-CD29EE33B66D}"/>
              </a:ext>
            </a:extLst>
          </p:cNvPr>
          <p:cNvPicPr>
            <a:picLocks noChangeAspect="1"/>
          </p:cNvPicPr>
          <p:nvPr/>
        </p:nvPicPr>
        <p:blipFill>
          <a:blip r:embed="rId2"/>
          <a:stretch>
            <a:fillRect/>
          </a:stretch>
        </p:blipFill>
        <p:spPr>
          <a:xfrm>
            <a:off x="2009775" y="555512"/>
            <a:ext cx="8429625" cy="5746976"/>
          </a:xfrm>
          <a:prstGeom prst="rect">
            <a:avLst/>
          </a:prstGeom>
        </p:spPr>
      </p:pic>
    </p:spTree>
    <p:extLst>
      <p:ext uri="{BB962C8B-B14F-4D97-AF65-F5344CB8AC3E}">
        <p14:creationId xmlns:p14="http://schemas.microsoft.com/office/powerpoint/2010/main" val="52432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1D3BFFC5-8827-49E1-8D50-AABBA88DF8A0}"/>
              </a:ext>
            </a:extLst>
          </p:cNvPr>
          <p:cNvGrpSpPr/>
          <p:nvPr/>
        </p:nvGrpSpPr>
        <p:grpSpPr>
          <a:xfrm>
            <a:off x="694808" y="380860"/>
            <a:ext cx="9306441" cy="3448189"/>
            <a:chOff x="694809" y="380861"/>
            <a:chExt cx="7392432" cy="2543376"/>
          </a:xfrm>
        </p:grpSpPr>
        <p:pic>
          <p:nvPicPr>
            <p:cNvPr id="2" name="Imagem 1">
              <a:extLst>
                <a:ext uri="{FF2B5EF4-FFF2-40B4-BE49-F238E27FC236}">
                  <a16:creationId xmlns:a16="http://schemas.microsoft.com/office/drawing/2014/main" id="{12206AD0-F2C7-4A73-8E54-6F25B6665EF2}"/>
                </a:ext>
              </a:extLst>
            </p:cNvPr>
            <p:cNvPicPr>
              <a:picLocks noChangeAspect="1"/>
            </p:cNvPicPr>
            <p:nvPr/>
          </p:nvPicPr>
          <p:blipFill>
            <a:blip r:embed="rId2"/>
            <a:stretch>
              <a:fillRect/>
            </a:stretch>
          </p:blipFill>
          <p:spPr>
            <a:xfrm>
              <a:off x="694809" y="380861"/>
              <a:ext cx="7392432" cy="1981477"/>
            </a:xfrm>
            <a:prstGeom prst="rect">
              <a:avLst/>
            </a:prstGeom>
          </p:spPr>
        </p:pic>
        <p:pic>
          <p:nvPicPr>
            <p:cNvPr id="3" name="Imagem 2">
              <a:extLst>
                <a:ext uri="{FF2B5EF4-FFF2-40B4-BE49-F238E27FC236}">
                  <a16:creationId xmlns:a16="http://schemas.microsoft.com/office/drawing/2014/main" id="{453B73FA-0926-4D3C-867F-69804DD5FC92}"/>
                </a:ext>
              </a:extLst>
            </p:cNvPr>
            <p:cNvPicPr>
              <a:picLocks noChangeAspect="1"/>
            </p:cNvPicPr>
            <p:nvPr/>
          </p:nvPicPr>
          <p:blipFill>
            <a:blip r:embed="rId3"/>
            <a:stretch>
              <a:fillRect/>
            </a:stretch>
          </p:blipFill>
          <p:spPr>
            <a:xfrm>
              <a:off x="913916" y="2028762"/>
              <a:ext cx="6935168" cy="895475"/>
            </a:xfrm>
            <a:prstGeom prst="rect">
              <a:avLst/>
            </a:prstGeom>
          </p:spPr>
        </p:pic>
      </p:grpSp>
    </p:spTree>
    <p:extLst>
      <p:ext uri="{BB962C8B-B14F-4D97-AF65-F5344CB8AC3E}">
        <p14:creationId xmlns:p14="http://schemas.microsoft.com/office/powerpoint/2010/main" val="3595248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51EC457F-E760-4291-BBD0-4060C07A56D7}"/>
              </a:ext>
            </a:extLst>
          </p:cNvPr>
          <p:cNvPicPr>
            <a:picLocks noChangeAspect="1"/>
          </p:cNvPicPr>
          <p:nvPr/>
        </p:nvPicPr>
        <p:blipFill>
          <a:blip r:embed="rId2"/>
          <a:stretch>
            <a:fillRect/>
          </a:stretch>
        </p:blipFill>
        <p:spPr>
          <a:xfrm>
            <a:off x="1698154" y="914258"/>
            <a:ext cx="8795692" cy="5029483"/>
          </a:xfrm>
          <a:prstGeom prst="rect">
            <a:avLst/>
          </a:prstGeom>
        </p:spPr>
      </p:pic>
    </p:spTree>
    <p:extLst>
      <p:ext uri="{BB962C8B-B14F-4D97-AF65-F5344CB8AC3E}">
        <p14:creationId xmlns:p14="http://schemas.microsoft.com/office/powerpoint/2010/main" val="213741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0024E190-CDF7-4A9C-98C3-0211DD5956C2}"/>
              </a:ext>
            </a:extLst>
          </p:cNvPr>
          <p:cNvPicPr>
            <a:picLocks noChangeAspect="1"/>
          </p:cNvPicPr>
          <p:nvPr/>
        </p:nvPicPr>
        <p:blipFill>
          <a:blip r:embed="rId2"/>
          <a:stretch>
            <a:fillRect/>
          </a:stretch>
        </p:blipFill>
        <p:spPr>
          <a:xfrm>
            <a:off x="823422" y="480931"/>
            <a:ext cx="8267757" cy="1357393"/>
          </a:xfrm>
          <a:prstGeom prst="rect">
            <a:avLst/>
          </a:prstGeom>
        </p:spPr>
      </p:pic>
      <p:pic>
        <p:nvPicPr>
          <p:cNvPr id="3" name="Imagem 2">
            <a:extLst>
              <a:ext uri="{FF2B5EF4-FFF2-40B4-BE49-F238E27FC236}">
                <a16:creationId xmlns:a16="http://schemas.microsoft.com/office/drawing/2014/main" id="{6801B40B-1771-40AB-89EF-63B7090E0C7D}"/>
              </a:ext>
            </a:extLst>
          </p:cNvPr>
          <p:cNvPicPr>
            <a:picLocks noChangeAspect="1"/>
          </p:cNvPicPr>
          <p:nvPr/>
        </p:nvPicPr>
        <p:blipFill>
          <a:blip r:embed="rId3"/>
          <a:stretch>
            <a:fillRect/>
          </a:stretch>
        </p:blipFill>
        <p:spPr>
          <a:xfrm>
            <a:off x="3561861" y="1495424"/>
            <a:ext cx="7011378" cy="4906060"/>
          </a:xfrm>
          <a:prstGeom prst="rect">
            <a:avLst/>
          </a:prstGeom>
        </p:spPr>
      </p:pic>
    </p:spTree>
    <p:extLst>
      <p:ext uri="{BB962C8B-B14F-4D97-AF65-F5344CB8AC3E}">
        <p14:creationId xmlns:p14="http://schemas.microsoft.com/office/powerpoint/2010/main" val="315605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ixaDeTexto 15"/>
          <p:cNvSpPr txBox="1"/>
          <p:nvPr/>
        </p:nvSpPr>
        <p:spPr>
          <a:xfrm>
            <a:off x="-2284643" y="168899"/>
            <a:ext cx="179767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Especificações Básicas</a:t>
            </a:r>
          </a:p>
        </p:txBody>
      </p:sp>
      <p:sp>
        <p:nvSpPr>
          <p:cNvPr id="17" name="CaixaDeTexto 16"/>
          <p:cNvSpPr txBox="1"/>
          <p:nvPr/>
        </p:nvSpPr>
        <p:spPr>
          <a:xfrm>
            <a:off x="-2407026" y="1260521"/>
            <a:ext cx="1908856"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28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endPar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Negrito e Letras Maiúsculas</a:t>
            </a:r>
          </a:p>
        </p:txBody>
      </p:sp>
      <p:sp>
        <p:nvSpPr>
          <p:cNvPr id="18" name="CaixaDeTexto 17"/>
          <p:cNvSpPr txBox="1"/>
          <p:nvPr/>
        </p:nvSpPr>
        <p:spPr>
          <a:xfrm>
            <a:off x="-2380150" y="2659344"/>
            <a:ext cx="1908856"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22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endPar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Negrito e Letras Maiúsculas</a:t>
            </a:r>
          </a:p>
        </p:txBody>
      </p:sp>
      <p:sp>
        <p:nvSpPr>
          <p:cNvPr id="19" name="CaixaDeTexto 18"/>
          <p:cNvSpPr txBox="1"/>
          <p:nvPr/>
        </p:nvSpPr>
        <p:spPr>
          <a:xfrm>
            <a:off x="-1173955" y="3573014"/>
            <a:ext cx="677108" cy="369332"/>
          </a:xfrm>
          <a:prstGeom prst="rect">
            <a:avLst/>
          </a:prstGeom>
          <a:noFill/>
        </p:spPr>
        <p:txBody>
          <a:bodyPr wrap="non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lumMod val="65000"/>
                    <a:lumOff val="35000"/>
                  </a:prstClr>
                </a:solidFill>
                <a:effectLst/>
                <a:uLnTx/>
                <a:uFillTx/>
                <a:latin typeface="Calibri Light" pitchFamily="34" charset="0"/>
                <a:ea typeface="+mn-ea"/>
                <a:cs typeface="+mn-cs"/>
              </a:rPr>
              <a:t>Texto</a:t>
            </a:r>
          </a:p>
        </p:txBody>
      </p:sp>
      <p:sp>
        <p:nvSpPr>
          <p:cNvPr id="20" name="CaixaDeTexto 19"/>
          <p:cNvSpPr txBox="1"/>
          <p:nvPr/>
        </p:nvSpPr>
        <p:spPr>
          <a:xfrm>
            <a:off x="-1819547" y="4005065"/>
            <a:ext cx="1348253"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18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 Light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Normal</a:t>
            </a:r>
          </a:p>
        </p:txBody>
      </p:sp>
      <p:sp>
        <p:nvSpPr>
          <p:cNvPr id="21" name="Retângulo 20"/>
          <p:cNvSpPr/>
          <p:nvPr/>
        </p:nvSpPr>
        <p:spPr>
          <a:xfrm>
            <a:off x="-2331204" y="5600933"/>
            <a:ext cx="530624" cy="499085"/>
          </a:xfrm>
          <a:prstGeom prst="rect">
            <a:avLst/>
          </a:prstGeom>
          <a:solidFill>
            <a:srgbClr val="08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083D72"/>
              </a:solidFill>
              <a:effectLst/>
              <a:uLnTx/>
              <a:uFillTx/>
              <a:latin typeface="Calibri" panose="020F0502020204030204"/>
              <a:ea typeface="+mn-ea"/>
              <a:cs typeface="+mn-cs"/>
            </a:endParaRPr>
          </a:p>
        </p:txBody>
      </p:sp>
      <p:sp>
        <p:nvSpPr>
          <p:cNvPr id="22" name="Retângulo 21"/>
          <p:cNvSpPr/>
          <p:nvPr/>
        </p:nvSpPr>
        <p:spPr>
          <a:xfrm>
            <a:off x="-1733550" y="5600933"/>
            <a:ext cx="530624" cy="499085"/>
          </a:xfrm>
          <a:prstGeom prst="rect">
            <a:avLst/>
          </a:prstGeom>
          <a:solidFill>
            <a:srgbClr val="105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tângulo 22"/>
          <p:cNvSpPr/>
          <p:nvPr/>
        </p:nvSpPr>
        <p:spPr>
          <a:xfrm>
            <a:off x="-1135896" y="5600933"/>
            <a:ext cx="530624" cy="499085"/>
          </a:xfrm>
          <a:prstGeom prst="rect">
            <a:avLst/>
          </a:prstGeom>
          <a:solidFill>
            <a:srgbClr val="F29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aixaDeTexto 23"/>
          <p:cNvSpPr txBox="1"/>
          <p:nvPr/>
        </p:nvSpPr>
        <p:spPr>
          <a:xfrm>
            <a:off x="-1650429" y="5157195"/>
            <a:ext cx="1163459"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Cores Básicas</a:t>
            </a:r>
          </a:p>
        </p:txBody>
      </p:sp>
      <p:sp>
        <p:nvSpPr>
          <p:cNvPr id="26" name="CaixaDeTexto 25"/>
          <p:cNvSpPr txBox="1"/>
          <p:nvPr/>
        </p:nvSpPr>
        <p:spPr>
          <a:xfrm>
            <a:off x="-1516352" y="764707"/>
            <a:ext cx="104868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800" b="1" i="0" u="none" strike="noStrike" kern="1200" cap="none" spc="0" normalizeH="0" baseline="0" noProof="0" dirty="0">
                <a:ln>
                  <a:noFill/>
                </a:ln>
                <a:solidFill>
                  <a:srgbClr val="004687"/>
                </a:solidFill>
                <a:effectLst/>
                <a:uLnTx/>
                <a:uFillTx/>
                <a:latin typeface="Calibri" pitchFamily="34" charset="0"/>
                <a:ea typeface="+mn-ea"/>
                <a:cs typeface="+mn-cs"/>
              </a:rPr>
              <a:t>Título</a:t>
            </a:r>
          </a:p>
        </p:txBody>
      </p:sp>
      <p:sp>
        <p:nvSpPr>
          <p:cNvPr id="27" name="CaixaDeTexto 26"/>
          <p:cNvSpPr txBox="1"/>
          <p:nvPr/>
        </p:nvSpPr>
        <p:spPr>
          <a:xfrm>
            <a:off x="-1679797" y="2163525"/>
            <a:ext cx="1222194"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prstClr val="black">
                    <a:lumMod val="65000"/>
                    <a:lumOff val="35000"/>
                  </a:prstClr>
                </a:solidFill>
                <a:effectLst/>
                <a:uLnTx/>
                <a:uFillTx/>
                <a:latin typeface="Calibri" pitchFamily="34" charset="0"/>
                <a:ea typeface="+mn-ea"/>
                <a:cs typeface="+mn-cs"/>
              </a:rPr>
              <a:t>Subtítulo</a:t>
            </a:r>
          </a:p>
        </p:txBody>
      </p:sp>
      <p:sp>
        <p:nvSpPr>
          <p:cNvPr id="2" name="CaixaDeTexto 1">
            <a:extLst>
              <a:ext uri="{FF2B5EF4-FFF2-40B4-BE49-F238E27FC236}">
                <a16:creationId xmlns:a16="http://schemas.microsoft.com/office/drawing/2014/main" id="{1D388BBA-E9DB-4CF3-A3BB-CDC9828BE735}"/>
              </a:ext>
            </a:extLst>
          </p:cNvPr>
          <p:cNvSpPr txBox="1"/>
          <p:nvPr/>
        </p:nvSpPr>
        <p:spPr>
          <a:xfrm>
            <a:off x="1527915" y="1686470"/>
            <a:ext cx="184731"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1" i="0" u="none" strike="noStrike" kern="1200" cap="none" spc="0" normalizeH="0" baseline="0" noProof="0" dirty="0">
              <a:ln>
                <a:noFill/>
              </a:ln>
              <a:solidFill>
                <a:srgbClr val="004687"/>
              </a:solidFill>
              <a:effectLst/>
              <a:uLnTx/>
              <a:uFillTx/>
              <a:latin typeface="Calibri"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1" i="0" u="none" strike="noStrike" kern="1200" cap="none" spc="0" normalizeH="0" baseline="0" noProof="0" dirty="0">
              <a:ln>
                <a:noFill/>
              </a:ln>
              <a:solidFill>
                <a:srgbClr val="004687"/>
              </a:solidFill>
              <a:effectLst/>
              <a:uLnTx/>
              <a:uFillTx/>
              <a:latin typeface="Calibri" pitchFamily="34" charset="0"/>
              <a:ea typeface="+mn-ea"/>
              <a:cs typeface="+mn-cs"/>
            </a:endParaRPr>
          </a:p>
        </p:txBody>
      </p:sp>
      <p:pic>
        <p:nvPicPr>
          <p:cNvPr id="28" name="Imagem 27">
            <a:extLst>
              <a:ext uri="{FF2B5EF4-FFF2-40B4-BE49-F238E27FC236}">
                <a16:creationId xmlns:a16="http://schemas.microsoft.com/office/drawing/2014/main" id="{E63924F0-42FB-4B00-B04F-64508E72B6F7}"/>
              </a:ext>
            </a:extLst>
          </p:cNvPr>
          <p:cNvPicPr>
            <a:picLocks noChangeAspect="1"/>
          </p:cNvPicPr>
          <p:nvPr/>
        </p:nvPicPr>
        <p:blipFill>
          <a:blip r:embed="rId3"/>
          <a:stretch>
            <a:fillRect/>
          </a:stretch>
        </p:blipFill>
        <p:spPr>
          <a:xfrm>
            <a:off x="2241957" y="1699839"/>
            <a:ext cx="7708086" cy="3901094"/>
          </a:xfrm>
          <a:prstGeom prst="rect">
            <a:avLst/>
          </a:prstGeom>
        </p:spPr>
      </p:pic>
      <p:sp>
        <p:nvSpPr>
          <p:cNvPr id="6" name="CaixaDeTexto 5">
            <a:extLst>
              <a:ext uri="{FF2B5EF4-FFF2-40B4-BE49-F238E27FC236}">
                <a16:creationId xmlns:a16="http://schemas.microsoft.com/office/drawing/2014/main" id="{495A7A82-8362-4F7D-BD47-49BFEE56D4B4}"/>
              </a:ext>
            </a:extLst>
          </p:cNvPr>
          <p:cNvSpPr txBox="1"/>
          <p:nvPr/>
        </p:nvSpPr>
        <p:spPr>
          <a:xfrm>
            <a:off x="2442018" y="410764"/>
            <a:ext cx="730796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a:ln>
                  <a:noFill/>
                </a:ln>
                <a:solidFill>
                  <a:prstClr val="white"/>
                </a:solidFill>
                <a:effectLst/>
                <a:uLnTx/>
                <a:uFillTx/>
                <a:latin typeface="Calibri" panose="020F0502020204030204"/>
                <a:ea typeface="+mn-ea"/>
                <a:cs typeface="+mn-cs"/>
              </a:rPr>
              <a:t>Critérios para aprovação no curso</a:t>
            </a:r>
          </a:p>
        </p:txBody>
      </p:sp>
    </p:spTree>
    <p:extLst>
      <p:ext uri="{BB962C8B-B14F-4D97-AF65-F5344CB8AC3E}">
        <p14:creationId xmlns:p14="http://schemas.microsoft.com/office/powerpoint/2010/main" val="194533533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a:extLst>
              <a:ext uri="{FF2B5EF4-FFF2-40B4-BE49-F238E27FC236}">
                <a16:creationId xmlns:a16="http://schemas.microsoft.com/office/drawing/2014/main" id="{CE8330A1-9CFE-40CD-B8E5-EB66C502EE41}"/>
              </a:ext>
            </a:extLst>
          </p:cNvPr>
          <p:cNvGrpSpPr/>
          <p:nvPr/>
        </p:nvGrpSpPr>
        <p:grpSpPr>
          <a:xfrm>
            <a:off x="1944418" y="66625"/>
            <a:ext cx="8303163" cy="6343750"/>
            <a:chOff x="680545" y="514250"/>
            <a:chExt cx="8303163" cy="6343750"/>
          </a:xfrm>
        </p:grpSpPr>
        <p:grpSp>
          <p:nvGrpSpPr>
            <p:cNvPr id="4" name="Agrupar 3">
              <a:extLst>
                <a:ext uri="{FF2B5EF4-FFF2-40B4-BE49-F238E27FC236}">
                  <a16:creationId xmlns:a16="http://schemas.microsoft.com/office/drawing/2014/main" id="{3346888B-4FF6-4359-9634-3E4F193422B1}"/>
                </a:ext>
              </a:extLst>
            </p:cNvPr>
            <p:cNvGrpSpPr/>
            <p:nvPr/>
          </p:nvGrpSpPr>
          <p:grpSpPr>
            <a:xfrm>
              <a:off x="680545" y="514250"/>
              <a:ext cx="8006255" cy="2505175"/>
              <a:chOff x="680545" y="514251"/>
              <a:chExt cx="7087585" cy="2133756"/>
            </a:xfrm>
          </p:grpSpPr>
          <p:pic>
            <p:nvPicPr>
              <p:cNvPr id="2" name="Imagem 1">
                <a:extLst>
                  <a:ext uri="{FF2B5EF4-FFF2-40B4-BE49-F238E27FC236}">
                    <a16:creationId xmlns:a16="http://schemas.microsoft.com/office/drawing/2014/main" id="{A001C5D8-8B0A-42A2-A2BC-C4BE3C9F9987}"/>
                  </a:ext>
                </a:extLst>
              </p:cNvPr>
              <p:cNvPicPr>
                <a:picLocks noChangeAspect="1"/>
              </p:cNvPicPr>
              <p:nvPr/>
            </p:nvPicPr>
            <p:blipFill>
              <a:blip r:embed="rId2"/>
              <a:stretch>
                <a:fillRect/>
              </a:stretch>
            </p:blipFill>
            <p:spPr>
              <a:xfrm>
                <a:off x="680545" y="514251"/>
                <a:ext cx="7059010" cy="1409897"/>
              </a:xfrm>
              <a:prstGeom prst="rect">
                <a:avLst/>
              </a:prstGeom>
            </p:spPr>
          </p:pic>
          <p:pic>
            <p:nvPicPr>
              <p:cNvPr id="3" name="Imagem 2">
                <a:extLst>
                  <a:ext uri="{FF2B5EF4-FFF2-40B4-BE49-F238E27FC236}">
                    <a16:creationId xmlns:a16="http://schemas.microsoft.com/office/drawing/2014/main" id="{C2E3C5E4-D815-4B1C-A164-79A54F399B8A}"/>
                  </a:ext>
                </a:extLst>
              </p:cNvPr>
              <p:cNvPicPr>
                <a:picLocks noChangeAspect="1"/>
              </p:cNvPicPr>
              <p:nvPr/>
            </p:nvPicPr>
            <p:blipFill>
              <a:blip r:embed="rId3"/>
              <a:stretch>
                <a:fillRect/>
              </a:stretch>
            </p:blipFill>
            <p:spPr>
              <a:xfrm>
                <a:off x="794857" y="1828743"/>
                <a:ext cx="6973273" cy="819264"/>
              </a:xfrm>
              <a:prstGeom prst="rect">
                <a:avLst/>
              </a:prstGeom>
            </p:spPr>
          </p:pic>
        </p:grpSp>
        <p:pic>
          <p:nvPicPr>
            <p:cNvPr id="5" name="Imagem 4">
              <a:extLst>
                <a:ext uri="{FF2B5EF4-FFF2-40B4-BE49-F238E27FC236}">
                  <a16:creationId xmlns:a16="http://schemas.microsoft.com/office/drawing/2014/main" id="{B32221B1-F478-44B3-9EE4-8178BAC598B3}"/>
                </a:ext>
              </a:extLst>
            </p:cNvPr>
            <p:cNvPicPr>
              <a:picLocks noChangeAspect="1"/>
            </p:cNvPicPr>
            <p:nvPr/>
          </p:nvPicPr>
          <p:blipFill>
            <a:blip r:embed="rId4"/>
            <a:stretch>
              <a:fillRect/>
            </a:stretch>
          </p:blipFill>
          <p:spPr>
            <a:xfrm>
              <a:off x="750680" y="2943223"/>
              <a:ext cx="8233028" cy="3914777"/>
            </a:xfrm>
            <a:prstGeom prst="rect">
              <a:avLst/>
            </a:prstGeom>
          </p:spPr>
        </p:pic>
      </p:grpSp>
    </p:spTree>
    <p:extLst>
      <p:ext uri="{BB962C8B-B14F-4D97-AF65-F5344CB8AC3E}">
        <p14:creationId xmlns:p14="http://schemas.microsoft.com/office/powerpoint/2010/main" val="2909453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E4002893-8076-4B2A-86B6-AD06EF13DD1E}"/>
              </a:ext>
            </a:extLst>
          </p:cNvPr>
          <p:cNvGrpSpPr/>
          <p:nvPr/>
        </p:nvGrpSpPr>
        <p:grpSpPr>
          <a:xfrm>
            <a:off x="1407067" y="1138065"/>
            <a:ext cx="9377865" cy="3957810"/>
            <a:chOff x="1404435" y="690390"/>
            <a:chExt cx="7192379" cy="2962277"/>
          </a:xfrm>
        </p:grpSpPr>
        <p:pic>
          <p:nvPicPr>
            <p:cNvPr id="2" name="Imagem 1">
              <a:extLst>
                <a:ext uri="{FF2B5EF4-FFF2-40B4-BE49-F238E27FC236}">
                  <a16:creationId xmlns:a16="http://schemas.microsoft.com/office/drawing/2014/main" id="{B8466EA2-DC05-4A75-878B-A349395C42F7}"/>
                </a:ext>
              </a:extLst>
            </p:cNvPr>
            <p:cNvPicPr>
              <a:picLocks noChangeAspect="1"/>
            </p:cNvPicPr>
            <p:nvPr/>
          </p:nvPicPr>
          <p:blipFill>
            <a:blip r:embed="rId2"/>
            <a:stretch>
              <a:fillRect/>
            </a:stretch>
          </p:blipFill>
          <p:spPr>
            <a:xfrm>
              <a:off x="1404435" y="690390"/>
              <a:ext cx="7192379" cy="2467319"/>
            </a:xfrm>
            <a:prstGeom prst="rect">
              <a:avLst/>
            </a:prstGeom>
          </p:spPr>
        </p:pic>
        <p:pic>
          <p:nvPicPr>
            <p:cNvPr id="3" name="Imagem 2">
              <a:extLst>
                <a:ext uri="{FF2B5EF4-FFF2-40B4-BE49-F238E27FC236}">
                  <a16:creationId xmlns:a16="http://schemas.microsoft.com/office/drawing/2014/main" id="{A2FA77BF-A745-44E1-9BC7-FB294EACD383}"/>
                </a:ext>
              </a:extLst>
            </p:cNvPr>
            <p:cNvPicPr>
              <a:picLocks noChangeAspect="1"/>
            </p:cNvPicPr>
            <p:nvPr/>
          </p:nvPicPr>
          <p:blipFill>
            <a:blip r:embed="rId3"/>
            <a:stretch>
              <a:fillRect/>
            </a:stretch>
          </p:blipFill>
          <p:spPr>
            <a:xfrm>
              <a:off x="1480646" y="2909613"/>
              <a:ext cx="7116168" cy="743054"/>
            </a:xfrm>
            <a:prstGeom prst="rect">
              <a:avLst/>
            </a:prstGeom>
          </p:spPr>
        </p:pic>
      </p:grpSp>
    </p:spTree>
    <p:extLst>
      <p:ext uri="{BB962C8B-B14F-4D97-AF65-F5344CB8AC3E}">
        <p14:creationId xmlns:p14="http://schemas.microsoft.com/office/powerpoint/2010/main" val="543737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DD2113C6-C1E2-4663-AB2F-0D76EA51B568}"/>
              </a:ext>
            </a:extLst>
          </p:cNvPr>
          <p:cNvPicPr>
            <a:picLocks noChangeAspect="1"/>
          </p:cNvPicPr>
          <p:nvPr/>
        </p:nvPicPr>
        <p:blipFill>
          <a:blip r:embed="rId2"/>
          <a:stretch>
            <a:fillRect/>
          </a:stretch>
        </p:blipFill>
        <p:spPr>
          <a:xfrm>
            <a:off x="2371387" y="137829"/>
            <a:ext cx="7515563" cy="6287627"/>
          </a:xfrm>
          <a:prstGeom prst="rect">
            <a:avLst/>
          </a:prstGeom>
        </p:spPr>
      </p:pic>
    </p:spTree>
    <p:extLst>
      <p:ext uri="{BB962C8B-B14F-4D97-AF65-F5344CB8AC3E}">
        <p14:creationId xmlns:p14="http://schemas.microsoft.com/office/powerpoint/2010/main" val="1258674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78B6F170-49E9-4D9D-B4D7-0185089C838F}"/>
              </a:ext>
            </a:extLst>
          </p:cNvPr>
          <p:cNvPicPr>
            <a:picLocks noChangeAspect="1"/>
          </p:cNvPicPr>
          <p:nvPr/>
        </p:nvPicPr>
        <p:blipFill>
          <a:blip r:embed="rId2"/>
          <a:stretch>
            <a:fillRect/>
          </a:stretch>
        </p:blipFill>
        <p:spPr>
          <a:xfrm>
            <a:off x="599647" y="195226"/>
            <a:ext cx="8172359" cy="700124"/>
          </a:xfrm>
          <a:prstGeom prst="rect">
            <a:avLst/>
          </a:prstGeom>
        </p:spPr>
      </p:pic>
      <p:pic>
        <p:nvPicPr>
          <p:cNvPr id="3" name="Imagem 2">
            <a:extLst>
              <a:ext uri="{FF2B5EF4-FFF2-40B4-BE49-F238E27FC236}">
                <a16:creationId xmlns:a16="http://schemas.microsoft.com/office/drawing/2014/main" id="{B3D10298-AD5F-4CD8-9F86-1CF5B2680BBC}"/>
              </a:ext>
            </a:extLst>
          </p:cNvPr>
          <p:cNvPicPr>
            <a:picLocks noChangeAspect="1"/>
          </p:cNvPicPr>
          <p:nvPr/>
        </p:nvPicPr>
        <p:blipFill>
          <a:blip r:embed="rId3"/>
          <a:stretch>
            <a:fillRect/>
          </a:stretch>
        </p:blipFill>
        <p:spPr>
          <a:xfrm>
            <a:off x="3124126" y="895350"/>
            <a:ext cx="6658049" cy="5483619"/>
          </a:xfrm>
          <a:prstGeom prst="rect">
            <a:avLst/>
          </a:prstGeom>
        </p:spPr>
      </p:pic>
    </p:spTree>
    <p:extLst>
      <p:ext uri="{BB962C8B-B14F-4D97-AF65-F5344CB8AC3E}">
        <p14:creationId xmlns:p14="http://schemas.microsoft.com/office/powerpoint/2010/main" val="1748430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B5B8759-B0A8-4549-8805-91A660CF52E7}"/>
              </a:ext>
            </a:extLst>
          </p:cNvPr>
          <p:cNvSpPr txBox="1"/>
          <p:nvPr/>
        </p:nvSpPr>
        <p:spPr>
          <a:xfrm>
            <a:off x="808063" y="1701893"/>
            <a:ext cx="10596058" cy="3754874"/>
          </a:xfrm>
          <a:prstGeom prst="rect">
            <a:avLst/>
          </a:prstGeom>
          <a:noFill/>
        </p:spPr>
        <p:txBody>
          <a:bodyPr wrap="square" rtlCol="0">
            <a:spAutoFit/>
          </a:bodyPr>
          <a:lstStyle/>
          <a:p>
            <a:r>
              <a:rPr lang="pt-BR" sz="28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Referência Bibliográfica:</a:t>
            </a:r>
          </a:p>
          <a:p>
            <a:endParaRPr lang="pt-BR"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pt-BR"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150000"/>
              </a:lnSpc>
            </a:pPr>
            <a:r>
              <a:rPr lang="pt-BR"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LACERDA, Ivan Max Freire de; OLIVEIRA, Ana Liz Souto. </a:t>
            </a:r>
            <a:r>
              <a:rPr lang="pt-BR"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Programador Web: </a:t>
            </a:r>
            <a:r>
              <a:rPr lang="pt-BR"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um guia para programação e manipulação de banco de dados. Rio de Janeiro: SENAC Nacional, 2013. 176p. ISBN 9788574583303.</a:t>
            </a:r>
          </a:p>
          <a:p>
            <a:endParaRPr lang="pt-BR" dirty="0"/>
          </a:p>
          <a:p>
            <a:endParaRPr lang="pt-BR" dirty="0"/>
          </a:p>
          <a:p>
            <a:endParaRPr lang="pt-BR" dirty="0"/>
          </a:p>
        </p:txBody>
      </p:sp>
    </p:spTree>
    <p:extLst>
      <p:ext uri="{BB962C8B-B14F-4D97-AF65-F5344CB8AC3E}">
        <p14:creationId xmlns:p14="http://schemas.microsoft.com/office/powerpoint/2010/main" val="2287205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43C3053-C123-44C6-A01E-57B4E39BBE33}"/>
              </a:ext>
            </a:extLst>
          </p:cNvPr>
          <p:cNvSpPr/>
          <p:nvPr/>
        </p:nvSpPr>
        <p:spPr>
          <a:xfrm>
            <a:off x="790575" y="391209"/>
            <a:ext cx="2287806" cy="646331"/>
          </a:xfrm>
          <a:prstGeom prst="rect">
            <a:avLst/>
          </a:prstGeom>
        </p:spPr>
        <p:txBody>
          <a:bodyPr wrap="none">
            <a:spAutoFit/>
          </a:bodyPr>
          <a:lstStyle/>
          <a:p>
            <a:r>
              <a:rPr lang="pt-BR" sz="3600" b="1" dirty="0">
                <a:latin typeface="Times New Roman" panose="02020603050405020304" pitchFamily="18" charset="0"/>
                <a:cs typeface="Times New Roman" panose="02020603050405020304" pitchFamily="18" charset="0"/>
              </a:rPr>
              <a:t>Atividades</a:t>
            </a:r>
          </a:p>
        </p:txBody>
      </p:sp>
      <p:sp>
        <p:nvSpPr>
          <p:cNvPr id="4" name="CaixaDeTexto 3">
            <a:extLst>
              <a:ext uri="{FF2B5EF4-FFF2-40B4-BE49-F238E27FC236}">
                <a16:creationId xmlns:a16="http://schemas.microsoft.com/office/drawing/2014/main" id="{D70B50A7-F904-4934-A83E-E2C1895C7BD9}"/>
              </a:ext>
            </a:extLst>
          </p:cNvPr>
          <p:cNvSpPr txBox="1"/>
          <p:nvPr/>
        </p:nvSpPr>
        <p:spPr>
          <a:xfrm>
            <a:off x="885825" y="1552575"/>
            <a:ext cx="6590266" cy="430887"/>
          </a:xfrm>
          <a:prstGeom prst="rect">
            <a:avLst/>
          </a:prstGeom>
          <a:noFill/>
        </p:spPr>
        <p:txBody>
          <a:bodyPr wrap="none" rtlCol="0">
            <a:spAutoFit/>
          </a:bodyPr>
          <a:lstStyle/>
          <a:p>
            <a:r>
              <a:rPr lang="pt-BR" sz="2200" b="1" dirty="0">
                <a:latin typeface="Times New Roman" panose="02020603050405020304" pitchFamily="18" charset="0"/>
                <a:cs typeface="Times New Roman" panose="02020603050405020304" pitchFamily="18" charset="0"/>
              </a:rPr>
              <a:t>1 - Faça uma página em HTML com o seguinte efeito:</a:t>
            </a:r>
          </a:p>
        </p:txBody>
      </p:sp>
      <p:pic>
        <p:nvPicPr>
          <p:cNvPr id="5" name="Imagem 4">
            <a:extLst>
              <a:ext uri="{FF2B5EF4-FFF2-40B4-BE49-F238E27FC236}">
                <a16:creationId xmlns:a16="http://schemas.microsoft.com/office/drawing/2014/main" id="{CC8DACF5-AE85-4FC6-99B0-4BAB71B5CF36}"/>
              </a:ext>
            </a:extLst>
          </p:cNvPr>
          <p:cNvPicPr>
            <a:picLocks noChangeAspect="1"/>
          </p:cNvPicPr>
          <p:nvPr/>
        </p:nvPicPr>
        <p:blipFill rotWithShape="1">
          <a:blip r:embed="rId2"/>
          <a:srcRect r="3078"/>
          <a:stretch/>
        </p:blipFill>
        <p:spPr>
          <a:xfrm>
            <a:off x="1596235" y="2378640"/>
            <a:ext cx="2099465" cy="3569363"/>
          </a:xfrm>
          <a:prstGeom prst="rect">
            <a:avLst/>
          </a:prstGeom>
        </p:spPr>
      </p:pic>
      <p:pic>
        <p:nvPicPr>
          <p:cNvPr id="6" name="Imagem 5">
            <a:extLst>
              <a:ext uri="{FF2B5EF4-FFF2-40B4-BE49-F238E27FC236}">
                <a16:creationId xmlns:a16="http://schemas.microsoft.com/office/drawing/2014/main" id="{2B8B7A5D-BB65-470E-80A7-DEC71757C54F}"/>
              </a:ext>
            </a:extLst>
          </p:cNvPr>
          <p:cNvPicPr>
            <a:picLocks noChangeAspect="1"/>
          </p:cNvPicPr>
          <p:nvPr/>
        </p:nvPicPr>
        <p:blipFill rotWithShape="1">
          <a:blip r:embed="rId2"/>
          <a:srcRect r="3078"/>
          <a:stretch/>
        </p:blipFill>
        <p:spPr>
          <a:xfrm>
            <a:off x="7895191" y="2378640"/>
            <a:ext cx="2099465" cy="3569363"/>
          </a:xfrm>
          <a:prstGeom prst="rect">
            <a:avLst/>
          </a:prstGeom>
        </p:spPr>
      </p:pic>
      <p:sp>
        <p:nvSpPr>
          <p:cNvPr id="7" name="Retângulo 6">
            <a:extLst>
              <a:ext uri="{FF2B5EF4-FFF2-40B4-BE49-F238E27FC236}">
                <a16:creationId xmlns:a16="http://schemas.microsoft.com/office/drawing/2014/main" id="{7E214E41-3C9C-4540-8E8A-E1D5018775A9}"/>
              </a:ext>
            </a:extLst>
          </p:cNvPr>
          <p:cNvSpPr/>
          <p:nvPr/>
        </p:nvSpPr>
        <p:spPr>
          <a:xfrm>
            <a:off x="3838576" y="3105834"/>
            <a:ext cx="4056616" cy="923330"/>
          </a:xfrm>
          <a:prstGeom prst="rect">
            <a:avLst/>
          </a:prstGeom>
        </p:spPr>
        <p:txBody>
          <a:bodyPr wrap="square">
            <a:spAutoFit/>
          </a:bodyPr>
          <a:lstStyle/>
          <a:p>
            <a:pPr algn="just"/>
            <a:r>
              <a:rPr lang="pt-BR" b="1" dirty="0">
                <a:latin typeface="Times New Roman" panose="02020603050405020304" pitchFamily="18" charset="0"/>
                <a:cs typeface="Times New Roman" panose="02020603050405020304" pitchFamily="18" charset="0"/>
              </a:rPr>
              <a:t>Com esta página estou mostrando uma forma de colocar um texto entre duas figuras. </a:t>
            </a:r>
          </a:p>
        </p:txBody>
      </p:sp>
    </p:spTree>
    <p:extLst>
      <p:ext uri="{BB962C8B-B14F-4D97-AF65-F5344CB8AC3E}">
        <p14:creationId xmlns:p14="http://schemas.microsoft.com/office/powerpoint/2010/main" val="1407708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5B4E1EC-6DA9-44A3-BBFE-9C0F0EF56987}"/>
              </a:ext>
            </a:extLst>
          </p:cNvPr>
          <p:cNvSpPr/>
          <p:nvPr/>
        </p:nvSpPr>
        <p:spPr>
          <a:xfrm>
            <a:off x="1236298" y="758309"/>
            <a:ext cx="6645217" cy="430887"/>
          </a:xfrm>
          <a:prstGeom prst="rect">
            <a:avLst/>
          </a:prstGeom>
        </p:spPr>
        <p:txBody>
          <a:bodyPr wrap="none">
            <a:spAutoFit/>
          </a:bodyPr>
          <a:lstStyle/>
          <a:p>
            <a:r>
              <a:rPr lang="pt-BR" sz="2200" b="1" dirty="0">
                <a:latin typeface="Times New Roman" panose="02020603050405020304" pitchFamily="18" charset="0"/>
                <a:cs typeface="Times New Roman" panose="02020603050405020304" pitchFamily="18" charset="0"/>
              </a:rPr>
              <a:t>2 - Faça uma página em HTML com o seguinte efeito:</a:t>
            </a:r>
          </a:p>
        </p:txBody>
      </p:sp>
      <p:pic>
        <p:nvPicPr>
          <p:cNvPr id="3" name="Imagem 2">
            <a:extLst>
              <a:ext uri="{FF2B5EF4-FFF2-40B4-BE49-F238E27FC236}">
                <a16:creationId xmlns:a16="http://schemas.microsoft.com/office/drawing/2014/main" id="{54478ACF-568B-4DCD-B3CE-CA82DA955081}"/>
              </a:ext>
            </a:extLst>
          </p:cNvPr>
          <p:cNvPicPr>
            <a:picLocks noChangeAspect="1"/>
          </p:cNvPicPr>
          <p:nvPr/>
        </p:nvPicPr>
        <p:blipFill>
          <a:blip r:embed="rId2"/>
          <a:stretch>
            <a:fillRect/>
          </a:stretch>
        </p:blipFill>
        <p:spPr>
          <a:xfrm>
            <a:off x="1366702" y="1485629"/>
            <a:ext cx="2738573" cy="2752063"/>
          </a:xfrm>
          <a:prstGeom prst="rect">
            <a:avLst/>
          </a:prstGeom>
        </p:spPr>
      </p:pic>
      <p:sp>
        <p:nvSpPr>
          <p:cNvPr id="4" name="Retângulo 3">
            <a:extLst>
              <a:ext uri="{FF2B5EF4-FFF2-40B4-BE49-F238E27FC236}">
                <a16:creationId xmlns:a16="http://schemas.microsoft.com/office/drawing/2014/main" id="{8B7EA85E-821A-49D5-8FDA-A175ABBE0566}"/>
              </a:ext>
            </a:extLst>
          </p:cNvPr>
          <p:cNvSpPr/>
          <p:nvPr/>
        </p:nvSpPr>
        <p:spPr>
          <a:xfrm>
            <a:off x="4305300" y="1485629"/>
            <a:ext cx="6096000" cy="2739211"/>
          </a:xfrm>
          <a:prstGeom prst="rect">
            <a:avLst/>
          </a:prstGeom>
        </p:spPr>
        <p:txBody>
          <a:bodyPr>
            <a:spAutoFit/>
          </a:bodyPr>
          <a:lstStyle/>
          <a:p>
            <a:r>
              <a:rPr lang="pt-BR" sz="2800" b="1" dirty="0">
                <a:latin typeface="Times New Roman" panose="02020603050405020304" pitchFamily="18" charset="0"/>
                <a:cs typeface="Times New Roman" panose="02020603050405020304" pitchFamily="18" charset="0"/>
              </a:rPr>
              <a:t>Soneto da fidelidade </a:t>
            </a:r>
          </a:p>
          <a:p>
            <a:endParaRPr lang="pt-BR" dirty="0">
              <a:latin typeface="Times New Roman" panose="02020603050405020304" pitchFamily="18" charset="0"/>
              <a:cs typeface="Times New Roman" panose="02020603050405020304" pitchFamily="18" charset="0"/>
            </a:endParaRPr>
          </a:p>
          <a:p>
            <a:r>
              <a:rPr lang="pt-BR" b="1" dirty="0">
                <a:latin typeface="Times New Roman" panose="02020603050405020304" pitchFamily="18" charset="0"/>
                <a:cs typeface="Times New Roman" panose="02020603050405020304" pitchFamily="18" charset="0"/>
              </a:rPr>
              <a:t>Que tudo ao amor serei atento </a:t>
            </a:r>
          </a:p>
          <a:p>
            <a:r>
              <a:rPr lang="pt-BR" b="1" dirty="0">
                <a:latin typeface="Times New Roman" panose="02020603050405020304" pitchFamily="18" charset="0"/>
                <a:cs typeface="Times New Roman" panose="02020603050405020304" pitchFamily="18" charset="0"/>
              </a:rPr>
              <a:t>Antes, e com tal zelo e sempre e tanto </a:t>
            </a:r>
          </a:p>
          <a:p>
            <a:r>
              <a:rPr lang="pt-BR" b="1" dirty="0">
                <a:latin typeface="Times New Roman" panose="02020603050405020304" pitchFamily="18" charset="0"/>
                <a:cs typeface="Times New Roman" panose="02020603050405020304" pitchFamily="18" charset="0"/>
              </a:rPr>
              <a:t>Que mesmo em face do maior encanto </a:t>
            </a:r>
          </a:p>
          <a:p>
            <a:r>
              <a:rPr lang="pt-BR" b="1" dirty="0">
                <a:latin typeface="Times New Roman" panose="02020603050405020304" pitchFamily="18" charset="0"/>
                <a:cs typeface="Times New Roman" panose="02020603050405020304" pitchFamily="18" charset="0"/>
              </a:rPr>
              <a:t>Dele se encante o meu pensamento </a:t>
            </a:r>
          </a:p>
          <a:p>
            <a:r>
              <a:rPr lang="pt-BR" b="1" dirty="0">
                <a:latin typeface="Times New Roman" panose="02020603050405020304" pitchFamily="18" charset="0"/>
                <a:cs typeface="Times New Roman" panose="02020603050405020304" pitchFamily="18" charset="0"/>
              </a:rPr>
              <a:t>Quero vivê-lo em cada vão momento </a:t>
            </a:r>
          </a:p>
          <a:p>
            <a:r>
              <a:rPr lang="pt-BR" b="1" dirty="0">
                <a:latin typeface="Times New Roman" panose="02020603050405020304" pitchFamily="18" charset="0"/>
                <a:cs typeface="Times New Roman" panose="02020603050405020304" pitchFamily="18" charset="0"/>
              </a:rPr>
              <a:t>E em seu louvor espalhar meu canto </a:t>
            </a:r>
          </a:p>
          <a:p>
            <a:r>
              <a:rPr lang="pt-BR" b="1" dirty="0">
                <a:latin typeface="Times New Roman" panose="02020603050405020304" pitchFamily="18" charset="0"/>
                <a:cs typeface="Times New Roman" panose="02020603050405020304" pitchFamily="18" charset="0"/>
              </a:rPr>
              <a:t>Rir meu riso e derramar meu pranto </a:t>
            </a:r>
          </a:p>
        </p:txBody>
      </p:sp>
      <p:sp>
        <p:nvSpPr>
          <p:cNvPr id="5" name="Retângulo 4">
            <a:extLst>
              <a:ext uri="{FF2B5EF4-FFF2-40B4-BE49-F238E27FC236}">
                <a16:creationId xmlns:a16="http://schemas.microsoft.com/office/drawing/2014/main" id="{F50D3F05-E9FC-41DE-8F77-EA6ADC015699}"/>
              </a:ext>
            </a:extLst>
          </p:cNvPr>
          <p:cNvSpPr/>
          <p:nvPr/>
        </p:nvSpPr>
        <p:spPr>
          <a:xfrm>
            <a:off x="1257300" y="4356708"/>
            <a:ext cx="6096000" cy="2031325"/>
          </a:xfrm>
          <a:prstGeom prst="rect">
            <a:avLst/>
          </a:prstGeom>
        </p:spPr>
        <p:txBody>
          <a:bodyPr>
            <a:spAutoFit/>
          </a:bodyPr>
          <a:lstStyle/>
          <a:p>
            <a:r>
              <a:rPr lang="pt-BR" b="1" dirty="0">
                <a:latin typeface="Times New Roman" panose="02020603050405020304" pitchFamily="18" charset="0"/>
                <a:cs typeface="Times New Roman" panose="02020603050405020304" pitchFamily="18" charset="0"/>
              </a:rPr>
              <a:t>Em seu pesar e em seu contentamento </a:t>
            </a:r>
          </a:p>
          <a:p>
            <a:r>
              <a:rPr lang="pt-BR" b="1" dirty="0">
                <a:latin typeface="Times New Roman" panose="02020603050405020304" pitchFamily="18" charset="0"/>
                <a:cs typeface="Times New Roman" panose="02020603050405020304" pitchFamily="18" charset="0"/>
              </a:rPr>
              <a:t>E assim, quando mais tarde me procure </a:t>
            </a:r>
          </a:p>
          <a:p>
            <a:r>
              <a:rPr lang="pt-BR" b="1" dirty="0">
                <a:latin typeface="Times New Roman" panose="02020603050405020304" pitchFamily="18" charset="0"/>
                <a:cs typeface="Times New Roman" panose="02020603050405020304" pitchFamily="18" charset="0"/>
              </a:rPr>
              <a:t>Quem sabe a morte, angustia de quem vive </a:t>
            </a:r>
          </a:p>
          <a:p>
            <a:r>
              <a:rPr lang="pt-BR" b="1" dirty="0">
                <a:latin typeface="Times New Roman" panose="02020603050405020304" pitchFamily="18" charset="0"/>
                <a:cs typeface="Times New Roman" panose="02020603050405020304" pitchFamily="18" charset="0"/>
              </a:rPr>
              <a:t>Quem sabe a solidão, fim de quem ama </a:t>
            </a:r>
          </a:p>
          <a:p>
            <a:r>
              <a:rPr lang="pt-BR" b="1" dirty="0">
                <a:latin typeface="Times New Roman" panose="02020603050405020304" pitchFamily="18" charset="0"/>
                <a:cs typeface="Times New Roman" panose="02020603050405020304" pitchFamily="18" charset="0"/>
              </a:rPr>
              <a:t>Eu possa me dizer do amor que tive </a:t>
            </a:r>
          </a:p>
          <a:p>
            <a:r>
              <a:rPr lang="pt-BR" b="1" dirty="0">
                <a:latin typeface="Times New Roman" panose="02020603050405020304" pitchFamily="18" charset="0"/>
                <a:cs typeface="Times New Roman" panose="02020603050405020304" pitchFamily="18" charset="0"/>
              </a:rPr>
              <a:t>Que não seja imortal, posto que é chama </a:t>
            </a:r>
          </a:p>
          <a:p>
            <a:r>
              <a:rPr lang="pt-BR" b="1" dirty="0">
                <a:latin typeface="Times New Roman" panose="02020603050405020304" pitchFamily="18" charset="0"/>
                <a:cs typeface="Times New Roman" panose="02020603050405020304" pitchFamily="18" charset="0"/>
              </a:rPr>
              <a:t>Mas que seja infinito enquanto dure. </a:t>
            </a:r>
          </a:p>
        </p:txBody>
      </p:sp>
      <p:sp>
        <p:nvSpPr>
          <p:cNvPr id="6" name="Retângulo 5">
            <a:extLst>
              <a:ext uri="{FF2B5EF4-FFF2-40B4-BE49-F238E27FC236}">
                <a16:creationId xmlns:a16="http://schemas.microsoft.com/office/drawing/2014/main" id="{94A5DBE7-0A7D-4951-9D84-52710053E8A1}"/>
              </a:ext>
            </a:extLst>
          </p:cNvPr>
          <p:cNvSpPr/>
          <p:nvPr/>
        </p:nvSpPr>
        <p:spPr>
          <a:xfrm>
            <a:off x="8466155" y="6018701"/>
            <a:ext cx="1980094" cy="369332"/>
          </a:xfrm>
          <a:prstGeom prst="rect">
            <a:avLst/>
          </a:prstGeom>
        </p:spPr>
        <p:txBody>
          <a:bodyPr wrap="none">
            <a:spAutoFit/>
          </a:bodyPr>
          <a:lstStyle/>
          <a:p>
            <a:r>
              <a:rPr lang="pt-BR" b="1" i="1" dirty="0">
                <a:latin typeface="Times New Roman" panose="02020603050405020304" pitchFamily="18" charset="0"/>
                <a:cs typeface="Times New Roman" panose="02020603050405020304" pitchFamily="18" charset="0"/>
              </a:rPr>
              <a:t>Vinícius de Morais</a:t>
            </a:r>
          </a:p>
        </p:txBody>
      </p:sp>
    </p:spTree>
    <p:extLst>
      <p:ext uri="{BB962C8B-B14F-4D97-AF65-F5344CB8AC3E}">
        <p14:creationId xmlns:p14="http://schemas.microsoft.com/office/powerpoint/2010/main" val="2354732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4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603C1B85-FE1D-4441-BBCD-30CE5D3ED3DE}"/>
              </a:ext>
            </a:extLst>
          </p:cNvPr>
          <p:cNvSpPr/>
          <p:nvPr/>
        </p:nvSpPr>
        <p:spPr>
          <a:xfrm>
            <a:off x="1894285" y="1386448"/>
            <a:ext cx="1601330" cy="647859"/>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Unidade Curricular 14</a:t>
            </a:r>
          </a:p>
        </p:txBody>
      </p:sp>
      <p:sp>
        <p:nvSpPr>
          <p:cNvPr id="4" name="Retângulo 3">
            <a:extLst>
              <a:ext uri="{FF2B5EF4-FFF2-40B4-BE49-F238E27FC236}">
                <a16:creationId xmlns:a16="http://schemas.microsoft.com/office/drawing/2014/main" id="{CE068EAE-24EA-415B-A2CE-88E0F1C81AEB}"/>
              </a:ext>
            </a:extLst>
          </p:cNvPr>
          <p:cNvSpPr/>
          <p:nvPr/>
        </p:nvSpPr>
        <p:spPr>
          <a:xfrm>
            <a:off x="172133" y="2426550"/>
            <a:ext cx="4816794" cy="3308598"/>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lumMod val="65000"/>
                    <a:lumOff val="35000"/>
                  </a:prstClr>
                </a:solidFill>
                <a:effectLst/>
                <a:uLnTx/>
                <a:uFillTx/>
                <a:latin typeface="Franklin Gothic Book" panose="020B0503020102020204" pitchFamily="34" charset="0"/>
                <a:ea typeface="Times New Roman" panose="02020603050405020304" pitchFamily="18" charset="0"/>
                <a:cs typeface="Arial" panose="020B0604020202020204" pitchFamily="34" charset="0"/>
              </a:rPr>
              <a:t>Exemplo: UC 14</a:t>
            </a:r>
            <a:r>
              <a:rPr kumimoji="0" lang="pt-BR" sz="1800" b="1" i="0" u="none" strike="noStrike" kern="1200" cap="none" spc="0" normalizeH="0" baseline="0" noProof="0" dirty="0">
                <a:ln>
                  <a:noFill/>
                </a:ln>
                <a:solidFill>
                  <a:srgbClr val="000000"/>
                </a:solidFill>
                <a:effectLst/>
                <a:uLnTx/>
                <a:uFillTx/>
                <a:latin typeface="Franklin Gothic Book" panose="020B0503020102020204" pitchFamily="34" charset="0"/>
                <a:ea typeface="Times New Roman" panose="02020603050405020304" pitchFamily="18" charset="0"/>
                <a:cs typeface="Arial" panose="020B0604020202020204" pitchFamily="34" charset="0"/>
              </a:rPr>
              <a:t>:</a:t>
            </a:r>
            <a:r>
              <a:rPr kumimoji="0" lang="pt-BR" sz="1800" b="0" i="0" u="none" strike="noStrike" kern="1200" cap="none" spc="0" normalizeH="0" baseline="0" noProof="0" dirty="0">
                <a:ln>
                  <a:noFill/>
                </a:ln>
                <a:solidFill>
                  <a:srgbClr val="000000"/>
                </a:solidFill>
                <a:effectLst/>
                <a:uLnTx/>
                <a:uFillTx/>
                <a:latin typeface="Franklin Gothic Book" panose="020B0503020102020204" pitchFamily="34" charset="0"/>
                <a:ea typeface="Times New Roman" panose="02020603050405020304" pitchFamily="18" charset="0"/>
                <a:cs typeface="Arial" panose="020B0604020202020204" pitchFamily="34" charset="0"/>
              </a:rPr>
              <a:t> </a:t>
            </a:r>
            <a:r>
              <a:rPr lang="pt-BR" b="1" dirty="0">
                <a:latin typeface="Franklin Gothic Book" panose="020B0503020102020204" pitchFamily="34" charset="0"/>
              </a:rPr>
              <a:t>Desenvolver e organizar elementos estruturais de sites</a:t>
            </a:r>
            <a:endParaRPr kumimoji="0" lang="pt-BR" sz="1800" b="1" i="0" u="none" strike="noStrike" kern="1200" cap="none" spc="0" normalizeH="0" baseline="0" noProof="0" dirty="0">
              <a:ln>
                <a:noFill/>
              </a:ln>
              <a:solidFill>
                <a:srgbClr val="000000"/>
              </a:solidFill>
              <a:effectLst/>
              <a:uLnTx/>
              <a:uFillTx/>
              <a:latin typeface="Franklin Gothic Book" panose="020B05030201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1" i="0" u="none" strike="noStrike" kern="1200" cap="none" spc="0" normalizeH="0" baseline="0" noProof="0" dirty="0">
              <a:ln>
                <a:noFill/>
              </a:ln>
              <a:solidFill>
                <a:prstClr val="black">
                  <a:lumMod val="65000"/>
                  <a:lumOff val="35000"/>
                </a:prstClr>
              </a:solidFill>
              <a:effectLst/>
              <a:uLnTx/>
              <a:uFillTx/>
              <a:latin typeface="Franklin Gothic Book" panose="020B05030201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lumMod val="65000"/>
                    <a:lumOff val="35000"/>
                  </a:prstClr>
                </a:solidFill>
                <a:effectLst/>
                <a:uLnTx/>
                <a:uFillTx/>
                <a:latin typeface="Franklin Gothic Book" panose="020B0503020102020204" pitchFamily="34" charset="0"/>
                <a:ea typeface="Times New Roman" panose="02020603050405020304" pitchFamily="18" charset="0"/>
                <a:cs typeface="Arial" panose="020B0604020202020204" pitchFamily="34" charset="0"/>
              </a:rPr>
              <a:t>Indicador em avaliação: </a:t>
            </a:r>
            <a:endParaRPr kumimoji="0" lang="pt-BR" sz="2000" b="1" i="0" u="none" strike="noStrike" kern="1200" cap="none" spc="0" normalizeH="0" baseline="0" noProof="0" dirty="0">
              <a:ln>
                <a:noFill/>
              </a:ln>
              <a:solidFill>
                <a:srgbClr val="000000"/>
              </a:solidFill>
              <a:effectLst/>
              <a:uLnTx/>
              <a:uFillTx/>
              <a:latin typeface="Franklin Gothic Book" panose="020B0503020102020204" pitchFamily="34" charset="0"/>
              <a:ea typeface="Times New Roman" panose="02020603050405020304" pitchFamily="18" charset="0"/>
              <a:cs typeface="Arial" panose="020B0604020202020204" pitchFamily="34" charset="0"/>
            </a:endParaRPr>
          </a:p>
          <a:p>
            <a:pPr marL="285750" indent="-285750" algn="just">
              <a:lnSpc>
                <a:spcPct val="150000"/>
              </a:lnSpc>
              <a:buFont typeface="Arial" panose="020B0604020202020204" pitchFamily="34" charset="0"/>
              <a:buChar char="•"/>
            </a:pPr>
            <a:r>
              <a:rPr lang="pt-BR" sz="1800" b="1" i="0" u="none" strike="noStrike" baseline="0" dirty="0">
                <a:solidFill>
                  <a:schemeClr val="accent1">
                    <a:lumMod val="75000"/>
                  </a:schemeClr>
                </a:solidFill>
                <a:latin typeface="Arial" panose="020B0604020202020204" pitchFamily="34" charset="0"/>
              </a:rPr>
              <a:t>Utiliza técnicas de marcação e fundamentos de arquitetura da informação para a construção de um 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100" b="1" i="0" u="none" strike="noStrike" kern="1200" cap="none" spc="0" normalizeH="0" baseline="0" noProof="0" dirty="0">
              <a:ln>
                <a:noFill/>
              </a:ln>
              <a:solidFill>
                <a:srgbClr val="000000"/>
              </a:solidFill>
              <a:effectLst/>
              <a:uLnTx/>
              <a:uFillTx/>
              <a:latin typeface="Franklin Gothic Book" panose="020B0503020102020204" pitchFamily="34" charset="0"/>
              <a:ea typeface="Times New Roman" panose="02020603050405020304" pitchFamily="18" charset="0"/>
              <a:cs typeface="Arial" panose="020B0604020202020204" pitchFamily="34" charset="0"/>
            </a:endParaRPr>
          </a:p>
        </p:txBody>
      </p:sp>
      <p:pic>
        <p:nvPicPr>
          <p:cNvPr id="5" name="Picture 8" descr="Resultado de imagem para seta">
            <a:extLst>
              <a:ext uri="{FF2B5EF4-FFF2-40B4-BE49-F238E27FC236}">
                <a16:creationId xmlns:a16="http://schemas.microsoft.com/office/drawing/2014/main" id="{9FD90DEF-B728-4119-A95C-1BA55ABB05C9}"/>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95911" y="889205"/>
            <a:ext cx="554866" cy="443893"/>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C8CBE782-D61D-42BE-BA85-E8B13B379B96}"/>
              </a:ext>
            </a:extLst>
          </p:cNvPr>
          <p:cNvSpPr/>
          <p:nvPr/>
        </p:nvSpPr>
        <p:spPr>
          <a:xfrm>
            <a:off x="2984374" y="416615"/>
            <a:ext cx="2186493"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5D463E"/>
                </a:solidFill>
                <a:effectLst/>
                <a:uLnTx/>
                <a:uFillTx/>
                <a:latin typeface="Century Gothic" panose="020B0502020202020204" pitchFamily="34" charset="0"/>
                <a:ea typeface="+mn-ea"/>
                <a:cs typeface="+mn-cs"/>
              </a:rPr>
              <a:t>É a competência que será avaliada </a:t>
            </a:r>
            <a:endPar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10" descr="Resultado de imagem para seta">
            <a:extLst>
              <a:ext uri="{FF2B5EF4-FFF2-40B4-BE49-F238E27FC236}">
                <a16:creationId xmlns:a16="http://schemas.microsoft.com/office/drawing/2014/main" id="{BAEA1C52-6FA5-4E6C-A815-32AB115E2AB1}"/>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0744" y="1838436"/>
            <a:ext cx="583541" cy="46683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196144BA-A58E-4CAE-9DE3-C3972D54A121}"/>
              </a:ext>
            </a:extLst>
          </p:cNvPr>
          <p:cNvSpPr/>
          <p:nvPr/>
        </p:nvSpPr>
        <p:spPr>
          <a:xfrm>
            <a:off x="3573344" y="5488572"/>
            <a:ext cx="2774489" cy="952813"/>
          </a:xfrm>
          <a:prstGeom prst="rect">
            <a:avLst/>
          </a:prstGeom>
          <a:solidFill>
            <a:srgbClr val="4F81BD">
              <a:alpha val="0"/>
            </a:srgbClr>
          </a:solidFill>
          <a:ln w="6350" cap="flat" cmpd="sng" algn="ctr">
            <a:solidFill>
              <a:srgbClr val="4F81BD">
                <a:shade val="50000"/>
              </a:srgbClr>
            </a:solidFill>
            <a:prstDash val="sysDot"/>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Menções do indicador: </a:t>
            </a:r>
            <a:endParaRPr kumimoji="0" lang="pt-BR" sz="14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A</a:t>
            </a:r>
            <a:r>
              <a:rPr kumimoji="0" lang="pt-BR" sz="16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 – Atendido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PA</a:t>
            </a:r>
            <a:r>
              <a:rPr kumimoji="0" lang="pt-BR" sz="16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 – Parcialmente Atendido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NA </a:t>
            </a:r>
            <a:r>
              <a:rPr kumimoji="0" lang="pt-BR" sz="16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 Não Atendido </a:t>
            </a:r>
          </a:p>
        </p:txBody>
      </p:sp>
      <p:sp>
        <p:nvSpPr>
          <p:cNvPr id="10" name="Retângulo 9">
            <a:extLst>
              <a:ext uri="{FF2B5EF4-FFF2-40B4-BE49-F238E27FC236}">
                <a16:creationId xmlns:a16="http://schemas.microsoft.com/office/drawing/2014/main" id="{4FA52439-64DD-4988-A8C7-5A4E5ACEE3E3}"/>
              </a:ext>
            </a:extLst>
          </p:cNvPr>
          <p:cNvSpPr/>
          <p:nvPr/>
        </p:nvSpPr>
        <p:spPr>
          <a:xfrm>
            <a:off x="8368331" y="4101348"/>
            <a:ext cx="3733670" cy="954107"/>
          </a:xfrm>
          <a:prstGeom prst="rect">
            <a:avLst/>
          </a:prstGeom>
          <a:solidFill>
            <a:schemeClr val="accent1">
              <a:lumMod val="40000"/>
              <a:lumOff val="60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srgbClr val="5D463E"/>
                </a:solidFill>
                <a:effectLst/>
                <a:uLnTx/>
                <a:uFillTx/>
                <a:latin typeface="Century Gothic" panose="020B0502020202020204" pitchFamily="34" charset="0"/>
                <a:ea typeface="+mn-ea"/>
                <a:cs typeface="+mn-cs"/>
              </a:rPr>
              <a:t>Para aprovação o estudante deve ter competência desenvolvida em todas as Unidades Curriculares e frequência mínima de 75% no curso. </a:t>
            </a:r>
          </a:p>
        </p:txBody>
      </p:sp>
      <p:sp>
        <p:nvSpPr>
          <p:cNvPr id="11" name="Retângulo 10">
            <a:extLst>
              <a:ext uri="{FF2B5EF4-FFF2-40B4-BE49-F238E27FC236}">
                <a16:creationId xmlns:a16="http://schemas.microsoft.com/office/drawing/2014/main" id="{99877ED0-76E3-472D-9024-8D4D85295629}"/>
              </a:ext>
            </a:extLst>
          </p:cNvPr>
          <p:cNvSpPr/>
          <p:nvPr/>
        </p:nvSpPr>
        <p:spPr>
          <a:xfrm>
            <a:off x="5170867" y="1333189"/>
            <a:ext cx="1733230" cy="738664"/>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Unidade Curricular 1</a:t>
            </a:r>
          </a:p>
        </p:txBody>
      </p:sp>
      <p:sp>
        <p:nvSpPr>
          <p:cNvPr id="12" name="Retângulo 11">
            <a:extLst>
              <a:ext uri="{FF2B5EF4-FFF2-40B4-BE49-F238E27FC236}">
                <a16:creationId xmlns:a16="http://schemas.microsoft.com/office/drawing/2014/main" id="{3864113A-0C3D-410A-8416-E407B3D989EE}"/>
              </a:ext>
            </a:extLst>
          </p:cNvPr>
          <p:cNvSpPr/>
          <p:nvPr/>
        </p:nvSpPr>
        <p:spPr>
          <a:xfrm>
            <a:off x="5170868" y="2176704"/>
            <a:ext cx="1725738" cy="771866"/>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Unidade Curricular 2</a:t>
            </a:r>
          </a:p>
        </p:txBody>
      </p:sp>
      <p:sp>
        <p:nvSpPr>
          <p:cNvPr id="13" name="Retângulo 12">
            <a:extLst>
              <a:ext uri="{FF2B5EF4-FFF2-40B4-BE49-F238E27FC236}">
                <a16:creationId xmlns:a16="http://schemas.microsoft.com/office/drawing/2014/main" id="{12CC5AC8-6219-4F0A-80FF-D206C84651B3}"/>
              </a:ext>
            </a:extLst>
          </p:cNvPr>
          <p:cNvSpPr/>
          <p:nvPr/>
        </p:nvSpPr>
        <p:spPr>
          <a:xfrm>
            <a:off x="5170867" y="3472003"/>
            <a:ext cx="1733230" cy="738664"/>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Unidade Curricular 15</a:t>
            </a:r>
          </a:p>
        </p:txBody>
      </p:sp>
      <p:sp>
        <p:nvSpPr>
          <p:cNvPr id="14" name="Retângulo 13">
            <a:extLst>
              <a:ext uri="{FF2B5EF4-FFF2-40B4-BE49-F238E27FC236}">
                <a16:creationId xmlns:a16="http://schemas.microsoft.com/office/drawing/2014/main" id="{45BC3EAB-2E86-4B8A-A536-777484703D2C}"/>
              </a:ext>
            </a:extLst>
          </p:cNvPr>
          <p:cNvSpPr/>
          <p:nvPr/>
        </p:nvSpPr>
        <p:spPr>
          <a:xfrm>
            <a:off x="7141500" y="1360060"/>
            <a:ext cx="793920" cy="674247"/>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D</a:t>
            </a:r>
          </a:p>
        </p:txBody>
      </p:sp>
      <p:sp>
        <p:nvSpPr>
          <p:cNvPr id="15" name="Retângulo 14">
            <a:extLst>
              <a:ext uri="{FF2B5EF4-FFF2-40B4-BE49-F238E27FC236}">
                <a16:creationId xmlns:a16="http://schemas.microsoft.com/office/drawing/2014/main" id="{9B7F866B-FF75-49D0-A0C9-2C7D74CA202F}"/>
              </a:ext>
            </a:extLst>
          </p:cNvPr>
          <p:cNvSpPr/>
          <p:nvPr/>
        </p:nvSpPr>
        <p:spPr>
          <a:xfrm>
            <a:off x="7136529" y="2190751"/>
            <a:ext cx="763569" cy="757820"/>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D</a:t>
            </a:r>
          </a:p>
        </p:txBody>
      </p:sp>
      <p:sp>
        <p:nvSpPr>
          <p:cNvPr id="16" name="Retângulo 15">
            <a:extLst>
              <a:ext uri="{FF2B5EF4-FFF2-40B4-BE49-F238E27FC236}">
                <a16:creationId xmlns:a16="http://schemas.microsoft.com/office/drawing/2014/main" id="{2154F202-9DBE-495A-A352-876B038D9F16}"/>
              </a:ext>
            </a:extLst>
          </p:cNvPr>
          <p:cNvSpPr/>
          <p:nvPr/>
        </p:nvSpPr>
        <p:spPr>
          <a:xfrm>
            <a:off x="7114876" y="3486463"/>
            <a:ext cx="737597" cy="742402"/>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D</a:t>
            </a:r>
          </a:p>
        </p:txBody>
      </p:sp>
      <p:sp>
        <p:nvSpPr>
          <p:cNvPr id="17" name="Chave direita 25">
            <a:extLst>
              <a:ext uri="{FF2B5EF4-FFF2-40B4-BE49-F238E27FC236}">
                <a16:creationId xmlns:a16="http://schemas.microsoft.com/office/drawing/2014/main" id="{EE4BCE7B-6399-4E66-846E-1CF2B8EF3D58}"/>
              </a:ext>
            </a:extLst>
          </p:cNvPr>
          <p:cNvSpPr/>
          <p:nvPr/>
        </p:nvSpPr>
        <p:spPr>
          <a:xfrm>
            <a:off x="8082038" y="1636862"/>
            <a:ext cx="286293" cy="2464485"/>
          </a:xfrm>
          <a:prstGeom prst="rightBrace">
            <a:avLst/>
          </a:prstGeom>
          <a:noFill/>
          <a:ln w="28575" cap="flat" cmpd="sng" algn="ctr">
            <a:solidFill>
              <a:srgbClr val="0070C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400" b="0" i="0" u="none" strike="noStrike" kern="0" cap="none" spc="0" normalizeH="0" baseline="0" noProof="0">
              <a:ln>
                <a:solidFill>
                  <a:srgbClr val="5B9BD5"/>
                </a:solidFill>
              </a:ln>
              <a:solidFill>
                <a:srgbClr val="5B9BD5"/>
              </a:solidFill>
              <a:effectLst/>
              <a:uLnTx/>
              <a:uFillTx/>
              <a:latin typeface="Franklin Gothic Book" panose="020B0503020102020204" pitchFamily="34" charset="0"/>
              <a:ea typeface="+mn-ea"/>
              <a:cs typeface="+mn-cs"/>
            </a:endParaRPr>
          </a:p>
        </p:txBody>
      </p:sp>
      <p:sp>
        <p:nvSpPr>
          <p:cNvPr id="18" name="Retângulo 17">
            <a:extLst>
              <a:ext uri="{FF2B5EF4-FFF2-40B4-BE49-F238E27FC236}">
                <a16:creationId xmlns:a16="http://schemas.microsoft.com/office/drawing/2014/main" id="{BE67AA80-AA29-4A4E-B2FB-CC9D1D0F9ADA}"/>
              </a:ext>
            </a:extLst>
          </p:cNvPr>
          <p:cNvSpPr/>
          <p:nvPr/>
        </p:nvSpPr>
        <p:spPr>
          <a:xfrm>
            <a:off x="8472733" y="2498780"/>
            <a:ext cx="1719041" cy="586594"/>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 frequência = ou &gt; 75%</a:t>
            </a:r>
          </a:p>
        </p:txBody>
      </p:sp>
      <p:sp>
        <p:nvSpPr>
          <p:cNvPr id="19" name="Retângulo 18">
            <a:extLst>
              <a:ext uri="{FF2B5EF4-FFF2-40B4-BE49-F238E27FC236}">
                <a16:creationId xmlns:a16="http://schemas.microsoft.com/office/drawing/2014/main" id="{6D54CDE9-FFE7-415E-9272-98822F3EBD77}"/>
              </a:ext>
            </a:extLst>
          </p:cNvPr>
          <p:cNvSpPr/>
          <p:nvPr/>
        </p:nvSpPr>
        <p:spPr>
          <a:xfrm>
            <a:off x="10373714" y="2190552"/>
            <a:ext cx="1543485" cy="942796"/>
          </a:xfrm>
          <a:prstGeom prst="rect">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0" cap="none" spc="0" normalizeH="0" baseline="0" noProof="0" dirty="0">
                <a:ln>
                  <a:noFill/>
                </a:ln>
                <a:solidFill>
                  <a:srgbClr val="5B9BD5"/>
                </a:solidFill>
                <a:effectLst/>
                <a:uLnTx/>
                <a:uFillTx/>
                <a:latin typeface="Franklin Gothic Book" panose="020B0503020102020204" pitchFamily="34" charset="0"/>
                <a:ea typeface="+mn-ea"/>
                <a:cs typeface="+mn-cs"/>
              </a:rPr>
              <a:t>AP</a:t>
            </a:r>
            <a:r>
              <a:rPr kumimoji="0" lang="pt-BR" sz="1800" b="1" i="0" u="none" strike="noStrike" kern="0" cap="none" spc="0" normalizeH="0" baseline="0" noProof="0" dirty="0">
                <a:ln>
                  <a:noFill/>
                </a:ln>
                <a:solidFill>
                  <a:srgbClr val="F79646">
                    <a:lumMod val="75000"/>
                  </a:srgbClr>
                </a:solidFill>
                <a:effectLst/>
                <a:uLnTx/>
                <a:uFillTx/>
                <a:latin typeface="Franklin Gothic Book" panose="020B05030201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(Aprovado)</a:t>
            </a:r>
          </a:p>
        </p:txBody>
      </p:sp>
      <p:sp>
        <p:nvSpPr>
          <p:cNvPr id="20" name="Retângulo 19">
            <a:extLst>
              <a:ext uri="{FF2B5EF4-FFF2-40B4-BE49-F238E27FC236}">
                <a16:creationId xmlns:a16="http://schemas.microsoft.com/office/drawing/2014/main" id="{69C97BEE-8154-4E8A-A979-88A8817A23A4}"/>
              </a:ext>
            </a:extLst>
          </p:cNvPr>
          <p:cNvSpPr/>
          <p:nvPr/>
        </p:nvSpPr>
        <p:spPr>
          <a:xfrm>
            <a:off x="6610649" y="5497940"/>
            <a:ext cx="2649541" cy="933312"/>
          </a:xfrm>
          <a:prstGeom prst="rect">
            <a:avLst/>
          </a:prstGeom>
          <a:solidFill>
            <a:srgbClr val="4F81BD">
              <a:alpha val="0"/>
            </a:srgbClr>
          </a:solidFill>
          <a:ln w="6350" cap="flat" cmpd="sng" algn="ctr">
            <a:solidFill>
              <a:srgbClr val="4F81BD">
                <a:shade val="50000"/>
              </a:srgbClr>
            </a:solidFill>
            <a:prstDash val="sysDot"/>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Menções na UC: </a:t>
            </a:r>
            <a:endParaRPr kumimoji="0" lang="pt-BR" sz="16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D</a:t>
            </a: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 – Desenvolvida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ND</a:t>
            </a: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 – Não Desenvolvida</a:t>
            </a:r>
          </a:p>
        </p:txBody>
      </p:sp>
      <p:sp>
        <p:nvSpPr>
          <p:cNvPr id="21" name="Retângulo 20">
            <a:extLst>
              <a:ext uri="{FF2B5EF4-FFF2-40B4-BE49-F238E27FC236}">
                <a16:creationId xmlns:a16="http://schemas.microsoft.com/office/drawing/2014/main" id="{3D5DAF70-BCDD-4174-B337-E81F029F2253}"/>
              </a:ext>
            </a:extLst>
          </p:cNvPr>
          <p:cNvSpPr/>
          <p:nvPr/>
        </p:nvSpPr>
        <p:spPr>
          <a:xfrm>
            <a:off x="9402319" y="5508073"/>
            <a:ext cx="2617548" cy="933312"/>
          </a:xfrm>
          <a:prstGeom prst="rect">
            <a:avLst/>
          </a:prstGeom>
          <a:solidFill>
            <a:srgbClr val="4F81BD">
              <a:alpha val="0"/>
            </a:srgbClr>
          </a:solidFill>
          <a:ln w="6350" cap="flat" cmpd="sng" algn="ctr">
            <a:solidFill>
              <a:srgbClr val="4F81BD">
                <a:shade val="50000"/>
              </a:srgbClr>
            </a:solidFill>
            <a:prstDash val="sysDot"/>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Menções no Curso: </a:t>
            </a:r>
            <a:endParaRPr kumimoji="0" lang="pt-BR" sz="16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AP</a:t>
            </a: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 – Aprovado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RP</a:t>
            </a:r>
            <a:r>
              <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rPr>
              <a:t> – Reprovado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sp>
        <p:nvSpPr>
          <p:cNvPr id="2" name="CaixaDeTexto 1">
            <a:extLst>
              <a:ext uri="{FF2B5EF4-FFF2-40B4-BE49-F238E27FC236}">
                <a16:creationId xmlns:a16="http://schemas.microsoft.com/office/drawing/2014/main" id="{2F73FD3F-6269-489A-B8C9-A4EB7E39D072}"/>
              </a:ext>
            </a:extLst>
          </p:cNvPr>
          <p:cNvSpPr txBox="1"/>
          <p:nvPr/>
        </p:nvSpPr>
        <p:spPr>
          <a:xfrm>
            <a:off x="6434254" y="2854717"/>
            <a:ext cx="22313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50578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4"/>
          <p:cNvSpPr txBox="1">
            <a:spLocks noChangeArrowheads="1"/>
          </p:cNvSpPr>
          <p:nvPr/>
        </p:nvSpPr>
        <p:spPr bwMode="auto">
          <a:xfrm>
            <a:off x="690880" y="2378968"/>
            <a:ext cx="10810240" cy="317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 comprovação da frequência será considerada através da:</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342900" marR="0" lvl="0" indent="-342900" algn="just" defTabSz="914400" rtl="0" eaLnBrk="0" fontAlgn="auto" latinLnBrk="0" hangingPunct="0">
              <a:lnSpc>
                <a:spcPct val="150000"/>
              </a:lnSpc>
              <a:spcBef>
                <a:spcPts val="0"/>
              </a:spcBef>
              <a:spcAft>
                <a:spcPts val="0"/>
              </a:spcAft>
              <a:buClrTx/>
              <a:buSzTx/>
              <a:buFont typeface="Wingdings" panose="05000000000000000000" pitchFamily="2" charset="2"/>
              <a:buChar char="v"/>
              <a:tabLst/>
              <a:defRPr/>
            </a:pPr>
            <a:r>
              <a:rPr kumimoji="0" lang="pt-BR" sz="2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Participação nas aulas e eventos realizados em interação com o instrutor;</a:t>
            </a:r>
            <a:endParaRPr kumimoji="0" lang="pt-BR" sz="28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Light" pitchFamily="34" charset="0"/>
              <a:ea typeface="+mn-ea"/>
              <a:cs typeface="Arial" charset="0"/>
            </a:endParaRPr>
          </a:p>
        </p:txBody>
      </p:sp>
      <p:sp>
        <p:nvSpPr>
          <p:cNvPr id="17" name="CaixaDeTexto 16"/>
          <p:cNvSpPr txBox="1"/>
          <p:nvPr/>
        </p:nvSpPr>
        <p:spPr>
          <a:xfrm>
            <a:off x="-2284643" y="168899"/>
            <a:ext cx="179767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Especificações Básicas</a:t>
            </a:r>
          </a:p>
        </p:txBody>
      </p:sp>
      <p:sp>
        <p:nvSpPr>
          <p:cNvPr id="18" name="CaixaDeTexto 17"/>
          <p:cNvSpPr txBox="1"/>
          <p:nvPr/>
        </p:nvSpPr>
        <p:spPr>
          <a:xfrm>
            <a:off x="-2407026" y="1260521"/>
            <a:ext cx="1908856"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28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endPar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Negrito e Letras Maiúsculas</a:t>
            </a:r>
          </a:p>
        </p:txBody>
      </p:sp>
      <p:sp>
        <p:nvSpPr>
          <p:cNvPr id="19" name="CaixaDeTexto 18"/>
          <p:cNvSpPr txBox="1"/>
          <p:nvPr/>
        </p:nvSpPr>
        <p:spPr>
          <a:xfrm>
            <a:off x="-2380150" y="2659344"/>
            <a:ext cx="1908856"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22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endPar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Negrito e Letras Maiúsculas</a:t>
            </a:r>
          </a:p>
        </p:txBody>
      </p:sp>
      <p:sp>
        <p:nvSpPr>
          <p:cNvPr id="20" name="CaixaDeTexto 19"/>
          <p:cNvSpPr txBox="1"/>
          <p:nvPr/>
        </p:nvSpPr>
        <p:spPr>
          <a:xfrm>
            <a:off x="-1173955" y="3573014"/>
            <a:ext cx="677108" cy="369332"/>
          </a:xfrm>
          <a:prstGeom prst="rect">
            <a:avLst/>
          </a:prstGeom>
          <a:noFill/>
        </p:spPr>
        <p:txBody>
          <a:bodyPr wrap="non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lumMod val="65000"/>
                    <a:lumOff val="35000"/>
                  </a:prstClr>
                </a:solidFill>
                <a:effectLst/>
                <a:uLnTx/>
                <a:uFillTx/>
                <a:latin typeface="Calibri Light" pitchFamily="34" charset="0"/>
                <a:ea typeface="+mn-ea"/>
                <a:cs typeface="+mn-cs"/>
              </a:rPr>
              <a:t>Texto</a:t>
            </a:r>
          </a:p>
        </p:txBody>
      </p:sp>
      <p:sp>
        <p:nvSpPr>
          <p:cNvPr id="21" name="CaixaDeTexto 20"/>
          <p:cNvSpPr txBox="1"/>
          <p:nvPr/>
        </p:nvSpPr>
        <p:spPr>
          <a:xfrm>
            <a:off x="-1819547" y="4005065"/>
            <a:ext cx="1348253"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18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 Light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Normal</a:t>
            </a:r>
          </a:p>
        </p:txBody>
      </p:sp>
      <p:sp>
        <p:nvSpPr>
          <p:cNvPr id="22" name="Retângulo 21"/>
          <p:cNvSpPr/>
          <p:nvPr/>
        </p:nvSpPr>
        <p:spPr>
          <a:xfrm>
            <a:off x="-2331204" y="5600933"/>
            <a:ext cx="530624" cy="499085"/>
          </a:xfrm>
          <a:prstGeom prst="rect">
            <a:avLst/>
          </a:prstGeom>
          <a:solidFill>
            <a:srgbClr val="08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083D72"/>
              </a:solidFill>
              <a:effectLst/>
              <a:uLnTx/>
              <a:uFillTx/>
              <a:latin typeface="Calibri" panose="020F0502020204030204"/>
              <a:ea typeface="+mn-ea"/>
              <a:cs typeface="+mn-cs"/>
            </a:endParaRPr>
          </a:p>
        </p:txBody>
      </p:sp>
      <p:sp>
        <p:nvSpPr>
          <p:cNvPr id="23" name="Retângulo 22"/>
          <p:cNvSpPr/>
          <p:nvPr/>
        </p:nvSpPr>
        <p:spPr>
          <a:xfrm>
            <a:off x="-1733550" y="5600933"/>
            <a:ext cx="530624" cy="499085"/>
          </a:xfrm>
          <a:prstGeom prst="rect">
            <a:avLst/>
          </a:prstGeom>
          <a:solidFill>
            <a:srgbClr val="105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tângulo 23"/>
          <p:cNvSpPr/>
          <p:nvPr/>
        </p:nvSpPr>
        <p:spPr>
          <a:xfrm>
            <a:off x="-1135896" y="5600933"/>
            <a:ext cx="530624" cy="499085"/>
          </a:xfrm>
          <a:prstGeom prst="rect">
            <a:avLst/>
          </a:prstGeom>
          <a:solidFill>
            <a:srgbClr val="F29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CaixaDeTexto 25"/>
          <p:cNvSpPr txBox="1"/>
          <p:nvPr/>
        </p:nvSpPr>
        <p:spPr>
          <a:xfrm>
            <a:off x="-1650429" y="5157195"/>
            <a:ext cx="1163459"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Cores Básicas</a:t>
            </a:r>
          </a:p>
        </p:txBody>
      </p:sp>
      <p:sp>
        <p:nvSpPr>
          <p:cNvPr id="27" name="CaixaDeTexto 26"/>
          <p:cNvSpPr txBox="1"/>
          <p:nvPr/>
        </p:nvSpPr>
        <p:spPr>
          <a:xfrm>
            <a:off x="-1516352" y="764707"/>
            <a:ext cx="104868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800" b="1" i="0" u="none" strike="noStrike" kern="1200" cap="none" spc="0" normalizeH="0" baseline="0" noProof="0" dirty="0">
                <a:ln>
                  <a:noFill/>
                </a:ln>
                <a:solidFill>
                  <a:srgbClr val="004687"/>
                </a:solidFill>
                <a:effectLst/>
                <a:uLnTx/>
                <a:uFillTx/>
                <a:latin typeface="Calibri" pitchFamily="34" charset="0"/>
                <a:ea typeface="+mn-ea"/>
                <a:cs typeface="+mn-cs"/>
              </a:rPr>
              <a:t>Título</a:t>
            </a:r>
          </a:p>
        </p:txBody>
      </p:sp>
      <p:sp>
        <p:nvSpPr>
          <p:cNvPr id="29" name="CaixaDeTexto 28"/>
          <p:cNvSpPr txBox="1"/>
          <p:nvPr/>
        </p:nvSpPr>
        <p:spPr>
          <a:xfrm>
            <a:off x="-1679797" y="2163525"/>
            <a:ext cx="1222194"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prstClr val="black">
                    <a:lumMod val="65000"/>
                    <a:lumOff val="35000"/>
                  </a:prstClr>
                </a:solidFill>
                <a:effectLst/>
                <a:uLnTx/>
                <a:uFillTx/>
                <a:latin typeface="Calibri" pitchFamily="34" charset="0"/>
                <a:ea typeface="+mn-ea"/>
                <a:cs typeface="+mn-cs"/>
              </a:rPr>
              <a:t>Subtítulo</a:t>
            </a:r>
          </a:p>
        </p:txBody>
      </p:sp>
      <p:sp>
        <p:nvSpPr>
          <p:cNvPr id="30" name="CaixaDeTexto 29"/>
          <p:cNvSpPr txBox="1"/>
          <p:nvPr/>
        </p:nvSpPr>
        <p:spPr>
          <a:xfrm>
            <a:off x="1235075" y="859098"/>
            <a:ext cx="9721850" cy="523220"/>
          </a:xfrm>
          <a:prstGeom prst="rect">
            <a:avLst/>
          </a:prstGeom>
          <a:noFill/>
        </p:spPr>
        <p:txBody>
          <a:bodyPr wrap="square" rtlCol="0">
            <a:spAutoFit/>
          </a:bodyPr>
          <a:lstStyle>
            <a:defPPr>
              <a:defRPr lang="pt-BR"/>
            </a:defPPr>
            <a:lvl1pPr algn="ctr">
              <a:defRPr sz="3200" b="1">
                <a:solidFill>
                  <a:srgbClr val="004687"/>
                </a:solidFill>
                <a:effectLst>
                  <a:outerShdw blurRad="38100" dist="38100" dir="2700000" algn="tl">
                    <a:srgbClr val="000000">
                      <a:alpha val="43137"/>
                    </a:srgbClr>
                  </a:outerShdw>
                </a:effectLst>
                <a:latin typeface="Calibri"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a:ln>
                  <a:noFill/>
                </a:ln>
                <a:solidFill>
                  <a:srgbClr val="004687"/>
                </a:solidFill>
                <a:effectLst>
                  <a:outerShdw blurRad="38100" dist="38100" dir="2700000" algn="tl">
                    <a:srgbClr val="000000">
                      <a:alpha val="43137"/>
                    </a:srgbClr>
                  </a:outerShdw>
                </a:effectLst>
                <a:uLnTx/>
                <a:uFillTx/>
                <a:latin typeface="Calibri" pitchFamily="34" charset="0"/>
                <a:ea typeface="+mn-ea"/>
                <a:cs typeface="+mn-cs"/>
              </a:rPr>
              <a:t>Como minha frequência será computada?</a:t>
            </a:r>
          </a:p>
        </p:txBody>
      </p:sp>
    </p:spTree>
    <p:extLst>
      <p:ext uri="{BB962C8B-B14F-4D97-AF65-F5344CB8AC3E}">
        <p14:creationId xmlns:p14="http://schemas.microsoft.com/office/powerpoint/2010/main" val="20868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4"/>
          <p:cNvSpPr txBox="1">
            <a:spLocks noChangeArrowheads="1"/>
          </p:cNvSpPr>
          <p:nvPr/>
        </p:nvSpPr>
        <p:spPr bwMode="auto">
          <a:xfrm>
            <a:off x="497840" y="1846333"/>
            <a:ext cx="11287760" cy="225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Light" pitchFamily="34" charset="0"/>
                <a:ea typeface="+mn-ea"/>
                <a:cs typeface="Arial" charset="0"/>
              </a:rPr>
              <a:t>Conforme o modelo curricular do Senac, a avaliação da aprendizagem será processual, ocorrendo através do acompanhamento das atividades,  </a:t>
            </a:r>
            <a:r>
              <a:rPr kumimoji="0" lang="pt-BR" sz="2400" b="0" i="1" u="none" strike="noStrike" kern="1200" cap="none" spc="0" normalizeH="0" baseline="0" noProof="0" dirty="0" err="1">
                <a:ln>
                  <a:noFill/>
                </a:ln>
                <a:solidFill>
                  <a:prstClr val="black"/>
                </a:solidFill>
                <a:effectLst/>
                <a:uLnTx/>
                <a:uFillTx/>
                <a:latin typeface="Calibri Light" pitchFamily="34" charset="0"/>
                <a:ea typeface="+mn-ea"/>
                <a:cs typeface="Arial" charset="0"/>
              </a:rPr>
              <a:t>webconferências</a:t>
            </a:r>
            <a:r>
              <a:rPr kumimoji="0" lang="pt-BR" sz="2400" b="0" i="1" u="none" strike="noStrike" kern="1200" cap="none" spc="0" normalizeH="0" baseline="0" noProof="0" dirty="0">
                <a:ln>
                  <a:noFill/>
                </a:ln>
                <a:solidFill>
                  <a:prstClr val="black"/>
                </a:solidFill>
                <a:effectLst/>
                <a:uLnTx/>
                <a:uFillTx/>
                <a:latin typeface="Calibri Light" pitchFamily="34" charset="0"/>
                <a:ea typeface="+mn-ea"/>
                <a:cs typeface="Arial" charset="0"/>
              </a:rPr>
              <a:t>, </a:t>
            </a:r>
            <a:r>
              <a:rPr kumimoji="0" lang="pt-BR" sz="2400" b="0" i="0" u="none" strike="noStrike" kern="1200" cap="none" spc="0" normalizeH="0" baseline="0" noProof="0" dirty="0">
                <a:ln>
                  <a:noFill/>
                </a:ln>
                <a:solidFill>
                  <a:prstClr val="black"/>
                </a:solidFill>
                <a:effectLst/>
                <a:uLnTx/>
                <a:uFillTx/>
                <a:latin typeface="Calibri Light" pitchFamily="34" charset="0"/>
                <a:ea typeface="+mn-ea"/>
                <a:cs typeface="Arial" charset="0"/>
              </a:rPr>
              <a:t>fóruns, verificando o desenvolvimento dos indicadores de competências, conforme previsto no Plano de Curso.</a:t>
            </a:r>
          </a:p>
        </p:txBody>
      </p:sp>
      <p:sp>
        <p:nvSpPr>
          <p:cNvPr id="17" name="CaixaDeTexto 16"/>
          <p:cNvSpPr txBox="1"/>
          <p:nvPr/>
        </p:nvSpPr>
        <p:spPr>
          <a:xfrm>
            <a:off x="-2284643" y="168899"/>
            <a:ext cx="179767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Especificações Básicas</a:t>
            </a:r>
          </a:p>
        </p:txBody>
      </p:sp>
      <p:sp>
        <p:nvSpPr>
          <p:cNvPr id="18" name="CaixaDeTexto 17"/>
          <p:cNvSpPr txBox="1"/>
          <p:nvPr/>
        </p:nvSpPr>
        <p:spPr>
          <a:xfrm>
            <a:off x="-2407026" y="1260521"/>
            <a:ext cx="1908856"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28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endPar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Negrito e Letras Maiúsculas</a:t>
            </a:r>
          </a:p>
        </p:txBody>
      </p:sp>
      <p:sp>
        <p:nvSpPr>
          <p:cNvPr id="19" name="CaixaDeTexto 18"/>
          <p:cNvSpPr txBox="1"/>
          <p:nvPr/>
        </p:nvSpPr>
        <p:spPr>
          <a:xfrm>
            <a:off x="-2380150" y="2659344"/>
            <a:ext cx="1908856"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22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endPar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Negrito e Letras Maiúsculas</a:t>
            </a:r>
          </a:p>
        </p:txBody>
      </p:sp>
      <p:sp>
        <p:nvSpPr>
          <p:cNvPr id="20" name="CaixaDeTexto 19"/>
          <p:cNvSpPr txBox="1"/>
          <p:nvPr/>
        </p:nvSpPr>
        <p:spPr>
          <a:xfrm>
            <a:off x="-1173955" y="3573014"/>
            <a:ext cx="677108" cy="369332"/>
          </a:xfrm>
          <a:prstGeom prst="rect">
            <a:avLst/>
          </a:prstGeom>
          <a:noFill/>
        </p:spPr>
        <p:txBody>
          <a:bodyPr wrap="non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lumMod val="65000"/>
                    <a:lumOff val="35000"/>
                  </a:prstClr>
                </a:solidFill>
                <a:effectLst/>
                <a:uLnTx/>
                <a:uFillTx/>
                <a:latin typeface="Calibri Light" pitchFamily="34" charset="0"/>
                <a:ea typeface="+mn-ea"/>
                <a:cs typeface="+mn-cs"/>
              </a:rPr>
              <a:t>Texto</a:t>
            </a:r>
          </a:p>
        </p:txBody>
      </p:sp>
      <p:sp>
        <p:nvSpPr>
          <p:cNvPr id="21" name="CaixaDeTexto 20"/>
          <p:cNvSpPr txBox="1"/>
          <p:nvPr/>
        </p:nvSpPr>
        <p:spPr>
          <a:xfrm>
            <a:off x="-1819547" y="4005065"/>
            <a:ext cx="1348253"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Tamanho: 18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Fonte: </a:t>
            </a:r>
            <a:r>
              <a:rPr kumimoji="0" lang="pt-BR" sz="1200" b="0" i="0" u="none" strike="noStrike" kern="1200" cap="none" spc="0" normalizeH="0" baseline="0" noProof="0" dirty="0" err="1">
                <a:ln>
                  <a:noFill/>
                </a:ln>
                <a:solidFill>
                  <a:prstClr val="black">
                    <a:lumMod val="50000"/>
                    <a:lumOff val="50000"/>
                  </a:prstClr>
                </a:solidFill>
                <a:effectLst/>
                <a:uLnTx/>
                <a:uFillTx/>
                <a:latin typeface="Calibri" panose="020F0502020204030204"/>
                <a:ea typeface="+mn-ea"/>
                <a:cs typeface="+mn-cs"/>
              </a:rPr>
              <a:t>Calibri</a:t>
            </a: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 Light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Normal</a:t>
            </a:r>
          </a:p>
        </p:txBody>
      </p:sp>
      <p:sp>
        <p:nvSpPr>
          <p:cNvPr id="22" name="Retângulo 21"/>
          <p:cNvSpPr/>
          <p:nvPr/>
        </p:nvSpPr>
        <p:spPr>
          <a:xfrm>
            <a:off x="-2331204" y="5600933"/>
            <a:ext cx="530624" cy="499085"/>
          </a:xfrm>
          <a:prstGeom prst="rect">
            <a:avLst/>
          </a:prstGeom>
          <a:solidFill>
            <a:srgbClr val="08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083D72"/>
              </a:solidFill>
              <a:effectLst/>
              <a:uLnTx/>
              <a:uFillTx/>
              <a:latin typeface="Calibri" panose="020F0502020204030204"/>
              <a:ea typeface="+mn-ea"/>
              <a:cs typeface="+mn-cs"/>
            </a:endParaRPr>
          </a:p>
        </p:txBody>
      </p:sp>
      <p:sp>
        <p:nvSpPr>
          <p:cNvPr id="23" name="Retângulo 22"/>
          <p:cNvSpPr/>
          <p:nvPr/>
        </p:nvSpPr>
        <p:spPr>
          <a:xfrm>
            <a:off x="-1733550" y="5600933"/>
            <a:ext cx="530624" cy="499085"/>
          </a:xfrm>
          <a:prstGeom prst="rect">
            <a:avLst/>
          </a:prstGeom>
          <a:solidFill>
            <a:srgbClr val="105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tângulo 23"/>
          <p:cNvSpPr/>
          <p:nvPr/>
        </p:nvSpPr>
        <p:spPr>
          <a:xfrm>
            <a:off x="-1135896" y="5600933"/>
            <a:ext cx="530624" cy="499085"/>
          </a:xfrm>
          <a:prstGeom prst="rect">
            <a:avLst/>
          </a:prstGeom>
          <a:solidFill>
            <a:srgbClr val="F29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CaixaDeTexto 25"/>
          <p:cNvSpPr txBox="1"/>
          <p:nvPr/>
        </p:nvSpPr>
        <p:spPr>
          <a:xfrm>
            <a:off x="-1650429" y="5157195"/>
            <a:ext cx="1163459"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Cores Básicas</a:t>
            </a:r>
          </a:p>
        </p:txBody>
      </p:sp>
      <p:sp>
        <p:nvSpPr>
          <p:cNvPr id="27" name="CaixaDeTexto 26"/>
          <p:cNvSpPr txBox="1"/>
          <p:nvPr/>
        </p:nvSpPr>
        <p:spPr>
          <a:xfrm>
            <a:off x="-1516352" y="764707"/>
            <a:ext cx="104868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800" b="1" i="0" u="none" strike="noStrike" kern="1200" cap="none" spc="0" normalizeH="0" baseline="0" noProof="0" dirty="0">
                <a:ln>
                  <a:noFill/>
                </a:ln>
                <a:solidFill>
                  <a:srgbClr val="004687"/>
                </a:solidFill>
                <a:effectLst/>
                <a:uLnTx/>
                <a:uFillTx/>
                <a:latin typeface="Calibri" pitchFamily="34" charset="0"/>
                <a:ea typeface="+mn-ea"/>
                <a:cs typeface="+mn-cs"/>
              </a:rPr>
              <a:t>Título</a:t>
            </a:r>
          </a:p>
        </p:txBody>
      </p:sp>
      <p:sp>
        <p:nvSpPr>
          <p:cNvPr id="29" name="CaixaDeTexto 28"/>
          <p:cNvSpPr txBox="1"/>
          <p:nvPr/>
        </p:nvSpPr>
        <p:spPr>
          <a:xfrm>
            <a:off x="-1679797" y="2163525"/>
            <a:ext cx="1222194"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prstClr val="black">
                    <a:lumMod val="65000"/>
                    <a:lumOff val="35000"/>
                  </a:prstClr>
                </a:solidFill>
                <a:effectLst/>
                <a:uLnTx/>
                <a:uFillTx/>
                <a:latin typeface="Calibri" pitchFamily="34" charset="0"/>
                <a:ea typeface="+mn-ea"/>
                <a:cs typeface="+mn-cs"/>
              </a:rPr>
              <a:t>Subtítulo</a:t>
            </a:r>
          </a:p>
        </p:txBody>
      </p:sp>
      <p:sp>
        <p:nvSpPr>
          <p:cNvPr id="30" name="CaixaDeTexto 29"/>
          <p:cNvSpPr txBox="1"/>
          <p:nvPr/>
        </p:nvSpPr>
        <p:spPr>
          <a:xfrm>
            <a:off x="1235076" y="816030"/>
            <a:ext cx="9721849" cy="523220"/>
          </a:xfrm>
          <a:prstGeom prst="rect">
            <a:avLst/>
          </a:prstGeom>
          <a:noFill/>
        </p:spPr>
        <p:txBody>
          <a:bodyPr wrap="square" rtlCol="0">
            <a:spAutoFit/>
          </a:bodyPr>
          <a:lstStyle>
            <a:defPPr>
              <a:defRPr lang="pt-BR"/>
            </a:defPPr>
            <a:lvl1pPr algn="ctr">
              <a:defRPr sz="3200" b="1">
                <a:solidFill>
                  <a:srgbClr val="004687"/>
                </a:solidFill>
                <a:effectLst>
                  <a:outerShdw blurRad="38100" dist="38100" dir="2700000" algn="tl">
                    <a:srgbClr val="000000">
                      <a:alpha val="43137"/>
                    </a:srgbClr>
                  </a:outerShdw>
                </a:effectLst>
                <a:latin typeface="Calibri"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a:ln>
                  <a:noFill/>
                </a:ln>
                <a:solidFill>
                  <a:srgbClr val="004687"/>
                </a:solidFill>
                <a:effectLst>
                  <a:outerShdw blurRad="38100" dist="38100" dir="2700000" algn="tl">
                    <a:srgbClr val="000000">
                      <a:alpha val="43137"/>
                    </a:srgbClr>
                  </a:outerShdw>
                </a:effectLst>
                <a:uLnTx/>
                <a:uFillTx/>
                <a:latin typeface="Calibri" pitchFamily="34" charset="0"/>
                <a:ea typeface="+mn-ea"/>
                <a:cs typeface="+mn-cs"/>
              </a:rPr>
              <a:t>Como meu aprendizado será avaliado?</a:t>
            </a:r>
          </a:p>
        </p:txBody>
      </p:sp>
      <p:pic>
        <p:nvPicPr>
          <p:cNvPr id="3074" name="Picture 2" descr="Quantos indicadores? | Bachmann &amp; Associados">
            <a:extLst>
              <a:ext uri="{FF2B5EF4-FFF2-40B4-BE49-F238E27FC236}">
                <a16:creationId xmlns:a16="http://schemas.microsoft.com/office/drawing/2014/main" id="{4A706DC0-FC2A-477F-B848-B729779403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33" r="13084"/>
          <a:stretch/>
        </p:blipFill>
        <p:spPr bwMode="auto">
          <a:xfrm>
            <a:off x="9323593" y="4651396"/>
            <a:ext cx="2462007"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37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F3BAD541-4DF6-494F-9708-B5A9FF387E4C}"/>
              </a:ext>
            </a:extLst>
          </p:cNvPr>
          <p:cNvSpPr txBox="1"/>
          <p:nvPr/>
        </p:nvSpPr>
        <p:spPr>
          <a:xfrm>
            <a:off x="680224" y="245327"/>
            <a:ext cx="6428363"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Bibliografia da Unidade Curricular</a:t>
            </a:r>
          </a:p>
        </p:txBody>
      </p:sp>
      <p:graphicFrame>
        <p:nvGraphicFramePr>
          <p:cNvPr id="3" name="Tabela 3">
            <a:extLst>
              <a:ext uri="{FF2B5EF4-FFF2-40B4-BE49-F238E27FC236}">
                <a16:creationId xmlns:a16="http://schemas.microsoft.com/office/drawing/2014/main" id="{005CCCEC-7340-4602-BBC8-C5AC8B314CD3}"/>
              </a:ext>
            </a:extLst>
          </p:cNvPr>
          <p:cNvGraphicFramePr>
            <a:graphicFrameLocks noGrp="1"/>
          </p:cNvGraphicFramePr>
          <p:nvPr>
            <p:extLst>
              <p:ext uri="{D42A27DB-BD31-4B8C-83A1-F6EECF244321}">
                <p14:modId xmlns:p14="http://schemas.microsoft.com/office/powerpoint/2010/main" val="724992983"/>
              </p:ext>
            </p:extLst>
          </p:nvPr>
        </p:nvGraphicFramePr>
        <p:xfrm>
          <a:off x="2734574" y="875789"/>
          <a:ext cx="8227074" cy="5440680"/>
        </p:xfrm>
        <a:graphic>
          <a:graphicData uri="http://schemas.openxmlformats.org/drawingml/2006/table">
            <a:tbl>
              <a:tblPr firstRow="1" bandRow="1">
                <a:tableStyleId>{5C22544A-7EE6-4342-B048-85BDC9FD1C3A}</a:tableStyleId>
              </a:tblPr>
              <a:tblGrid>
                <a:gridCol w="8227074">
                  <a:extLst>
                    <a:ext uri="{9D8B030D-6E8A-4147-A177-3AD203B41FA5}">
                      <a16:colId xmlns:a16="http://schemas.microsoft.com/office/drawing/2014/main" val="395816834"/>
                    </a:ext>
                  </a:extLst>
                </a:gridCol>
              </a:tblGrid>
              <a:tr h="360819">
                <a:tc>
                  <a:txBody>
                    <a:bodyPr/>
                    <a:lstStyle/>
                    <a:p>
                      <a:r>
                        <a:rPr lang="pt-BR" dirty="0"/>
                        <a:t>UC14 – Desenvolver e organizar elementos estruturais de sites</a:t>
                      </a:r>
                    </a:p>
                  </a:txBody>
                  <a:tcPr/>
                </a:tc>
                <a:extLst>
                  <a:ext uri="{0D108BD9-81ED-4DB2-BD59-A6C34878D82A}">
                    <a16:rowId xmlns:a16="http://schemas.microsoft.com/office/drawing/2014/main" val="811451601"/>
                  </a:ext>
                </a:extLst>
              </a:tr>
              <a:tr h="4749010">
                <a:tc>
                  <a:txBody>
                    <a:bodyPr/>
                    <a:lstStyle/>
                    <a:p>
                      <a:endParaRPr lang="pt-BR" b="1" dirty="0"/>
                    </a:p>
                    <a:p>
                      <a:r>
                        <a:rPr lang="pt-BR" b="1" dirty="0"/>
                        <a:t>Carga Horária: </a:t>
                      </a:r>
                      <a:r>
                        <a:rPr lang="pt-BR" b="0" dirty="0"/>
                        <a:t>108 horas.</a:t>
                      </a:r>
                      <a:endParaRPr lang="pt-BR" b="1" dirty="0"/>
                    </a:p>
                    <a:p>
                      <a:endParaRPr lang="pt-BR" b="1" dirty="0"/>
                    </a:p>
                    <a:p>
                      <a:pPr>
                        <a:lnSpc>
                          <a:spcPct val="150000"/>
                        </a:lnSpc>
                      </a:pPr>
                      <a:r>
                        <a:rPr lang="pt-BR" b="1" dirty="0"/>
                        <a:t>Bibliografia Básica</a:t>
                      </a:r>
                    </a:p>
                    <a:p>
                      <a:pPr>
                        <a:lnSpc>
                          <a:spcPct val="150000"/>
                        </a:lnSpc>
                      </a:pPr>
                      <a:r>
                        <a:rPr lang="pt-BR" b="0" dirty="0"/>
                        <a:t>GOMES, Ana Laura. </a:t>
                      </a:r>
                      <a:r>
                        <a:rPr lang="pt-BR" b="1" dirty="0"/>
                        <a:t>Adobe Dreamweaver CS6. </a:t>
                      </a:r>
                      <a:r>
                        <a:rPr lang="pt-BR" b="0" dirty="0"/>
                        <a:t>São Paulo. Ed. SENAC São Paulo, 203. 309p.ISBN 988539603442</a:t>
                      </a:r>
                    </a:p>
                    <a:p>
                      <a:pPr>
                        <a:lnSpc>
                          <a:spcPct val="150000"/>
                        </a:lnSpc>
                      </a:pPr>
                      <a:r>
                        <a:rPr lang="pt-BR" b="0" dirty="0"/>
                        <a:t>MARTELLI, Richard. </a:t>
                      </a:r>
                      <a:r>
                        <a:rPr lang="pt-BR" b="1" dirty="0"/>
                        <a:t>HTML5 e CSS3. </a:t>
                      </a:r>
                      <a:r>
                        <a:rPr lang="pt-BR" b="0" dirty="0"/>
                        <a:t>São Paulo. Biblioteca Digital Senac, 2017.</a:t>
                      </a:r>
                    </a:p>
                    <a:p>
                      <a:pPr>
                        <a:lnSpc>
                          <a:spcPct val="150000"/>
                        </a:lnSpc>
                      </a:pPr>
                      <a:endParaRPr lang="pt-BR" sz="1200" b="0" dirty="0"/>
                    </a:p>
                    <a:p>
                      <a:pPr>
                        <a:lnSpc>
                          <a:spcPct val="150000"/>
                        </a:lnSpc>
                      </a:pPr>
                      <a:r>
                        <a:rPr lang="pt-BR" b="1" dirty="0"/>
                        <a:t>Bibliografia Complementar</a:t>
                      </a:r>
                    </a:p>
                    <a:p>
                      <a:pPr>
                        <a:lnSpc>
                          <a:spcPct val="150000"/>
                        </a:lnSpc>
                      </a:pPr>
                      <a:r>
                        <a:rPr lang="pt-BR" b="0" dirty="0"/>
                        <a:t>FERRAZ, Reinaldo. </a:t>
                      </a:r>
                      <a:r>
                        <a:rPr lang="pt-BR" b="1" dirty="0"/>
                        <a:t>Acessibilidade na web. </a:t>
                      </a:r>
                      <a:r>
                        <a:rPr lang="pt-BR" b="0" dirty="0"/>
                        <a:t>São Paulo. Biblioteca Digital Senac, 2017.</a:t>
                      </a:r>
                    </a:p>
                    <a:p>
                      <a:pPr>
                        <a:lnSpc>
                          <a:spcPct val="150000"/>
                        </a:lnSpc>
                      </a:pPr>
                      <a:r>
                        <a:rPr lang="pt-BR" b="0" dirty="0"/>
                        <a:t>LACERDA, Ivan Max Freire de; OLIVEIRA, Ana Liz Souto. </a:t>
                      </a:r>
                      <a:r>
                        <a:rPr lang="pt-BR" b="1" dirty="0"/>
                        <a:t>Programador Web: </a:t>
                      </a:r>
                      <a:r>
                        <a:rPr lang="pt-BR" b="0" dirty="0"/>
                        <a:t>um guia para programação e manipulação de banco de dados. Rio de Janeiro: SENAC Nacional, 2013. 176p. ISBN 9788574583303.</a:t>
                      </a:r>
                    </a:p>
                    <a:p>
                      <a:endParaRPr lang="pt-BR" sz="1200" b="0" dirty="0"/>
                    </a:p>
                  </a:txBody>
                  <a:tcPr/>
                </a:tc>
                <a:extLst>
                  <a:ext uri="{0D108BD9-81ED-4DB2-BD59-A6C34878D82A}">
                    <a16:rowId xmlns:a16="http://schemas.microsoft.com/office/drawing/2014/main" val="3659058839"/>
                  </a:ext>
                </a:extLst>
              </a:tr>
            </a:tbl>
          </a:graphicData>
        </a:graphic>
      </p:graphicFrame>
    </p:spTree>
    <p:extLst>
      <p:ext uri="{BB962C8B-B14F-4D97-AF65-F5344CB8AC3E}">
        <p14:creationId xmlns:p14="http://schemas.microsoft.com/office/powerpoint/2010/main" val="28645892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9B4C8A9-03A2-4BD2-A0BE-6B04DAFA3E61}"/>
              </a:ext>
            </a:extLst>
          </p:cNvPr>
          <p:cNvSpPr txBox="1"/>
          <p:nvPr/>
        </p:nvSpPr>
        <p:spPr>
          <a:xfrm>
            <a:off x="1250830" y="1328468"/>
            <a:ext cx="10214339" cy="4600042"/>
          </a:xfrm>
          <a:prstGeom prst="rect">
            <a:avLst/>
          </a:prstGeom>
          <a:noFill/>
        </p:spPr>
        <p:txBody>
          <a:bodyPr wrap="square" rtlCol="0">
            <a:spAutoFit/>
          </a:bodyPr>
          <a:lstStyle/>
          <a:p>
            <a:pPr>
              <a:lnSpc>
                <a:spcPct val="150000"/>
              </a:lnSpc>
            </a:pPr>
            <a:r>
              <a:rPr lang="pt-BR" sz="2200" b="1" dirty="0">
                <a:solidFill>
                  <a:schemeClr val="bg1"/>
                </a:solidFill>
                <a:latin typeface="Arial" panose="020B0604020202020204" pitchFamily="34" charset="0"/>
                <a:cs typeface="Arial" panose="020B0604020202020204" pitchFamily="34" charset="0"/>
              </a:rPr>
              <a:t>Para esta unidade curricular, sugere-se fazer o uso de alguns aplicativos gratuitos que podem lhe auxiliar durante o aprendizado, são eles:</a:t>
            </a:r>
          </a:p>
          <a:p>
            <a:pPr>
              <a:lnSpc>
                <a:spcPct val="150000"/>
              </a:lnSpc>
            </a:pPr>
            <a:endParaRPr lang="pt-BR" sz="2200" b="1" dirty="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pt-BR" sz="2200" b="1" dirty="0" err="1">
                <a:solidFill>
                  <a:schemeClr val="bg1"/>
                </a:solidFill>
                <a:latin typeface="Arial" panose="020B0604020202020204" pitchFamily="34" charset="0"/>
                <a:cs typeface="Arial" panose="020B0604020202020204" pitchFamily="34" charset="0"/>
              </a:rPr>
              <a:t>Learn</a:t>
            </a:r>
            <a:r>
              <a:rPr lang="pt-BR" sz="2200" b="1" dirty="0">
                <a:solidFill>
                  <a:schemeClr val="bg1"/>
                </a:solidFill>
                <a:latin typeface="Arial" panose="020B0604020202020204" pitchFamily="34" charset="0"/>
                <a:cs typeface="Arial" panose="020B0604020202020204" pitchFamily="34" charset="0"/>
              </a:rPr>
              <a:t> HTML</a:t>
            </a:r>
          </a:p>
          <a:p>
            <a:pPr marL="285750" indent="-285750">
              <a:lnSpc>
                <a:spcPct val="150000"/>
              </a:lnSpc>
              <a:buFont typeface="Arial" panose="020B0604020202020204" pitchFamily="34" charset="0"/>
              <a:buChar char="•"/>
            </a:pPr>
            <a:r>
              <a:rPr lang="pt-BR" sz="2200" b="1" dirty="0" err="1">
                <a:solidFill>
                  <a:schemeClr val="bg1"/>
                </a:solidFill>
                <a:latin typeface="Arial" panose="020B0604020202020204" pitchFamily="34" charset="0"/>
                <a:cs typeface="Arial" panose="020B0604020202020204" pitchFamily="34" charset="0"/>
              </a:rPr>
              <a:t>Learn</a:t>
            </a:r>
            <a:r>
              <a:rPr lang="pt-BR" sz="2200" b="1" dirty="0">
                <a:solidFill>
                  <a:schemeClr val="bg1"/>
                </a:solidFill>
                <a:latin typeface="Arial" panose="020B0604020202020204" pitchFamily="34" charset="0"/>
                <a:cs typeface="Arial" panose="020B0604020202020204" pitchFamily="34" charset="0"/>
              </a:rPr>
              <a:t> CSS</a:t>
            </a:r>
          </a:p>
          <a:p>
            <a:pPr marL="285750" indent="-285750">
              <a:lnSpc>
                <a:spcPct val="150000"/>
              </a:lnSpc>
              <a:buFont typeface="Arial" panose="020B0604020202020204" pitchFamily="34" charset="0"/>
              <a:buChar char="•"/>
            </a:pPr>
            <a:r>
              <a:rPr lang="pt-BR" sz="2200" b="1" dirty="0">
                <a:solidFill>
                  <a:schemeClr val="bg1"/>
                </a:solidFill>
                <a:latin typeface="Arial" panose="020B0604020202020204" pitchFamily="34" charset="0"/>
                <a:cs typeface="Arial" panose="020B0604020202020204" pitchFamily="34" charset="0"/>
              </a:rPr>
              <a:t>Aprenda HTML</a:t>
            </a:r>
          </a:p>
          <a:p>
            <a:pPr marL="285750" indent="-285750">
              <a:lnSpc>
                <a:spcPct val="150000"/>
              </a:lnSpc>
              <a:buFont typeface="Arial" panose="020B0604020202020204" pitchFamily="34" charset="0"/>
              <a:buChar char="•"/>
            </a:pPr>
            <a:r>
              <a:rPr lang="pt-BR" sz="2200" b="1" dirty="0" err="1">
                <a:solidFill>
                  <a:schemeClr val="bg1"/>
                </a:solidFill>
                <a:latin typeface="Arial" panose="020B0604020202020204" pitchFamily="34" charset="0"/>
                <a:cs typeface="Arial" panose="020B0604020202020204" pitchFamily="34" charset="0"/>
              </a:rPr>
              <a:t>Learn</a:t>
            </a:r>
            <a:r>
              <a:rPr lang="pt-BR" sz="2200" b="1" dirty="0">
                <a:solidFill>
                  <a:schemeClr val="bg1"/>
                </a:solidFill>
                <a:latin typeface="Arial" panose="020B0604020202020204" pitchFamily="34" charset="0"/>
                <a:cs typeface="Arial" panose="020B0604020202020204" pitchFamily="34" charset="0"/>
              </a:rPr>
              <a:t> MySQL</a:t>
            </a:r>
          </a:p>
          <a:p>
            <a:pPr marL="285750" indent="-285750">
              <a:lnSpc>
                <a:spcPct val="150000"/>
              </a:lnSpc>
              <a:buFont typeface="Arial" panose="020B0604020202020204" pitchFamily="34" charset="0"/>
              <a:buChar char="•"/>
            </a:pPr>
            <a:r>
              <a:rPr lang="pt-BR" sz="2200" b="1" dirty="0" err="1">
                <a:solidFill>
                  <a:schemeClr val="bg1"/>
                </a:solidFill>
                <a:latin typeface="Arial" panose="020B0604020202020204" pitchFamily="34" charset="0"/>
                <a:cs typeface="Arial" panose="020B0604020202020204" pitchFamily="34" charset="0"/>
              </a:rPr>
              <a:t>Learn</a:t>
            </a:r>
            <a:r>
              <a:rPr lang="pt-BR" sz="2200" b="1" dirty="0">
                <a:solidFill>
                  <a:schemeClr val="bg1"/>
                </a:solidFill>
                <a:latin typeface="Arial" panose="020B0604020202020204" pitchFamily="34" charset="0"/>
                <a:cs typeface="Arial" panose="020B0604020202020204" pitchFamily="34" charset="0"/>
              </a:rPr>
              <a:t> PHP</a:t>
            </a:r>
          </a:p>
          <a:p>
            <a:pPr marL="285750" indent="-285750">
              <a:lnSpc>
                <a:spcPct val="150000"/>
              </a:lnSpc>
              <a:buFont typeface="Arial" panose="020B0604020202020204" pitchFamily="34" charset="0"/>
              <a:buChar char="•"/>
            </a:pPr>
            <a:r>
              <a:rPr lang="pt-BR" sz="2200" b="1" dirty="0">
                <a:solidFill>
                  <a:schemeClr val="bg1"/>
                </a:solidFill>
                <a:latin typeface="Arial" panose="020B0604020202020204" pitchFamily="34" charset="0"/>
                <a:cs typeface="Arial" panose="020B0604020202020204" pitchFamily="34" charset="0"/>
              </a:rPr>
              <a:t>GitHub</a:t>
            </a:r>
          </a:p>
        </p:txBody>
      </p:sp>
      <p:sp>
        <p:nvSpPr>
          <p:cNvPr id="3" name="CaixaDeTexto 2">
            <a:extLst>
              <a:ext uri="{FF2B5EF4-FFF2-40B4-BE49-F238E27FC236}">
                <a16:creationId xmlns:a16="http://schemas.microsoft.com/office/drawing/2014/main" id="{B36A76DD-4D1B-48F0-8C12-4AC22FC4C455}"/>
              </a:ext>
            </a:extLst>
          </p:cNvPr>
          <p:cNvSpPr txBox="1"/>
          <p:nvPr/>
        </p:nvSpPr>
        <p:spPr>
          <a:xfrm>
            <a:off x="1248509" y="606669"/>
            <a:ext cx="3703258" cy="523220"/>
          </a:xfrm>
          <a:prstGeom prst="rect">
            <a:avLst/>
          </a:prstGeom>
          <a:noFill/>
        </p:spPr>
        <p:txBody>
          <a:bodyPr wrap="none" rtlCol="0">
            <a:spAutoFit/>
          </a:bodyPr>
          <a:lstStyle/>
          <a:p>
            <a:r>
              <a:rPr lang="pt-BR" sz="2800" b="1" dirty="0">
                <a:solidFill>
                  <a:schemeClr val="bg1"/>
                </a:solidFill>
                <a:latin typeface="Arial" panose="020B0604020202020204" pitchFamily="34" charset="0"/>
                <a:cs typeface="Arial" panose="020B0604020202020204" pitchFamily="34" charset="0"/>
              </a:rPr>
              <a:t>Recursos auxiliares:</a:t>
            </a:r>
          </a:p>
        </p:txBody>
      </p:sp>
    </p:spTree>
    <p:extLst>
      <p:ext uri="{BB962C8B-B14F-4D97-AF65-F5344CB8AC3E}">
        <p14:creationId xmlns:p14="http://schemas.microsoft.com/office/powerpoint/2010/main" val="422868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D354FF4-F6FF-4011-9403-D7AE2EAC32C6}"/>
              </a:ext>
            </a:extLst>
          </p:cNvPr>
          <p:cNvSpPr txBox="1"/>
          <p:nvPr/>
        </p:nvSpPr>
        <p:spPr>
          <a:xfrm>
            <a:off x="5421903" y="536059"/>
            <a:ext cx="5870937" cy="1118255"/>
          </a:xfrm>
          <a:prstGeom prst="rect">
            <a:avLst/>
          </a:prstGeom>
          <a:noFill/>
        </p:spPr>
        <p:txBody>
          <a:bodyPr wrap="square" rtlCol="0">
            <a:spAutoFit/>
          </a:bodyPr>
          <a:lstStyle/>
          <a:p>
            <a:pPr algn="ctr">
              <a:lnSpc>
                <a:spcPts val="4000"/>
              </a:lnSpc>
            </a:pPr>
            <a:r>
              <a:rPr lang="en-US" sz="4000" b="1" dirty="0">
                <a:solidFill>
                  <a:schemeClr val="bg1"/>
                </a:solidFill>
              </a:rPr>
              <a:t>Técnico </a:t>
            </a:r>
            <a:r>
              <a:rPr lang="en-US" sz="4000" b="1" dirty="0" err="1">
                <a:solidFill>
                  <a:schemeClr val="bg1"/>
                </a:solidFill>
              </a:rPr>
              <a:t>em</a:t>
            </a:r>
            <a:r>
              <a:rPr lang="en-US" sz="4000" b="1" dirty="0">
                <a:solidFill>
                  <a:schemeClr val="bg1"/>
                </a:solidFill>
              </a:rPr>
              <a:t> </a:t>
            </a:r>
            <a:r>
              <a:rPr lang="en-US" sz="4000" b="1" dirty="0" err="1">
                <a:solidFill>
                  <a:schemeClr val="bg1"/>
                </a:solidFill>
              </a:rPr>
              <a:t>Informática</a:t>
            </a:r>
            <a:endParaRPr lang="en-US" sz="4000" b="1" i="0" dirty="0">
              <a:solidFill>
                <a:schemeClr val="bg1"/>
              </a:solidFill>
              <a:effectLst/>
            </a:endParaRPr>
          </a:p>
          <a:p>
            <a:pPr algn="ctr">
              <a:lnSpc>
                <a:spcPts val="4000"/>
              </a:lnSpc>
            </a:pPr>
            <a:r>
              <a:rPr lang="en-US" sz="3600" b="1" dirty="0">
                <a:solidFill>
                  <a:schemeClr val="bg1"/>
                </a:solidFill>
              </a:rPr>
              <a:t>UC14 – Aula 01</a:t>
            </a:r>
            <a:endParaRPr lang="pt-BR" sz="3600" b="1" dirty="0">
              <a:solidFill>
                <a:schemeClr val="bg1"/>
              </a:solidFill>
            </a:endParaRPr>
          </a:p>
        </p:txBody>
      </p:sp>
      <p:sp>
        <p:nvSpPr>
          <p:cNvPr id="4" name="CaixaDeTexto 3">
            <a:extLst>
              <a:ext uri="{FF2B5EF4-FFF2-40B4-BE49-F238E27FC236}">
                <a16:creationId xmlns:a16="http://schemas.microsoft.com/office/drawing/2014/main" id="{2B8762A4-7429-4211-A42D-05C03793837B}"/>
              </a:ext>
            </a:extLst>
          </p:cNvPr>
          <p:cNvSpPr txBox="1"/>
          <p:nvPr/>
        </p:nvSpPr>
        <p:spPr>
          <a:xfrm>
            <a:off x="5120820" y="2580466"/>
            <a:ext cx="6265429" cy="1697068"/>
          </a:xfrm>
          <a:prstGeom prst="rect">
            <a:avLst/>
          </a:prstGeom>
          <a:noFill/>
        </p:spPr>
        <p:txBody>
          <a:bodyPr wrap="square">
            <a:spAutoFit/>
          </a:bodyPr>
          <a:lstStyle/>
          <a:p>
            <a:pPr algn="just">
              <a:lnSpc>
                <a:spcPct val="150000"/>
              </a:lnSpc>
              <a:spcAft>
                <a:spcPts val="800"/>
              </a:spcAft>
            </a:pPr>
            <a:r>
              <a:rPr lang="pt-BR"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Situação de Aprendizagem 23 – Indicador: </a:t>
            </a:r>
            <a:r>
              <a:rPr lang="pt-BR" sz="2400" b="1" dirty="0">
                <a:solidFill>
                  <a:schemeClr val="bg1"/>
                </a:solidFill>
              </a:rPr>
              <a:t>Codifica scripts para organizar os elementos estruturais de site.</a:t>
            </a:r>
            <a:endParaRPr lang="pt-BR"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3868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1637</Words>
  <Application>Microsoft Office PowerPoint</Application>
  <PresentationFormat>Widescreen</PresentationFormat>
  <Paragraphs>166</Paragraphs>
  <Slides>37</Slides>
  <Notes>3</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37</vt:i4>
      </vt:variant>
    </vt:vector>
  </HeadingPairs>
  <TitlesOfParts>
    <vt:vector size="47" baseType="lpstr">
      <vt:lpstr>Arial</vt:lpstr>
      <vt:lpstr>Calibri</vt:lpstr>
      <vt:lpstr>Calibri Light</vt:lpstr>
      <vt:lpstr>Century Gothic</vt:lpstr>
      <vt:lpstr>Franklin Gothic Book</vt:lpstr>
      <vt:lpstr>inter</vt:lpstr>
      <vt:lpstr>Times New Roman</vt:lpstr>
      <vt:lpstr>Wingdings</vt:lpstr>
      <vt:lpstr>1_Tema do Office</vt:lpstr>
      <vt:lpstr>2_Tema do Office</vt:lpstr>
      <vt:lpstr>UC14 – Desenvolver e organizar elementos estruturais de sites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UC15 - Manipular e otimizar imagens vetoriais, bitmap gráficos e elementos visuais de navegação para web</dc:title>
  <dc:creator>Jose Vitor Do Nascimento</dc:creator>
  <cp:lastModifiedBy>Jose Vitor Do Nascimento</cp:lastModifiedBy>
  <cp:revision>29</cp:revision>
  <dcterms:created xsi:type="dcterms:W3CDTF">2023-03-08T02:18:05Z</dcterms:created>
  <dcterms:modified xsi:type="dcterms:W3CDTF">2023-03-27T14:38:49Z</dcterms:modified>
</cp:coreProperties>
</file>