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366" r:id="rId3"/>
    <p:sldId id="264" r:id="rId4"/>
    <p:sldId id="313" r:id="rId5"/>
    <p:sldId id="409" r:id="rId6"/>
    <p:sldId id="410" r:id="rId7"/>
    <p:sldId id="412" r:id="rId8"/>
    <p:sldId id="413" r:id="rId9"/>
    <p:sldId id="414" r:id="rId10"/>
    <p:sldId id="422" r:id="rId11"/>
    <p:sldId id="420" r:id="rId12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EC7303-7E43-6DE0-557B-C3EDB346F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A99639-9FF0-05FC-8B41-2925E8887D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401A9-6E05-47A9-B265-E4923B56BA5C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7CB834-166C-526E-BF57-D25657E4C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2FA530-0F67-53DE-D44A-0EDF3C0DE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85DA-FB76-48D2-8AA4-F0DA3BD3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6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BBC6-8A01-4D5D-9546-2BB8A3AF49A3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9941-0429-46A3-A175-7ABBA64DD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9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04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39F12A9-4EE2-A46B-119F-F8C8EE120657}"/>
              </a:ext>
            </a:extLst>
          </p:cNvPr>
          <p:cNvSpPr txBox="1">
            <a:spLocks/>
          </p:cNvSpPr>
          <p:nvPr userDrawn="1"/>
        </p:nvSpPr>
        <p:spPr>
          <a:xfrm>
            <a:off x="838200" y="361148"/>
            <a:ext cx="10515600" cy="464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sz="2800" dirty="0"/>
              <a:t>Tópicos de hoje</a:t>
            </a:r>
          </a:p>
        </p:txBody>
      </p:sp>
    </p:spTree>
    <p:extLst>
      <p:ext uri="{BB962C8B-B14F-4D97-AF65-F5344CB8AC3E}">
        <p14:creationId xmlns:p14="http://schemas.microsoft.com/office/powerpoint/2010/main" val="55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1C2B-6A63-D233-4D44-B520D712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26917-5348-AEE9-9009-E8BA14CB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342D7-D4E1-DAAD-AFD5-F49DAEE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29A5C-55B6-635D-8CA0-0C99BF7F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FE195-C3A2-D23E-D17E-44EF674B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7995E-CDFD-B526-94B7-07AD90FB6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BC9A2-87BD-CDFA-38C5-7CDF5FE7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CEC56-3FAE-E873-D07E-F427A6E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19DC-3975-1A32-B3D7-FDE74C2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2336-76FF-504E-2BEA-A1583158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2644-CAAC-8670-630B-9934FE3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E0F72-096C-839B-9BBA-DB4C9DD6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53788-2465-8D45-4B23-D85DF7B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34583-1884-1CE1-1B71-5E15D73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ACAAC-F38E-69CA-0332-8D7FD133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3867-9A69-38E2-1C77-D726B7A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F2644-6C63-6E9C-8113-A2FD2A5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43F4E-8C8F-3803-DB33-E74D9F8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E229D-ACD5-EF69-C0E1-2AEAD87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40CF3-E861-BE0E-2ADD-CE72FAF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19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13B9-BAF0-FA24-1E01-24B295D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A952B-3C7D-BEE8-6586-D600B36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EC02D5-159F-4E03-3D78-AC91DA3F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9FDED-8764-CDBB-1208-B28F2441C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2E4E86-4486-8EFD-CBD0-28A7A610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50B679-5F61-B93F-23D0-91EA05DF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956DED-B233-DA21-D94D-EF18669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EE9A12-5370-0A77-ECE3-FA7F6512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47F94-42FD-183E-8B3D-44266F9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59603E-C37C-E7E5-746C-7C6A3A59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DF6B9-FEC5-90FD-5E37-DDBFE17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51F8-92C5-BD87-3ACC-5284315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01AF2-9693-1087-8009-070DBF61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340527-F428-3B54-EE86-11F4651E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CBE16-C378-3EE8-E595-E7DF5721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F4F5-0406-A60C-D339-727C8012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629B2-D800-EFF0-F752-1804FEBA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67030-AF3C-C5CC-4EEB-44084C38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9812-BE9D-26D3-EF8E-F9EAEF05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B1CD2-829B-98F1-A9D9-4D9FDF8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7370C-8B56-C8CC-8BD3-DC389AD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2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8617-1B1C-D52D-6236-EB4487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1F9435-ED9E-C8D2-2114-CBEF723E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BA23C-86E3-EF80-17F5-0EFFCEB6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167FF-D95E-07BA-B55C-5FF81E2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44F51-EE72-06A1-70D4-06E16E3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15C59-DBAF-350A-70C4-9317562D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978F955-4510-0ECB-ED83-2F12F5BBA8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-492114" y="492116"/>
            <a:ext cx="1325563" cy="34133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AAD03A-1B81-A2E3-D8F9-865946E9E727}"/>
              </a:ext>
            </a:extLst>
          </p:cNvPr>
          <p:cNvSpPr/>
          <p:nvPr userDrawn="1"/>
        </p:nvSpPr>
        <p:spPr>
          <a:xfrm rot="16200000">
            <a:off x="-2595551" y="3921115"/>
            <a:ext cx="5532436" cy="34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/>
              <a:t>Banco de Dados (BCD)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CF7FDB-B115-F52F-3978-7A28A252DF74}"/>
              </a:ext>
            </a:extLst>
          </p:cNvPr>
          <p:cNvSpPr txBox="1">
            <a:spLocks/>
          </p:cNvSpPr>
          <p:nvPr userDrawn="1"/>
        </p:nvSpPr>
        <p:spPr>
          <a:xfrm>
            <a:off x="817583" y="3035299"/>
            <a:ext cx="11850665" cy="3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BB11BD-7568-10E1-010E-7A3E548497E8}"/>
              </a:ext>
            </a:extLst>
          </p:cNvPr>
          <p:cNvSpPr/>
          <p:nvPr userDrawn="1"/>
        </p:nvSpPr>
        <p:spPr>
          <a:xfrm>
            <a:off x="341334" y="0"/>
            <a:ext cx="11850665" cy="3413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dirty="0">
                <a:solidFill>
                  <a:schemeClr val="bg1"/>
                </a:solidFill>
              </a:rPr>
              <a:t>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16361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BC4EC-30A0-9AA5-AED6-340A8FB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140543"/>
            <a:ext cx="10515600" cy="5466734"/>
          </a:xfrm>
        </p:spPr>
        <p:txBody>
          <a:bodyPr/>
          <a:lstStyle/>
          <a:p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Desenvolvimento</a:t>
            </a:r>
            <a:r>
              <a:rPr lang="pt-BR" sz="8000" dirty="0">
                <a:solidFill>
                  <a:srgbClr val="0070C0"/>
                </a:solidFill>
                <a:latin typeface="Baguet Script" panose="020F0502020204030204" pitchFamily="2" charset="0"/>
              </a:rPr>
              <a:t> </a:t>
            </a:r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 Sistemas</a:t>
            </a: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Unidade curricular:</a:t>
            </a:r>
          </a:p>
          <a:p>
            <a:pPr algn="l"/>
            <a:endParaRPr lang="pt-BR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Banco de Dados</a:t>
            </a: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 - BCD -</a:t>
            </a:r>
          </a:p>
        </p:txBody>
      </p:sp>
    </p:spTree>
    <p:extLst>
      <p:ext uri="{BB962C8B-B14F-4D97-AF65-F5344CB8AC3E}">
        <p14:creationId xmlns:p14="http://schemas.microsoft.com/office/powerpoint/2010/main" val="42042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9118E-4412-5BD7-0BBA-C480F89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F99CFD-0962-4E7C-A9D3-990A48AE263A}"/>
              </a:ext>
            </a:extLst>
          </p:cNvPr>
          <p:cNvSpPr txBox="1">
            <a:spLocks/>
          </p:cNvSpPr>
          <p:nvPr/>
        </p:nvSpPr>
        <p:spPr>
          <a:xfrm>
            <a:off x="838199" y="924232"/>
            <a:ext cx="10685208" cy="5830528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pt-BR" sz="2000" b="1" dirty="0"/>
              <a:t>🧾 Exercícios SQL — Biblioteca (entregue todos os scripts)</a:t>
            </a:r>
          </a:p>
          <a:p>
            <a:pPr algn="l">
              <a:buNone/>
            </a:pPr>
            <a:r>
              <a:rPr lang="pt-BR" sz="2000" b="1" dirty="0"/>
              <a:t>🔍 SELECT (1)</a:t>
            </a:r>
          </a:p>
          <a:p>
            <a:pPr lvl="1">
              <a:buFont typeface="+mj-lt"/>
              <a:buAutoNum type="arabicPeriod"/>
            </a:pPr>
            <a:r>
              <a:rPr lang="pt-BR" sz="1800" dirty="0"/>
              <a:t>Liste os livros.</a:t>
            </a:r>
          </a:p>
          <a:p>
            <a:pPr algn="l">
              <a:buNone/>
            </a:pPr>
            <a:r>
              <a:rPr lang="pt-BR" sz="2000" b="1" dirty="0"/>
              <a:t>➕ INSERT (1)</a:t>
            </a:r>
          </a:p>
          <a:p>
            <a:pPr lvl="1">
              <a:buFont typeface="+mj-lt"/>
              <a:buAutoNum type="arabicPeriod"/>
            </a:pPr>
            <a:r>
              <a:rPr lang="pt-BR" sz="1800" dirty="0"/>
              <a:t>Cadastre um novo livro chamado "Python“, do autor "Eric </a:t>
            </a:r>
            <a:r>
              <a:rPr lang="pt-BR" sz="1800" dirty="0" err="1"/>
              <a:t>Matthes</a:t>
            </a:r>
            <a:r>
              <a:rPr lang="pt-BR" sz="1800" dirty="0"/>
              <a:t>", publicado em 24/04/2023, do gênero “técnico”.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pt-BR" sz="2000" b="1" dirty="0"/>
              <a:t>✏️ UPDATE (4)</a:t>
            </a:r>
          </a:p>
          <a:p>
            <a:pPr lvl="1">
              <a:buFont typeface="+mj-lt"/>
              <a:buAutoNum type="arabicPeriod"/>
            </a:pPr>
            <a:r>
              <a:rPr lang="pt-BR" sz="1800" dirty="0"/>
              <a:t>Atualize o </a:t>
            </a:r>
            <a:r>
              <a:rPr lang="pt-BR" sz="1800" dirty="0" err="1"/>
              <a:t>email</a:t>
            </a:r>
            <a:r>
              <a:rPr lang="pt-BR" sz="1800" dirty="0"/>
              <a:t> do usuário id = 1 para teste@email.com.</a:t>
            </a:r>
          </a:p>
          <a:p>
            <a:pPr lvl="1">
              <a:buFont typeface="+mj-lt"/>
              <a:buAutoNum type="arabicPeriod"/>
            </a:pPr>
            <a:r>
              <a:rPr lang="pt-BR" sz="1800" dirty="0"/>
              <a:t>Corrija o título do livro "Python" para " Curso Intensivo de Python: uma Introdução Prática e Baseada em Projetos à Programação ".</a:t>
            </a:r>
          </a:p>
          <a:p>
            <a:pPr lvl="1">
              <a:buFont typeface="+mj-lt"/>
              <a:buAutoNum type="arabicPeriod"/>
            </a:pPr>
            <a:r>
              <a:rPr lang="pt-BR" sz="1800" dirty="0"/>
              <a:t>Marque todos os livros publicados antes de 2000 como status = inativo. Se não houver nenhum, adicione 1 livro publicado antes de 2000. (Seu banco está pronto para aceitar o campo status?)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pt-BR" sz="2000" b="1" dirty="0"/>
              <a:t>🗑️ DELETE (4)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/>
              <a:t>Delete o livro com id = 2.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/>
              <a:t>Remova o usuário cujo nome é "Teste Testador". Se não houver, cadastre.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/>
              <a:t>Apague todos os livros com status "danificado".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sz="1800" dirty="0"/>
              <a:t>Delete os empréstimos realizados no ano de 2020. (Se não houver, </a:t>
            </a:r>
            <a:r>
              <a:rPr lang="pt-BR" sz="1800"/>
              <a:t>insira)</a:t>
            </a:r>
            <a:endParaRPr lang="pt-BR" sz="1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93BFFDF-7A28-23B5-E406-A665B65F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Exercícios CRUD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5EC5596A-D43B-2E44-57E5-B10D71BCCB4B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1026" name="Picture 2" descr="Exercício - ícones de esportes grátis">
            <a:extLst>
              <a:ext uri="{FF2B5EF4-FFF2-40B4-BE49-F238E27FC236}">
                <a16:creationId xmlns:a16="http://schemas.microsoft.com/office/drawing/2014/main" id="{953D0759-1794-4CFA-8C89-D14723EA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033" y="182732"/>
            <a:ext cx="2106967" cy="21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B10972-C998-4952-B723-1CB7C3A60634}"/>
              </a:ext>
            </a:extLst>
          </p:cNvPr>
          <p:cNvSpPr txBox="1"/>
          <p:nvPr/>
        </p:nvSpPr>
        <p:spPr>
          <a:xfrm>
            <a:off x="9277926" y="6483751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SET SQL_SAFE_UPDATES = 0;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6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A5AE1-64C2-22B1-22CA-61687019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264D06-0E6C-31E2-22AB-0F599DEB069D}"/>
              </a:ext>
            </a:extLst>
          </p:cNvPr>
          <p:cNvSpPr txBox="1">
            <a:spLocks/>
          </p:cNvSpPr>
          <p:nvPr/>
        </p:nvSpPr>
        <p:spPr>
          <a:xfrm>
            <a:off x="838199" y="3185652"/>
            <a:ext cx="10685208" cy="390340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600" b="1" i="0" dirty="0">
                <a:solidFill>
                  <a:srgbClr val="0D0D0D"/>
                </a:solidFill>
                <a:effectLst/>
                <a:latin typeface="Söhne"/>
              </a:rPr>
              <a:t>https://forms.gle/YphX5LmqHfaEJHZv8</a:t>
            </a:r>
            <a:endParaRPr lang="pt-BR" sz="3600" b="1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30EE8B0-C74B-9201-F37D-6EFF347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Exercícios CRUD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7956A53-B3E6-BB9B-F0B2-16EC529F29CD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5" name="Picture 2" descr="Exercício - ícones de esportes grátis">
            <a:extLst>
              <a:ext uri="{FF2B5EF4-FFF2-40B4-BE49-F238E27FC236}">
                <a16:creationId xmlns:a16="http://schemas.microsoft.com/office/drawing/2014/main" id="{59824CB8-E9AB-442D-A738-9C9FDD43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033" y="182732"/>
            <a:ext cx="2106967" cy="21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log da Casel Profissionalização: O que é Software?">
            <a:extLst>
              <a:ext uri="{FF2B5EF4-FFF2-40B4-BE49-F238E27FC236}">
                <a16:creationId xmlns:a16="http://schemas.microsoft.com/office/drawing/2014/main" id="{32558386-552D-F5A8-8CCF-19FD1391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99" y="2574518"/>
            <a:ext cx="3963627" cy="31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838200" y="1179871"/>
            <a:ext cx="5257800" cy="52519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Sistema Gerenciador de Banco de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Dados (SGBD)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Características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Estrutura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1.5. Instalação e configuração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SQL (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Structured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Query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 DCL (Data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DDL (Data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 Migração de dados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 DML (Data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Manipulation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 Operadores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 Funções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2.9. Agrupamento de dados (GROUP BY)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2.10. União de dados (UNION)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953F0F-B44D-70E1-ECC6-203D0F97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57" y="5690624"/>
            <a:ext cx="3923069" cy="1120877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E5E38C58-9512-ED17-B7BC-07A8117EB62F}"/>
              </a:ext>
            </a:extLst>
          </p:cNvPr>
          <p:cNvSpPr txBox="1">
            <a:spLocks/>
          </p:cNvSpPr>
          <p:nvPr/>
        </p:nvSpPr>
        <p:spPr>
          <a:xfrm>
            <a:off x="5613767" y="1160207"/>
            <a:ext cx="4775567" cy="52519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 Associação de tabelas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Subconsultas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 TCL (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transaction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2.14. VIEW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2.15. STORED PROCEDURE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2.16. FUNCTION 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2.17. TRIGGERS 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2.18. EVENT 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6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248265" y="966627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Sistema Gerenciador de Banco de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Dados (SGBD)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1.2.1.Relacional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1.2.2.Não relacional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Características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Estrutura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1.4.1.Tabela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1.4.2.Registro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1.4.3.Campo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1.4.4.Tipos de dados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1.5. Instalação e configuração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2.1.1.Dicionário de dados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2.1.2.Modelo Entidade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Relacionamento - MER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2.1.3.Diagrama Entidade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Relacionamento - DER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2.1.4.Formas normais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SQL (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Structured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Query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 DCL (Data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2.3.1.GRANT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2.3.2.REVOKE 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9D0CE4B0-5E54-8EE3-AB0E-55B89F58BDD4}"/>
              </a:ext>
            </a:extLst>
          </p:cNvPr>
          <p:cNvSpPr txBox="1">
            <a:spLocks/>
          </p:cNvSpPr>
          <p:nvPr/>
        </p:nvSpPr>
        <p:spPr>
          <a:xfrm>
            <a:off x="4087762" y="966626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DDL (Data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2.4.1.CREATE DATABASE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2.4.2.DROP DATABASE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2.4.3.USE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2.4.4.CREATE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2.4.5.ALTER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2.4.6.DROP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2.4.7.CREATE INDEX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2.4.8.DROP INDEX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 Migração de dados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2.5.1.Exportação de dados 2.5.2.Importação de dados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 DML (Data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Manipulation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2.6.1.INSERT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2.6.2.UPDATE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2.6.3.DELETE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2.6.4.SELECT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 Operadores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2.7.1.Aritméticos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2.7.2.Relacionais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2.7.3.Lógicos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2.7.4.Auxiliares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 Funções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2.8.1.Data e hora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2.8.2.Matemáticas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2.8.3.String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2.8.4.De agregação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2.9. Agrupamento de dados (GROUP BY)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F3B56974-77E3-F06C-95C5-11AD9596BADF}"/>
              </a:ext>
            </a:extLst>
          </p:cNvPr>
          <p:cNvSpPr txBox="1">
            <a:spLocks/>
          </p:cNvSpPr>
          <p:nvPr/>
        </p:nvSpPr>
        <p:spPr>
          <a:xfrm>
            <a:off x="7927259" y="966628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2.10. União de dados (UNION)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 Associação de tabelas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2.11.1. WHERE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2.11.2. CROSS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2.11.3. INNER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2.11.4. OUTER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2.11.5. LEFT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2.11.6. RIGTH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Subconsultas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2.12.1. IN e NOT 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2.12.2. ALL e ANY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2.12.3. EXISTS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 TCL (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transaction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2.13.1. COMMIT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2.13.2. ROLLBACK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2.13.3. SAVEPOINT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2.14. VIEW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2.15. STORED PROCEDURE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2.16. FUNCTION 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2.17. TRIGGERS 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2.18. EVENT 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A13B3C-346B-F4DB-2E87-7BC79F79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Tópicos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hoje</a:t>
            </a:r>
            <a:endParaRPr lang="en-US" sz="36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329380" y="2556387"/>
            <a:ext cx="5334001" cy="43413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fazer um CRUD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E Hoje Today Sticker by Fonte Criativa for iOS &amp; Android | GIPHY">
            <a:extLst>
              <a:ext uri="{FF2B5EF4-FFF2-40B4-BE49-F238E27FC236}">
                <a16:creationId xmlns:a16="http://schemas.microsoft.com/office/drawing/2014/main" id="{56F7D8ED-BE6A-E696-9ADA-E036F174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620" y="152998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1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D073D-25F3-F4BF-686B-BD1ECE07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E4A813-7AE0-1E22-FF34-5861DC3127FE}"/>
              </a:ext>
            </a:extLst>
          </p:cNvPr>
          <p:cNvSpPr txBox="1">
            <a:spLocks/>
          </p:cNvSpPr>
          <p:nvPr/>
        </p:nvSpPr>
        <p:spPr>
          <a:xfrm>
            <a:off x="838199" y="1071716"/>
            <a:ext cx="10685208" cy="568304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l"/>
            <a:endParaRPr lang="pt-BR" sz="20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521B4D0-A217-2D3A-0F61-A908F0D2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CRUD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6CF87E90-4C26-7FD3-1007-08CC30AC1C54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2050" name="Picture 2" descr="Guias - CRUD">
            <a:extLst>
              <a:ext uri="{FF2B5EF4-FFF2-40B4-BE49-F238E27FC236}">
                <a16:creationId xmlns:a16="http://schemas.microsoft.com/office/drawing/2014/main" id="{CF6C11F5-AC0D-2738-7CF9-51E00CD1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681" y="1071716"/>
            <a:ext cx="13006967" cy="522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1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A7E76-4A6C-F77D-707C-CB2AA9605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069523-548D-411C-E4E6-ED0BD804BFDA}"/>
              </a:ext>
            </a:extLst>
          </p:cNvPr>
          <p:cNvSpPr txBox="1">
            <a:spLocks/>
          </p:cNvSpPr>
          <p:nvPr/>
        </p:nvSpPr>
        <p:spPr>
          <a:xfrm>
            <a:off x="838199" y="1071716"/>
            <a:ext cx="10685208" cy="568304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err="1"/>
              <a:t>Create</a:t>
            </a:r>
            <a:r>
              <a:rPr lang="pt-BR" b="1" dirty="0"/>
              <a:t> (Criar)</a:t>
            </a:r>
            <a:r>
              <a:rPr lang="pt-BR" dirty="0"/>
              <a:t>:</a:t>
            </a:r>
          </a:p>
          <a:p>
            <a:pPr algn="l"/>
            <a:r>
              <a:rPr lang="pt-BR" sz="2400" dirty="0"/>
              <a:t>Refere-se à operação de adicionar novos registros a uma tabela existente. Um registro, também conhecido como uma linha, é uma entrada individual na tabela que contém informações específicas sobre um objeto, entidade ou instância de dados.</a:t>
            </a:r>
            <a:endParaRPr lang="pt-BR" sz="1200" dirty="0"/>
          </a:p>
          <a:p>
            <a:pPr algn="l"/>
            <a:r>
              <a:rPr lang="pt-BR" sz="2400" dirty="0"/>
              <a:t>Quando você executa a operação "</a:t>
            </a:r>
            <a:r>
              <a:rPr lang="pt-BR" sz="2400" dirty="0" err="1"/>
              <a:t>Create</a:t>
            </a:r>
            <a:r>
              <a:rPr lang="pt-BR" sz="2400" dirty="0"/>
              <a:t>", está essencialmente adicionando uma nova entrada à tabela. </a:t>
            </a:r>
            <a:endParaRPr lang="pt-BR" sz="1200" dirty="0"/>
          </a:p>
          <a:p>
            <a:pPr algn="l"/>
            <a:endParaRPr lang="pt-BR" sz="1400" dirty="0"/>
          </a:p>
          <a:p>
            <a:pPr algn="l"/>
            <a:r>
              <a:rPr lang="pt-BR" sz="2000" dirty="0"/>
              <a:t>-- Inserir novo livro</a:t>
            </a:r>
          </a:p>
          <a:p>
            <a:pPr marL="457200" lvl="1" indent="0">
              <a:buNone/>
            </a:pPr>
            <a:r>
              <a:rPr lang="pt-BR" sz="2800" dirty="0"/>
              <a:t>INSERT INTO Livro (titulo, </a:t>
            </a:r>
            <a:r>
              <a:rPr lang="pt-BR" sz="2800" dirty="0" err="1"/>
              <a:t>isbn</a:t>
            </a:r>
            <a:r>
              <a:rPr lang="pt-BR" sz="2800" dirty="0"/>
              <a:t>, </a:t>
            </a:r>
            <a:r>
              <a:rPr lang="pt-BR" sz="2800" dirty="0" err="1"/>
              <a:t>descricao</a:t>
            </a:r>
            <a:r>
              <a:rPr lang="pt-BR" sz="2800" dirty="0"/>
              <a:t>, </a:t>
            </a:r>
            <a:r>
              <a:rPr lang="pt-BR" sz="2800" dirty="0" err="1"/>
              <a:t>id_categoria</a:t>
            </a:r>
            <a:r>
              <a:rPr lang="pt-BR" sz="2800" dirty="0"/>
              <a:t>)</a:t>
            </a:r>
          </a:p>
          <a:p>
            <a:pPr marL="457200" lvl="1" indent="0">
              <a:buNone/>
            </a:pPr>
            <a:r>
              <a:rPr lang="pt-BR" sz="2800" dirty="0"/>
              <a:t>VALUES </a:t>
            </a:r>
          </a:p>
          <a:p>
            <a:pPr marL="457200" lvl="1" indent="0">
              <a:buNone/>
            </a:pPr>
            <a:r>
              <a:rPr lang="pt-BR" sz="2800" dirty="0"/>
              <a:t>	('Novo Livro', '9780123456789', 'Descrição do novo livro', 1);</a:t>
            </a:r>
          </a:p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81E59D4-432F-072B-9A67-10B55C85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CRUD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3B5159F-5A48-0957-9675-99F15112984D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1207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D489D-7FEF-BC9A-D901-9D1F53834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698CF0-CEB9-5F86-E3C6-C1725207AA44}"/>
              </a:ext>
            </a:extLst>
          </p:cNvPr>
          <p:cNvSpPr txBox="1">
            <a:spLocks/>
          </p:cNvSpPr>
          <p:nvPr/>
        </p:nvSpPr>
        <p:spPr>
          <a:xfrm>
            <a:off x="838199" y="1071716"/>
            <a:ext cx="10685208" cy="568304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Read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(Ler)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Refere-se à recuperação de dados existentes em uma tabela do banco de dados. Esta operação é fundamental para a maioria das aplicações, pois permite que os usuários visualizem e obtenham informações armazenadas no banco de dados.</a:t>
            </a: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Para realizar a operação de leitura, utiliza-se uma instrução SQL chamada "SELECT". Esta instrução permite selecionar dados específicos de uma ou mais tabelas, com base em determinados critérios.</a:t>
            </a:r>
          </a:p>
          <a:p>
            <a:pPr algn="l"/>
            <a:endParaRPr lang="pt-BR" sz="1400" dirty="0"/>
          </a:p>
          <a:p>
            <a:pPr algn="l"/>
            <a:r>
              <a:rPr lang="pt-BR" sz="2400" dirty="0"/>
              <a:t>-- Consulta para recuperar todos os livros</a:t>
            </a:r>
          </a:p>
          <a:p>
            <a:pPr marL="457200" lvl="1" indent="0">
              <a:buNone/>
            </a:pPr>
            <a:r>
              <a:rPr lang="pt-BR" dirty="0"/>
              <a:t>SELECT * FROM Livro;</a:t>
            </a:r>
            <a:endParaRPr lang="pt-BR" sz="800" dirty="0"/>
          </a:p>
          <a:p>
            <a:pPr algn="l"/>
            <a:endParaRPr lang="pt-BR" sz="1200" dirty="0"/>
          </a:p>
          <a:p>
            <a:pPr algn="l"/>
            <a:r>
              <a:rPr lang="pt-BR" sz="2400" dirty="0"/>
              <a:t>-- Consulta para recuperar detalhes de um livro específico</a:t>
            </a:r>
          </a:p>
          <a:p>
            <a:pPr marL="457200" lvl="1" indent="0">
              <a:buNone/>
            </a:pPr>
            <a:r>
              <a:rPr lang="pt-BR" dirty="0"/>
              <a:t>SELECT * FROM Livro </a:t>
            </a:r>
          </a:p>
          <a:p>
            <a:pPr marL="457200" lvl="1" indent="0">
              <a:buNone/>
            </a:pPr>
            <a:r>
              <a:rPr lang="pt-BR" dirty="0"/>
              <a:t>WHERE </a:t>
            </a:r>
          </a:p>
          <a:p>
            <a:pPr marL="457200" lvl="1" indent="0">
              <a:buNone/>
            </a:pPr>
            <a:r>
              <a:rPr lang="pt-BR" dirty="0"/>
              <a:t>	id = 1;</a:t>
            </a:r>
          </a:p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D5C6B4E-6F39-075A-26FF-110BEAA5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CRUD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8CCC15D-E694-A964-2F42-257F724FDE72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303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FB789-7E5C-14F3-A7C2-475666764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214940-5747-AAE0-364D-30C19D19DD86}"/>
              </a:ext>
            </a:extLst>
          </p:cNvPr>
          <p:cNvSpPr txBox="1">
            <a:spLocks/>
          </p:cNvSpPr>
          <p:nvPr/>
        </p:nvSpPr>
        <p:spPr>
          <a:xfrm>
            <a:off x="838199" y="1071716"/>
            <a:ext cx="10685208" cy="568304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Update (Atualizar)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Permite modificar informações existentes em registros específicos de uma tabela do banco de dados.</a:t>
            </a: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Para realizar a operação de atualização, utiliza-se a instrução SQL "UPDATE". Esta instrução permite modificar os valores de uma ou mais colunas em um ou mais registros, com base em determinados critérios.</a:t>
            </a:r>
          </a:p>
          <a:p>
            <a:pPr algn="l"/>
            <a:endParaRPr lang="pt-BR" sz="1400" dirty="0"/>
          </a:p>
          <a:p>
            <a:pPr algn="l"/>
            <a:r>
              <a:rPr lang="pt-BR" sz="2000" dirty="0"/>
              <a:t>-- Atualizar o título de um livro</a:t>
            </a:r>
          </a:p>
          <a:p>
            <a:pPr marL="457200" lvl="1" indent="0">
              <a:buNone/>
            </a:pPr>
            <a:r>
              <a:rPr lang="pt-BR" sz="2800" dirty="0"/>
              <a:t>UPDATE Livro </a:t>
            </a:r>
          </a:p>
          <a:p>
            <a:pPr marL="457200" lvl="1" indent="0">
              <a:buNone/>
            </a:pPr>
            <a:r>
              <a:rPr lang="pt-BR" sz="2800" dirty="0"/>
              <a:t>SET titulo = 'Novo Título’ </a:t>
            </a:r>
          </a:p>
          <a:p>
            <a:pPr marL="457200" lvl="1" indent="0">
              <a:buNone/>
            </a:pPr>
            <a:r>
              <a:rPr lang="pt-BR" sz="2800" dirty="0"/>
              <a:t>WHERE </a:t>
            </a:r>
          </a:p>
          <a:p>
            <a:pPr marL="457200" lvl="1" indent="0">
              <a:buNone/>
            </a:pPr>
            <a:r>
              <a:rPr lang="pt-BR" sz="2800" dirty="0"/>
              <a:t>	id = 1;</a:t>
            </a:r>
          </a:p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7897F6E-F128-7725-80E3-F70E48E0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CRUD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04739FEE-1187-6305-25EB-ADF6E6BCB99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595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17DF8-7B9A-6952-3045-155674C7D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A18F2D-9CF6-844F-B4A9-D76D6EE64429}"/>
              </a:ext>
            </a:extLst>
          </p:cNvPr>
          <p:cNvSpPr txBox="1">
            <a:spLocks/>
          </p:cNvSpPr>
          <p:nvPr/>
        </p:nvSpPr>
        <p:spPr>
          <a:xfrm>
            <a:off x="838199" y="1071716"/>
            <a:ext cx="10685208" cy="568304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Delete (Excluir)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pt-BR" sz="2400" dirty="0">
                <a:solidFill>
                  <a:srgbClr val="0D0D0D"/>
                </a:solidFill>
                <a:latin typeface="Söhne"/>
              </a:rPr>
              <a:t>R</a:t>
            </a:r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efere-se à remoção de registros específicos de uma tabela do banco de dados.</a:t>
            </a:r>
          </a:p>
          <a:p>
            <a:pPr algn="l"/>
            <a:r>
              <a:rPr lang="pt-BR" sz="2400" b="0" i="0" dirty="0">
                <a:solidFill>
                  <a:srgbClr val="0D0D0D"/>
                </a:solidFill>
                <a:effectLst/>
                <a:latin typeface="Söhne"/>
              </a:rPr>
              <a:t>Para realizar a operação de exclusão, utiliza-se a instrução SQL "DELETE". Esta instrução permite remover um ou mais registros de uma tabela com base em determinados critérios.</a:t>
            </a:r>
          </a:p>
          <a:p>
            <a:pPr algn="l"/>
            <a:endParaRPr lang="pt-BR" sz="1400" dirty="0"/>
          </a:p>
          <a:p>
            <a:pPr algn="l"/>
            <a:r>
              <a:rPr lang="pt-BR" sz="2000" dirty="0"/>
              <a:t>-- Excluir um livro</a:t>
            </a:r>
          </a:p>
          <a:p>
            <a:pPr marL="457200" lvl="1" indent="0">
              <a:buNone/>
            </a:pPr>
            <a:r>
              <a:rPr lang="pt-BR" sz="2800" dirty="0"/>
              <a:t>DELETE FROM Livro </a:t>
            </a:r>
          </a:p>
          <a:p>
            <a:pPr marL="457200" lvl="1" indent="0">
              <a:buNone/>
            </a:pPr>
            <a:r>
              <a:rPr lang="pt-BR" sz="2800" dirty="0"/>
              <a:t>WHERE </a:t>
            </a:r>
          </a:p>
          <a:p>
            <a:pPr marL="457200" lvl="1" indent="0">
              <a:buNone/>
            </a:pPr>
            <a:r>
              <a:rPr lang="pt-BR" sz="2800" dirty="0"/>
              <a:t>	id = 1;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A60A6E8-989F-7E4C-3576-2523A752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CRUD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2FDE7DF-3B03-0FC1-C60A-47FE55A208AF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56629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</TotalTime>
  <Words>1015</Words>
  <Application>Microsoft Office PowerPoint</Application>
  <PresentationFormat>Widescreen</PresentationFormat>
  <Paragraphs>172</Paragraphs>
  <Slides>11</Slides>
  <Notes>3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Aharoni</vt:lpstr>
      <vt:lpstr>Arial</vt:lpstr>
      <vt:lpstr>Baguet Script</vt:lpstr>
      <vt:lpstr>Calibri</vt:lpstr>
      <vt:lpstr>Söhne</vt:lpstr>
      <vt:lpstr>Tema do Office</vt:lpstr>
      <vt:lpstr>Apresentação do PowerPoint</vt:lpstr>
      <vt:lpstr>Tópicos</vt:lpstr>
      <vt:lpstr>Tópicos</vt:lpstr>
      <vt:lpstr>Tópicos de hoje</vt:lpstr>
      <vt:lpstr>SQL – CRUD</vt:lpstr>
      <vt:lpstr>SQL – CRUD</vt:lpstr>
      <vt:lpstr>SQL – CRUD</vt:lpstr>
      <vt:lpstr>SQL – CRUD</vt:lpstr>
      <vt:lpstr>SQL – CRUD</vt:lpstr>
      <vt:lpstr>SQL – Exercícios CRUD</vt:lpstr>
      <vt:lpstr>SQL – Exercícios CRUD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Scanacapra</dc:creator>
  <cp:lastModifiedBy>Marcia Cristina Scanacapra</cp:lastModifiedBy>
  <cp:revision>59</cp:revision>
  <dcterms:created xsi:type="dcterms:W3CDTF">2023-07-19T21:24:48Z</dcterms:created>
  <dcterms:modified xsi:type="dcterms:W3CDTF">2025-03-24T18:11:57Z</dcterms:modified>
</cp:coreProperties>
</file>