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366" r:id="rId3"/>
    <p:sldId id="264" r:id="rId4"/>
    <p:sldId id="313" r:id="rId5"/>
    <p:sldId id="411" r:id="rId6"/>
    <p:sldId id="367" r:id="rId7"/>
    <p:sldId id="412" r:id="rId8"/>
    <p:sldId id="413" r:id="rId9"/>
    <p:sldId id="426" r:id="rId10"/>
    <p:sldId id="414" r:id="rId11"/>
    <p:sldId id="427" r:id="rId12"/>
    <p:sldId id="428" r:id="rId13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18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BEC7303-7E43-6DE0-557B-C3EDB346F8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A99639-9FF0-05FC-8B41-2925E8887D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401A9-6E05-47A9-B265-E4923B56BA5C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7CB834-166C-526E-BF57-D25657E4CD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2FA530-0F67-53DE-D44A-0EDF3C0DE4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85DA-FB76-48D2-8AA4-F0DA3BD31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36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6BBC6-8A01-4D5D-9546-2BB8A3AF49A3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9941-0429-46A3-A175-7ABBA64DD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69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59941-0429-46A3-A175-7ABBA64DD22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19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59941-0429-46A3-A175-7ABBA64DD22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9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59941-0429-46A3-A175-7ABBA64DD22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04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239F12A9-4EE2-A46B-119F-F8C8EE120657}"/>
              </a:ext>
            </a:extLst>
          </p:cNvPr>
          <p:cNvSpPr txBox="1">
            <a:spLocks/>
          </p:cNvSpPr>
          <p:nvPr userDrawn="1"/>
        </p:nvSpPr>
        <p:spPr>
          <a:xfrm>
            <a:off x="838200" y="361148"/>
            <a:ext cx="10515600" cy="4641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pt-BR" sz="2800" dirty="0"/>
              <a:t>Tópicos de hoje</a:t>
            </a:r>
          </a:p>
        </p:txBody>
      </p:sp>
    </p:spTree>
    <p:extLst>
      <p:ext uri="{BB962C8B-B14F-4D97-AF65-F5344CB8AC3E}">
        <p14:creationId xmlns:p14="http://schemas.microsoft.com/office/powerpoint/2010/main" val="5542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91C2B-6A63-D233-4D44-B520D712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F26917-5348-AEE9-9009-E8BA14CB0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84580" y="3112653"/>
            <a:ext cx="6550891" cy="1503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0342D7-D4E1-DAAD-AFD5-F49DAEE4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729A5C-55B6-635D-8CA0-0C99BF7F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0FE195-C3A2-D23E-D17E-44EF674B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58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F7995E-CDFD-B526-94B7-07AD90FB6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CBC9A2-87BD-CDFA-38C5-7CDF5FE77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DCEC56-3FAE-E873-D07E-F427A6E7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119DC-3975-1A32-B3D7-FDE74C20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7E2336-76FF-504E-2BEA-A1583158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81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2644-CAAC-8670-630B-9934FE3C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3E0F72-096C-839B-9BBA-DB4C9DD6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580" y="3112653"/>
            <a:ext cx="6550891" cy="1503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453788-2465-8D45-4B23-D85DF7BA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134583-1884-1CE1-1B71-5E15D73E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5ACAAC-F38E-69CA-0332-8D7FD133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32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F3867-9A69-38E2-1C77-D726B7AA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EF2644-6C63-6E9C-8113-A2FD2A50D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243F4E-8C8F-3803-DB33-E74D9F84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8E229D-ACD5-EF69-C0E1-2AEAD87A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740CF3-E861-BE0E-2ADD-CE72FAF6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19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3FC6-79AE-97AF-D969-1DCD8F8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92CC-35A1-6FA1-46D7-2447509FE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A6521-DAC6-DF82-1717-81EB280E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7B06E-53DA-0685-E95E-F2F9599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50C6F-4219-4C54-6995-6D4B5AE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0CDB9-B794-FA8E-56A9-D9B389D1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66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513B9-BAF0-FA24-1E01-24B295DD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3A952B-3C7D-BEE8-6586-D600B36D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EC02D5-159F-4E03-3D78-AC91DA3F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29FDED-8764-CDBB-1208-B28F2441C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2E4E86-4486-8EFD-CBD0-28A7A6109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50B679-5F61-B93F-23D0-91EA05DF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956DED-B233-DA21-D94D-EF186697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EE9A12-5370-0A77-ECE3-FA7F6512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0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47F94-42FD-183E-8B3D-44266F9F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59603E-C37C-E7E5-746C-7C6A3A59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5DF6B9-FEC5-90FD-5E37-DDBFE17F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51F8-92C5-BD87-3ACC-52843150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1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101AF2-9693-1087-8009-070DBF61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340527-F428-3B54-EE86-11F4651E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3CBE16-C378-3EE8-E595-E7DF5721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09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1F4F5-0406-A60C-D339-727C8012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D629B2-D800-EFF0-F752-1804FEBA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667030-AF3C-C5CC-4EEB-44084C383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7E9812-BE9D-26D3-EF8E-F9EAEF05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FB1CD2-829B-98F1-A9D9-4D9FDF8F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57370C-8B56-C8CC-8BD3-DC389AD1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25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B8617-1B1C-D52D-6236-EB4487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1F9435-ED9E-C8D2-2114-CBEF723E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ABA23C-86E3-EF80-17F5-0EFFCEB65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167FF-D95E-07BA-B55C-5FF81E27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644F51-EE72-06A1-70D4-06E16E37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E15C59-DBAF-350A-70C4-9317562D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89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D978F955-4510-0ECB-ED83-2F12F5BBA8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-492114" y="492116"/>
            <a:ext cx="1325563" cy="34133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AAAD03A-1B81-A2E3-D8F9-865946E9E727}"/>
              </a:ext>
            </a:extLst>
          </p:cNvPr>
          <p:cNvSpPr/>
          <p:nvPr userDrawn="1"/>
        </p:nvSpPr>
        <p:spPr>
          <a:xfrm rot="16200000">
            <a:off x="-2595551" y="3921115"/>
            <a:ext cx="5532436" cy="3413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dirty="0"/>
              <a:t>Banco de Dados (BCD)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CF7FDB-B115-F52F-3978-7A28A252DF74}"/>
              </a:ext>
            </a:extLst>
          </p:cNvPr>
          <p:cNvSpPr txBox="1">
            <a:spLocks/>
          </p:cNvSpPr>
          <p:nvPr userDrawn="1"/>
        </p:nvSpPr>
        <p:spPr>
          <a:xfrm>
            <a:off x="817583" y="3035299"/>
            <a:ext cx="11850665" cy="3651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EBB11BD-7568-10E1-010E-7A3E548497E8}"/>
              </a:ext>
            </a:extLst>
          </p:cNvPr>
          <p:cNvSpPr/>
          <p:nvPr userDrawn="1"/>
        </p:nvSpPr>
        <p:spPr>
          <a:xfrm>
            <a:off x="341334" y="0"/>
            <a:ext cx="11850665" cy="3413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0" dirty="0">
                <a:solidFill>
                  <a:schemeClr val="bg1"/>
                </a:solidFill>
              </a:rPr>
              <a:t>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16361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tendimento.tecnospeed.com.br/hc/pt-br/articles/4445818258199-Dicion%C3%A1rio-de-dados-MDF-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BC4EC-30A0-9AA5-AED6-340A8FB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140543"/>
            <a:ext cx="10515600" cy="5466734"/>
          </a:xfrm>
        </p:spPr>
        <p:txBody>
          <a:bodyPr/>
          <a:lstStyle/>
          <a:p>
            <a:r>
              <a:rPr lang="pt-BR" sz="8000" u="sng" dirty="0">
                <a:solidFill>
                  <a:srgbClr val="0070C0"/>
                </a:solidFill>
                <a:latin typeface="Baguet Script" panose="020F0502020204030204" pitchFamily="2" charset="0"/>
              </a:rPr>
              <a:t>Desenvolvimento</a:t>
            </a:r>
            <a:r>
              <a:rPr lang="pt-BR" sz="8000" dirty="0">
                <a:solidFill>
                  <a:srgbClr val="0070C0"/>
                </a:solidFill>
                <a:latin typeface="Baguet Script" panose="020F0502020204030204" pitchFamily="2" charset="0"/>
              </a:rPr>
              <a:t> </a:t>
            </a:r>
            <a:r>
              <a:rPr lang="pt-BR" sz="8000" u="sng" dirty="0">
                <a:solidFill>
                  <a:srgbClr val="0070C0"/>
                </a:solidFill>
                <a:latin typeface="Baguet Script" panose="020F0502020204030204" pitchFamily="2" charset="0"/>
              </a:rPr>
              <a:t>de Sistemas</a:t>
            </a:r>
          </a:p>
          <a:p>
            <a:pPr algn="l"/>
            <a:endParaRPr lang="pt-BR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endParaRPr lang="pt-BR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Unidade curricular:</a:t>
            </a:r>
          </a:p>
          <a:p>
            <a:pPr algn="l"/>
            <a:endParaRPr lang="pt-BR" sz="105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4000" dirty="0">
                <a:latin typeface="Aharoni" panose="02010803020104030203" pitchFamily="2" charset="-79"/>
                <a:cs typeface="Aharoni" panose="02010803020104030203" pitchFamily="2" charset="-79"/>
              </a:rPr>
              <a:t>Banco de Dados</a:t>
            </a:r>
          </a:p>
          <a:p>
            <a:r>
              <a:rPr lang="pt-BR" sz="4000" dirty="0">
                <a:latin typeface="Aharoni" panose="02010803020104030203" pitchFamily="2" charset="-79"/>
                <a:cs typeface="Aharoni" panose="02010803020104030203" pitchFamily="2" charset="-79"/>
              </a:rPr>
              <a:t> - BCD -</a:t>
            </a:r>
          </a:p>
        </p:txBody>
      </p:sp>
    </p:spTree>
    <p:extLst>
      <p:ext uri="{BB962C8B-B14F-4D97-AF65-F5344CB8AC3E}">
        <p14:creationId xmlns:p14="http://schemas.microsoft.com/office/powerpoint/2010/main" val="42042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Dicionário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635AD31-2CE8-05FC-64A6-8F1A4EBFD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57026"/>
              </p:ext>
            </p:extLst>
          </p:nvPr>
        </p:nvGraphicFramePr>
        <p:xfrm>
          <a:off x="838200" y="1671308"/>
          <a:ext cx="11088329" cy="4212444"/>
        </p:xfrm>
        <a:graphic>
          <a:graphicData uri="http://schemas.openxmlformats.org/drawingml/2006/table">
            <a:tbl>
              <a:tblPr/>
              <a:tblGrid>
                <a:gridCol w="1584047">
                  <a:extLst>
                    <a:ext uri="{9D8B030D-6E8A-4147-A177-3AD203B41FA5}">
                      <a16:colId xmlns:a16="http://schemas.microsoft.com/office/drawing/2014/main" val="3526089764"/>
                    </a:ext>
                  </a:extLst>
                </a:gridCol>
                <a:gridCol w="1584047">
                  <a:extLst>
                    <a:ext uri="{9D8B030D-6E8A-4147-A177-3AD203B41FA5}">
                      <a16:colId xmlns:a16="http://schemas.microsoft.com/office/drawing/2014/main" val="2858804913"/>
                    </a:ext>
                  </a:extLst>
                </a:gridCol>
                <a:gridCol w="743705">
                  <a:extLst>
                    <a:ext uri="{9D8B030D-6E8A-4147-A177-3AD203B41FA5}">
                      <a16:colId xmlns:a16="http://schemas.microsoft.com/office/drawing/2014/main" val="683615056"/>
                    </a:ext>
                  </a:extLst>
                </a:gridCol>
                <a:gridCol w="802147">
                  <a:extLst>
                    <a:ext uri="{9D8B030D-6E8A-4147-A177-3AD203B41FA5}">
                      <a16:colId xmlns:a16="http://schemas.microsoft.com/office/drawing/2014/main" val="2305289454"/>
                    </a:ext>
                  </a:extLst>
                </a:gridCol>
                <a:gridCol w="770060">
                  <a:extLst>
                    <a:ext uri="{9D8B030D-6E8A-4147-A177-3AD203B41FA5}">
                      <a16:colId xmlns:a16="http://schemas.microsoft.com/office/drawing/2014/main" val="367300966"/>
                    </a:ext>
                  </a:extLst>
                </a:gridCol>
                <a:gridCol w="2202362">
                  <a:extLst>
                    <a:ext uri="{9D8B030D-6E8A-4147-A177-3AD203B41FA5}">
                      <a16:colId xmlns:a16="http://schemas.microsoft.com/office/drawing/2014/main" val="4065363766"/>
                    </a:ext>
                  </a:extLst>
                </a:gridCol>
                <a:gridCol w="3401961">
                  <a:extLst>
                    <a:ext uri="{9D8B030D-6E8A-4147-A177-3AD203B41FA5}">
                      <a16:colId xmlns:a16="http://schemas.microsoft.com/office/drawing/2014/main" val="691265037"/>
                    </a:ext>
                  </a:extLst>
                </a:gridCol>
              </a:tblGrid>
              <a:tr h="393466">
                <a:tc>
                  <a:txBody>
                    <a:bodyPr/>
                    <a:lstStyle/>
                    <a:p>
                      <a:pPr fontAlgn="b"/>
                      <a:r>
                        <a:rPr lang="pt-BR" sz="2400" b="1">
                          <a:effectLst/>
                        </a:rPr>
                        <a:t>Campo</a:t>
                      </a:r>
                    </a:p>
                  </a:txBody>
                  <a:tcPr marL="32965" marR="32965" marT="16482" marB="16482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2400" b="1" dirty="0">
                          <a:effectLst/>
                        </a:rPr>
                        <a:t>Tipo Dado</a:t>
                      </a:r>
                    </a:p>
                  </a:txBody>
                  <a:tcPr marL="32965" marR="32965" marT="16482" marB="16482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2400" b="1" dirty="0" err="1">
                          <a:effectLst/>
                        </a:rPr>
                        <a:t>Tam</a:t>
                      </a:r>
                      <a:endParaRPr lang="pt-BR" sz="2400" b="1" dirty="0">
                        <a:effectLst/>
                      </a:endParaRPr>
                    </a:p>
                  </a:txBody>
                  <a:tcPr marL="32965" marR="32965" marT="16482" marB="16482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2400" b="1" dirty="0">
                          <a:effectLst/>
                        </a:rPr>
                        <a:t>PK</a:t>
                      </a:r>
                    </a:p>
                  </a:txBody>
                  <a:tcPr marL="32965" marR="32965" marT="16482" marB="16482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2400" b="1" dirty="0">
                          <a:effectLst/>
                        </a:rPr>
                        <a:t>FK</a:t>
                      </a:r>
                    </a:p>
                  </a:txBody>
                  <a:tcPr marL="32965" marR="32965" marT="16482" marB="16482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2400" b="1">
                          <a:effectLst/>
                        </a:rPr>
                        <a:t>Restrições</a:t>
                      </a:r>
                    </a:p>
                  </a:txBody>
                  <a:tcPr marL="32965" marR="32965" marT="16482" marB="16482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2400" b="1">
                          <a:effectLst/>
                        </a:rPr>
                        <a:t>Descrição</a:t>
                      </a:r>
                    </a:p>
                  </a:txBody>
                  <a:tcPr marL="32965" marR="32965" marT="16482" marB="16482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88570"/>
                  </a:ext>
                </a:extLst>
              </a:tr>
              <a:tr h="1033853">
                <a:tc>
                  <a:txBody>
                    <a:bodyPr/>
                    <a:lstStyle/>
                    <a:p>
                      <a:pPr fontAlgn="base"/>
                      <a:r>
                        <a:rPr lang="pt-BR" sz="2400">
                          <a:effectLst/>
                        </a:rPr>
                        <a:t>aluno_id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INT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pt-BR" sz="2000">
                        <a:effectLst/>
                      </a:endParaRP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Sim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Não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 dirty="0">
                          <a:effectLst/>
                        </a:rPr>
                        <a:t>Não nulo, Autoincremento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Identificador único de cada aluno.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9162"/>
                  </a:ext>
                </a:extLst>
              </a:tr>
              <a:tr h="572914">
                <a:tc>
                  <a:txBody>
                    <a:bodyPr/>
                    <a:lstStyle/>
                    <a:p>
                      <a:pPr fontAlgn="base"/>
                      <a:r>
                        <a:rPr lang="pt-BR" sz="2400">
                          <a:effectLst/>
                        </a:rPr>
                        <a:t>nome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VARCHAR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255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Não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Não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Não nulo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Nome completo do aluno.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80596"/>
                  </a:ext>
                </a:extLst>
              </a:tr>
              <a:tr h="699286">
                <a:tc>
                  <a:txBody>
                    <a:bodyPr/>
                    <a:lstStyle/>
                    <a:p>
                      <a:pPr fontAlgn="base"/>
                      <a:r>
                        <a:rPr lang="pt-BR" sz="2400">
                          <a:effectLst/>
                        </a:rPr>
                        <a:t>data_nasc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DATE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pt-BR" sz="2000">
                        <a:effectLst/>
                      </a:endParaRP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Não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Não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Não nulo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Data de nascimento do aluno.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95999"/>
                  </a:ext>
                </a:extLst>
              </a:tr>
              <a:tr h="482454">
                <a:tc>
                  <a:txBody>
                    <a:bodyPr/>
                    <a:lstStyle/>
                    <a:p>
                      <a:pPr fontAlgn="base"/>
                      <a:r>
                        <a:rPr lang="pt-BR" sz="2400">
                          <a:effectLst/>
                        </a:rPr>
                        <a:t>email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VARCHAR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255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Não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Não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Único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E-mail do aluno.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08907"/>
                  </a:ext>
                </a:extLst>
              </a:tr>
              <a:tr h="1025213">
                <a:tc>
                  <a:txBody>
                    <a:bodyPr/>
                    <a:lstStyle/>
                    <a:p>
                      <a:pPr fontAlgn="base"/>
                      <a:r>
                        <a:rPr lang="pt-BR" sz="2400">
                          <a:effectLst/>
                        </a:rPr>
                        <a:t>curso_id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INT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pt-BR" sz="2000">
                        <a:effectLst/>
                      </a:endParaRP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Não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 dirty="0">
                          <a:effectLst/>
                        </a:rPr>
                        <a:t>Sim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>
                          <a:effectLst/>
                        </a:rPr>
                        <a:t>Não nulo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000" dirty="0">
                          <a:effectLst/>
                        </a:rPr>
                        <a:t>Identifica o curso ao qual o aluno está matriculado.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869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87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Dicionário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635AD31-2CE8-05FC-64A6-8F1A4EBFD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431213"/>
              </p:ext>
            </p:extLst>
          </p:nvPr>
        </p:nvGraphicFramePr>
        <p:xfrm>
          <a:off x="6519093" y="593826"/>
          <a:ext cx="5495925" cy="2555689"/>
        </p:xfrm>
        <a:graphic>
          <a:graphicData uri="http://schemas.openxmlformats.org/drawingml/2006/table">
            <a:tbl>
              <a:tblPr/>
              <a:tblGrid>
                <a:gridCol w="845576">
                  <a:extLst>
                    <a:ext uri="{9D8B030D-6E8A-4147-A177-3AD203B41FA5}">
                      <a16:colId xmlns:a16="http://schemas.microsoft.com/office/drawing/2014/main" val="3526089764"/>
                    </a:ext>
                  </a:extLst>
                </a:gridCol>
                <a:gridCol w="738822">
                  <a:extLst>
                    <a:ext uri="{9D8B030D-6E8A-4147-A177-3AD203B41FA5}">
                      <a16:colId xmlns:a16="http://schemas.microsoft.com/office/drawing/2014/main" val="2858804913"/>
                    </a:ext>
                  </a:extLst>
                </a:gridCol>
                <a:gridCol w="411243">
                  <a:extLst>
                    <a:ext uri="{9D8B030D-6E8A-4147-A177-3AD203B41FA5}">
                      <a16:colId xmlns:a16="http://schemas.microsoft.com/office/drawing/2014/main" val="683615056"/>
                    </a:ext>
                  </a:extLst>
                </a:gridCol>
                <a:gridCol w="393599">
                  <a:extLst>
                    <a:ext uri="{9D8B030D-6E8A-4147-A177-3AD203B41FA5}">
                      <a16:colId xmlns:a16="http://schemas.microsoft.com/office/drawing/2014/main" val="2305289454"/>
                    </a:ext>
                  </a:extLst>
                </a:gridCol>
                <a:gridCol w="353961">
                  <a:extLst>
                    <a:ext uri="{9D8B030D-6E8A-4147-A177-3AD203B41FA5}">
                      <a16:colId xmlns:a16="http://schemas.microsoft.com/office/drawing/2014/main" val="367300966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4065363766"/>
                    </a:ext>
                  </a:extLst>
                </a:gridCol>
                <a:gridCol w="1612182">
                  <a:extLst>
                    <a:ext uri="{9D8B030D-6E8A-4147-A177-3AD203B41FA5}">
                      <a16:colId xmlns:a16="http://schemas.microsoft.com/office/drawing/2014/main" val="691265037"/>
                    </a:ext>
                  </a:extLst>
                </a:gridCol>
              </a:tblGrid>
              <a:tr h="405126">
                <a:tc>
                  <a:txBody>
                    <a:bodyPr/>
                    <a:lstStyle/>
                    <a:p>
                      <a:pPr fontAlgn="b"/>
                      <a:r>
                        <a:rPr lang="pt-BR" sz="1400" b="1">
                          <a:effectLst/>
                        </a:rPr>
                        <a:t>Campo</a:t>
                      </a:r>
                    </a:p>
                  </a:txBody>
                  <a:tcPr marL="32965" marR="32965" marT="16482" marB="16482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400" b="1" dirty="0">
                          <a:effectLst/>
                        </a:rPr>
                        <a:t>Tipo Dado</a:t>
                      </a:r>
                    </a:p>
                  </a:txBody>
                  <a:tcPr marL="32965" marR="32965" marT="16482" marB="16482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400" b="1" dirty="0" err="1">
                          <a:effectLst/>
                        </a:rPr>
                        <a:t>Tam</a:t>
                      </a:r>
                      <a:endParaRPr lang="pt-BR" sz="1400" b="1" dirty="0">
                        <a:effectLst/>
                      </a:endParaRPr>
                    </a:p>
                  </a:txBody>
                  <a:tcPr marL="32965" marR="32965" marT="16482" marB="16482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400" b="1" dirty="0">
                          <a:effectLst/>
                        </a:rPr>
                        <a:t>PK</a:t>
                      </a:r>
                    </a:p>
                  </a:txBody>
                  <a:tcPr marL="32965" marR="32965" marT="16482" marB="16482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400" b="1" dirty="0">
                          <a:effectLst/>
                        </a:rPr>
                        <a:t>FK</a:t>
                      </a:r>
                    </a:p>
                  </a:txBody>
                  <a:tcPr marL="32965" marR="32965" marT="16482" marB="16482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400" b="1">
                          <a:effectLst/>
                        </a:rPr>
                        <a:t>Restrições</a:t>
                      </a:r>
                    </a:p>
                  </a:txBody>
                  <a:tcPr marL="32965" marR="32965" marT="16482" marB="16482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400" b="1">
                          <a:effectLst/>
                        </a:rPr>
                        <a:t>Descrição</a:t>
                      </a:r>
                    </a:p>
                  </a:txBody>
                  <a:tcPr marL="32965" marR="32965" marT="16482" marB="16482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88570"/>
                  </a:ext>
                </a:extLst>
              </a:tr>
              <a:tr h="470629">
                <a:tc>
                  <a:txBody>
                    <a:bodyPr/>
                    <a:lstStyle/>
                    <a:p>
                      <a:pPr fontAlgn="base"/>
                      <a:r>
                        <a:rPr lang="pt-BR" sz="1400">
                          <a:effectLst/>
                        </a:rPr>
                        <a:t>aluno_id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>
                          <a:effectLst/>
                        </a:rPr>
                        <a:t>INT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pt-BR" sz="1200" dirty="0">
                        <a:effectLst/>
                      </a:endParaRP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>
                          <a:effectLst/>
                        </a:rPr>
                        <a:t>Sim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>
                          <a:effectLst/>
                        </a:rPr>
                        <a:t>Não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 dirty="0">
                          <a:effectLst/>
                        </a:rPr>
                        <a:t>Não nulo, Autoincremento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 dirty="0">
                          <a:effectLst/>
                        </a:rPr>
                        <a:t>Identificador único de cada aluno.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9162"/>
                  </a:ext>
                </a:extLst>
              </a:tr>
              <a:tr h="351401">
                <a:tc>
                  <a:txBody>
                    <a:bodyPr/>
                    <a:lstStyle/>
                    <a:p>
                      <a:pPr fontAlgn="base"/>
                      <a:r>
                        <a:rPr lang="pt-BR" sz="1400">
                          <a:effectLst/>
                        </a:rPr>
                        <a:t>nome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>
                          <a:effectLst/>
                        </a:rPr>
                        <a:t>VARCHAR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>
                          <a:effectLst/>
                        </a:rPr>
                        <a:t>255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>
                          <a:effectLst/>
                        </a:rPr>
                        <a:t>Não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>
                          <a:effectLst/>
                        </a:rPr>
                        <a:t>Não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>
                          <a:effectLst/>
                        </a:rPr>
                        <a:t>Não nulo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>
                          <a:effectLst/>
                        </a:rPr>
                        <a:t>Nome completo do aluno.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80596"/>
                  </a:ext>
                </a:extLst>
              </a:tr>
              <a:tr h="351401">
                <a:tc>
                  <a:txBody>
                    <a:bodyPr/>
                    <a:lstStyle/>
                    <a:p>
                      <a:pPr fontAlgn="base"/>
                      <a:r>
                        <a:rPr lang="pt-BR" sz="1400">
                          <a:effectLst/>
                        </a:rPr>
                        <a:t>data_nasc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>
                          <a:effectLst/>
                        </a:rPr>
                        <a:t>DATE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pt-BR" sz="1200">
                        <a:effectLst/>
                      </a:endParaRP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>
                          <a:effectLst/>
                        </a:rPr>
                        <a:t>Não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>
                          <a:effectLst/>
                        </a:rPr>
                        <a:t>Não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>
                          <a:effectLst/>
                        </a:rPr>
                        <a:t>Não nulo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>
                          <a:effectLst/>
                        </a:rPr>
                        <a:t>Data de nascimento do aluno.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95999"/>
                  </a:ext>
                </a:extLst>
              </a:tr>
              <a:tr h="219622">
                <a:tc>
                  <a:txBody>
                    <a:bodyPr/>
                    <a:lstStyle/>
                    <a:p>
                      <a:pPr fontAlgn="base"/>
                      <a:r>
                        <a:rPr lang="pt-BR" sz="1400">
                          <a:effectLst/>
                        </a:rPr>
                        <a:t>email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 dirty="0">
                          <a:effectLst/>
                        </a:rPr>
                        <a:t>VARCHAR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>
                          <a:effectLst/>
                        </a:rPr>
                        <a:t>255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>
                          <a:effectLst/>
                        </a:rPr>
                        <a:t>Não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>
                          <a:effectLst/>
                        </a:rPr>
                        <a:t>Não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>
                          <a:effectLst/>
                        </a:rPr>
                        <a:t>Único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>
                          <a:effectLst/>
                        </a:rPr>
                        <a:t>E-mail do aluno.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08907"/>
                  </a:ext>
                </a:extLst>
              </a:tr>
              <a:tr h="512576">
                <a:tc>
                  <a:txBody>
                    <a:bodyPr/>
                    <a:lstStyle/>
                    <a:p>
                      <a:pPr fontAlgn="base"/>
                      <a:r>
                        <a:rPr lang="pt-BR" sz="1400">
                          <a:effectLst/>
                        </a:rPr>
                        <a:t>curso_id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>
                          <a:effectLst/>
                        </a:rPr>
                        <a:t>INT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pt-BR" sz="1200">
                        <a:effectLst/>
                      </a:endParaRP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>
                          <a:effectLst/>
                        </a:rPr>
                        <a:t>Não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 dirty="0">
                          <a:effectLst/>
                        </a:rPr>
                        <a:t>Sim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>
                          <a:effectLst/>
                        </a:rPr>
                        <a:t>Não nulo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 dirty="0">
                          <a:effectLst/>
                        </a:rPr>
                        <a:t>Identifica o curso ao qual o aluno está matriculado.</a:t>
                      </a:r>
                    </a:p>
                  </a:txBody>
                  <a:tcPr marL="32965" marR="32965" marT="16482" marB="16482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869953"/>
                  </a:ext>
                </a:extLst>
              </a:tr>
            </a:tbl>
          </a:graphicData>
        </a:graphic>
      </p:graphicFrame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B4B3D94F-5A9F-92ED-D64F-2E8895FB7A31}"/>
              </a:ext>
            </a:extLst>
          </p:cNvPr>
          <p:cNvSpPr txBox="1">
            <a:spLocks/>
          </p:cNvSpPr>
          <p:nvPr/>
        </p:nvSpPr>
        <p:spPr>
          <a:xfrm>
            <a:off x="838200" y="1170039"/>
            <a:ext cx="10685206" cy="5584721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sz="1800" dirty="0"/>
              <a:t>CREATE TABLE Autores (</a:t>
            </a:r>
          </a:p>
          <a:p>
            <a:pPr algn="l">
              <a:spcBef>
                <a:spcPts val="0"/>
              </a:spcBef>
            </a:pPr>
            <a:r>
              <a:rPr lang="pt-BR" sz="1800" dirty="0"/>
              <a:t>    </a:t>
            </a:r>
            <a:r>
              <a:rPr lang="pt-BR" sz="1800" dirty="0" err="1"/>
              <a:t>autor_id</a:t>
            </a:r>
            <a:r>
              <a:rPr lang="pt-BR" sz="1800" dirty="0"/>
              <a:t> INT PRIMARY KEY AUTO_INCREMENT,</a:t>
            </a:r>
          </a:p>
          <a:p>
            <a:pPr algn="l">
              <a:spcBef>
                <a:spcPts val="0"/>
              </a:spcBef>
            </a:pPr>
            <a:r>
              <a:rPr lang="pt-BR" sz="1800" dirty="0"/>
              <a:t>    nome VARCHAR(100) NOT NULL,</a:t>
            </a:r>
          </a:p>
          <a:p>
            <a:pPr algn="l">
              <a:spcBef>
                <a:spcPts val="0"/>
              </a:spcBef>
            </a:pPr>
            <a:r>
              <a:rPr lang="pt-BR" sz="1800" dirty="0"/>
              <a:t>    nacionalidade VARCHAR(50),</a:t>
            </a:r>
          </a:p>
          <a:p>
            <a:pPr algn="l">
              <a:spcBef>
                <a:spcPts val="0"/>
              </a:spcBef>
            </a:pPr>
            <a:r>
              <a:rPr lang="pt-BR" sz="1800" dirty="0"/>
              <a:t>    </a:t>
            </a:r>
            <a:r>
              <a:rPr lang="pt-BR" sz="1800" dirty="0" err="1"/>
              <a:t>data_nascimento</a:t>
            </a:r>
            <a:r>
              <a:rPr lang="pt-BR" sz="1800" dirty="0"/>
              <a:t> DATE</a:t>
            </a:r>
          </a:p>
          <a:p>
            <a:pPr algn="l">
              <a:spcBef>
                <a:spcPts val="0"/>
              </a:spcBef>
            </a:pPr>
            <a:r>
              <a:rPr lang="pt-BR" sz="1800" dirty="0"/>
              <a:t>);</a:t>
            </a:r>
          </a:p>
          <a:p>
            <a:pPr algn="l">
              <a:spcBef>
                <a:spcPts val="0"/>
              </a:spcBef>
            </a:pPr>
            <a:endParaRPr lang="pt-BR" sz="1800" dirty="0"/>
          </a:p>
          <a:p>
            <a:pPr algn="l">
              <a:spcBef>
                <a:spcPts val="0"/>
              </a:spcBef>
            </a:pPr>
            <a:r>
              <a:rPr lang="pt-BR" sz="1800" dirty="0"/>
              <a:t>CREATE TABLE Livros (</a:t>
            </a:r>
          </a:p>
          <a:p>
            <a:pPr algn="l">
              <a:spcBef>
                <a:spcPts val="0"/>
              </a:spcBef>
            </a:pPr>
            <a:r>
              <a:rPr lang="pt-BR" sz="1800" dirty="0"/>
              <a:t>    </a:t>
            </a:r>
            <a:r>
              <a:rPr lang="pt-BR" sz="1800" dirty="0" err="1"/>
              <a:t>livro_id</a:t>
            </a:r>
            <a:r>
              <a:rPr lang="pt-BR" sz="1800" dirty="0"/>
              <a:t> INT PRIMARY KEY AUTO_INCREMENT,</a:t>
            </a:r>
          </a:p>
          <a:p>
            <a:pPr algn="l">
              <a:spcBef>
                <a:spcPts val="0"/>
              </a:spcBef>
            </a:pPr>
            <a:r>
              <a:rPr lang="pt-BR" sz="1800" dirty="0"/>
              <a:t>    titulo VARCHAR(200) NOT NULL,</a:t>
            </a:r>
          </a:p>
          <a:p>
            <a:pPr algn="l">
              <a:spcBef>
                <a:spcPts val="0"/>
              </a:spcBef>
            </a:pPr>
            <a:r>
              <a:rPr lang="pt-BR" sz="1800" dirty="0"/>
              <a:t>    </a:t>
            </a:r>
            <a:r>
              <a:rPr lang="pt-BR" sz="1800" dirty="0" err="1"/>
              <a:t>ano_publicacao</a:t>
            </a:r>
            <a:r>
              <a:rPr lang="pt-BR" sz="1800" dirty="0"/>
              <a:t> INT,</a:t>
            </a:r>
          </a:p>
          <a:p>
            <a:pPr algn="l">
              <a:spcBef>
                <a:spcPts val="0"/>
              </a:spcBef>
            </a:pPr>
            <a:r>
              <a:rPr lang="pt-BR" sz="1800" dirty="0"/>
              <a:t>    </a:t>
            </a:r>
            <a:r>
              <a:rPr lang="pt-BR" sz="1800" dirty="0" err="1"/>
              <a:t>autor_id</a:t>
            </a:r>
            <a:r>
              <a:rPr lang="pt-BR" sz="1800" dirty="0"/>
              <a:t> INT NOT NULL,</a:t>
            </a:r>
          </a:p>
          <a:p>
            <a:pPr algn="l">
              <a:spcBef>
                <a:spcPts val="0"/>
              </a:spcBef>
            </a:pPr>
            <a:r>
              <a:rPr lang="pt-BR" sz="1800" dirty="0"/>
              <a:t>    FOREIGN KEY (</a:t>
            </a:r>
            <a:r>
              <a:rPr lang="pt-BR" sz="1800" dirty="0" err="1"/>
              <a:t>autor_id</a:t>
            </a:r>
            <a:r>
              <a:rPr lang="pt-BR" sz="1800" dirty="0"/>
              <a:t>) REFERENCES Autores(</a:t>
            </a:r>
            <a:r>
              <a:rPr lang="pt-BR" sz="1800" dirty="0" err="1"/>
              <a:t>autor_id</a:t>
            </a:r>
            <a:r>
              <a:rPr lang="pt-BR" sz="1800" dirty="0"/>
              <a:t>)</a:t>
            </a:r>
          </a:p>
          <a:p>
            <a:pPr algn="l">
              <a:spcBef>
                <a:spcPts val="0"/>
              </a:spcBef>
            </a:pPr>
            <a:r>
              <a:rPr lang="pt-BR" sz="1800" dirty="0"/>
              <a:t>);</a:t>
            </a:r>
          </a:p>
          <a:p>
            <a:pPr algn="l">
              <a:spcBef>
                <a:spcPts val="0"/>
              </a:spcBef>
            </a:pPr>
            <a:endParaRPr lang="pt-BR" sz="1800" dirty="0"/>
          </a:p>
          <a:p>
            <a:pPr algn="l">
              <a:spcBef>
                <a:spcPts val="0"/>
              </a:spcBef>
            </a:pPr>
            <a:r>
              <a:rPr lang="pt-BR" sz="1800" dirty="0"/>
              <a:t>CREATE TABLE </a:t>
            </a:r>
            <a:r>
              <a:rPr lang="pt-BR" sz="1800" dirty="0" err="1"/>
              <a:t>Emprestimos</a:t>
            </a:r>
            <a:r>
              <a:rPr lang="pt-BR" sz="1800" dirty="0"/>
              <a:t> (</a:t>
            </a:r>
          </a:p>
          <a:p>
            <a:pPr algn="l">
              <a:spcBef>
                <a:spcPts val="0"/>
              </a:spcBef>
            </a:pPr>
            <a:r>
              <a:rPr lang="pt-BR" sz="1800" dirty="0"/>
              <a:t>    </a:t>
            </a:r>
            <a:r>
              <a:rPr lang="pt-BR" sz="1800" dirty="0" err="1"/>
              <a:t>emprestimo_id</a:t>
            </a:r>
            <a:r>
              <a:rPr lang="pt-BR" sz="1800" dirty="0"/>
              <a:t> INT PRIMARY KEY AUTO_INCREMENT,</a:t>
            </a:r>
          </a:p>
          <a:p>
            <a:pPr algn="l">
              <a:spcBef>
                <a:spcPts val="0"/>
              </a:spcBef>
            </a:pPr>
            <a:r>
              <a:rPr lang="pt-BR" sz="1800" dirty="0"/>
              <a:t>    </a:t>
            </a:r>
            <a:r>
              <a:rPr lang="pt-BR" sz="1800" dirty="0" err="1"/>
              <a:t>livro_id</a:t>
            </a:r>
            <a:r>
              <a:rPr lang="pt-BR" sz="1800" dirty="0"/>
              <a:t> INT NOT NULL,</a:t>
            </a:r>
          </a:p>
          <a:p>
            <a:pPr algn="l">
              <a:spcBef>
                <a:spcPts val="0"/>
              </a:spcBef>
            </a:pPr>
            <a:r>
              <a:rPr lang="pt-BR" sz="1800" dirty="0"/>
              <a:t>    </a:t>
            </a:r>
            <a:r>
              <a:rPr lang="pt-BR" sz="1800" dirty="0" err="1"/>
              <a:t>data_emprestimo</a:t>
            </a:r>
            <a:r>
              <a:rPr lang="pt-BR" sz="1800" dirty="0"/>
              <a:t> DATE NOT NULL,</a:t>
            </a:r>
          </a:p>
          <a:p>
            <a:pPr algn="l">
              <a:spcBef>
                <a:spcPts val="0"/>
              </a:spcBef>
            </a:pPr>
            <a:r>
              <a:rPr lang="pt-BR" sz="1800" dirty="0"/>
              <a:t>    </a:t>
            </a:r>
            <a:r>
              <a:rPr lang="pt-BR" sz="1800" dirty="0" err="1"/>
              <a:t>data_devolucao</a:t>
            </a:r>
            <a:r>
              <a:rPr lang="pt-BR" sz="1800" dirty="0"/>
              <a:t> DATE,</a:t>
            </a:r>
          </a:p>
          <a:p>
            <a:pPr algn="l">
              <a:spcBef>
                <a:spcPts val="0"/>
              </a:spcBef>
            </a:pPr>
            <a:r>
              <a:rPr lang="pt-BR" sz="1800" dirty="0"/>
              <a:t>    FOREIGN KEY (</a:t>
            </a:r>
            <a:r>
              <a:rPr lang="pt-BR" sz="1800" dirty="0" err="1"/>
              <a:t>livro_id</a:t>
            </a:r>
            <a:r>
              <a:rPr lang="pt-BR" sz="1800" dirty="0"/>
              <a:t>) REFERENCES Livros(</a:t>
            </a:r>
            <a:r>
              <a:rPr lang="pt-BR" sz="1800" dirty="0" err="1"/>
              <a:t>livro_id</a:t>
            </a:r>
            <a:r>
              <a:rPr lang="pt-BR" sz="1800" dirty="0"/>
              <a:t>)</a:t>
            </a:r>
          </a:p>
          <a:p>
            <a:pPr algn="l">
              <a:spcBef>
                <a:spcPts val="0"/>
              </a:spcBef>
            </a:pPr>
            <a:r>
              <a:rPr lang="pt-BR" sz="1800" dirty="0"/>
              <a:t>);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71CD4F4-C503-E063-79A8-8BECC0375C12}"/>
              </a:ext>
            </a:extLst>
          </p:cNvPr>
          <p:cNvSpPr txBox="1"/>
          <p:nvPr/>
        </p:nvSpPr>
        <p:spPr>
          <a:xfrm>
            <a:off x="6519093" y="3145004"/>
            <a:ext cx="549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MODELO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5FBD3A-44DA-1C88-42F1-8FAF834A0553}"/>
              </a:ext>
            </a:extLst>
          </p:cNvPr>
          <p:cNvSpPr txBox="1"/>
          <p:nvPr/>
        </p:nvSpPr>
        <p:spPr>
          <a:xfrm>
            <a:off x="7148052" y="4495854"/>
            <a:ext cx="46998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EXERCÍCIO</a:t>
            </a:r>
            <a:r>
              <a:rPr lang="pt-BR" sz="2800" dirty="0">
                <a:solidFill>
                  <a:srgbClr val="0070C0"/>
                </a:solidFill>
              </a:rPr>
              <a:t>:</a:t>
            </a:r>
          </a:p>
          <a:p>
            <a:r>
              <a:rPr lang="pt-BR" sz="2800" dirty="0">
                <a:solidFill>
                  <a:srgbClr val="0070C0"/>
                </a:solidFill>
              </a:rPr>
              <a:t>Considerando o modelo acima e as tabelas ao lado, crie um dicionário de dados para essas tabelas</a:t>
            </a:r>
          </a:p>
        </p:txBody>
      </p:sp>
    </p:spTree>
    <p:extLst>
      <p:ext uri="{BB962C8B-B14F-4D97-AF65-F5344CB8AC3E}">
        <p14:creationId xmlns:p14="http://schemas.microsoft.com/office/powerpoint/2010/main" val="40398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Dicionário de dados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B4B3D94F-5A9F-92ED-D64F-2E8895FB7A31}"/>
              </a:ext>
            </a:extLst>
          </p:cNvPr>
          <p:cNvSpPr txBox="1">
            <a:spLocks/>
          </p:cNvSpPr>
          <p:nvPr/>
        </p:nvSpPr>
        <p:spPr>
          <a:xfrm>
            <a:off x="838200" y="1951302"/>
            <a:ext cx="4441723" cy="4581831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sz="1200" dirty="0"/>
              <a:t>CREATE TABLE Autores (</a:t>
            </a:r>
          </a:p>
          <a:p>
            <a:pPr algn="l">
              <a:spcBef>
                <a:spcPts val="0"/>
              </a:spcBef>
            </a:pPr>
            <a:r>
              <a:rPr lang="pt-BR" sz="1200" dirty="0"/>
              <a:t>    </a:t>
            </a:r>
            <a:r>
              <a:rPr lang="pt-BR" sz="1200" dirty="0" err="1"/>
              <a:t>autor_id</a:t>
            </a:r>
            <a:r>
              <a:rPr lang="pt-BR" sz="1200" dirty="0"/>
              <a:t> INT PRIMARY KEY AUTO_INCREMENT,</a:t>
            </a:r>
          </a:p>
          <a:p>
            <a:pPr algn="l">
              <a:spcBef>
                <a:spcPts val="0"/>
              </a:spcBef>
            </a:pPr>
            <a:r>
              <a:rPr lang="pt-BR" sz="1200" dirty="0"/>
              <a:t>    nome VARCHAR(100) NOT NULL,</a:t>
            </a:r>
          </a:p>
          <a:p>
            <a:pPr algn="l">
              <a:spcBef>
                <a:spcPts val="0"/>
              </a:spcBef>
            </a:pPr>
            <a:r>
              <a:rPr lang="pt-BR" sz="1200" dirty="0"/>
              <a:t>    nacionalidade VARCHAR(50),</a:t>
            </a:r>
          </a:p>
          <a:p>
            <a:pPr algn="l">
              <a:spcBef>
                <a:spcPts val="0"/>
              </a:spcBef>
            </a:pPr>
            <a:r>
              <a:rPr lang="pt-BR" sz="1200" dirty="0"/>
              <a:t>    </a:t>
            </a:r>
            <a:r>
              <a:rPr lang="pt-BR" sz="1200" dirty="0" err="1"/>
              <a:t>data_nascimento</a:t>
            </a:r>
            <a:r>
              <a:rPr lang="pt-BR" sz="1200" dirty="0"/>
              <a:t> DATE</a:t>
            </a:r>
          </a:p>
          <a:p>
            <a:pPr algn="l">
              <a:spcBef>
                <a:spcPts val="0"/>
              </a:spcBef>
            </a:pPr>
            <a:r>
              <a:rPr lang="pt-BR" sz="1200" dirty="0"/>
              <a:t>);</a:t>
            </a:r>
          </a:p>
          <a:p>
            <a:pPr algn="l">
              <a:spcBef>
                <a:spcPts val="0"/>
              </a:spcBef>
            </a:pPr>
            <a:endParaRPr lang="pt-BR" sz="1200" dirty="0"/>
          </a:p>
          <a:p>
            <a:pPr algn="l">
              <a:spcBef>
                <a:spcPts val="0"/>
              </a:spcBef>
            </a:pPr>
            <a:r>
              <a:rPr lang="pt-BR" sz="1200" dirty="0"/>
              <a:t>CREATE TABLE Livros (</a:t>
            </a:r>
          </a:p>
          <a:p>
            <a:pPr algn="l">
              <a:spcBef>
                <a:spcPts val="0"/>
              </a:spcBef>
            </a:pPr>
            <a:r>
              <a:rPr lang="pt-BR" sz="1200" dirty="0"/>
              <a:t>    </a:t>
            </a:r>
            <a:r>
              <a:rPr lang="pt-BR" sz="1200" dirty="0" err="1"/>
              <a:t>livro_id</a:t>
            </a:r>
            <a:r>
              <a:rPr lang="pt-BR" sz="1200" dirty="0"/>
              <a:t> INT PRIMARY KEY AUTO_INCREMENT,</a:t>
            </a:r>
          </a:p>
          <a:p>
            <a:pPr algn="l">
              <a:spcBef>
                <a:spcPts val="0"/>
              </a:spcBef>
            </a:pPr>
            <a:r>
              <a:rPr lang="pt-BR" sz="1200" dirty="0"/>
              <a:t>    titulo VARCHAR(200) NOT NULL,</a:t>
            </a:r>
          </a:p>
          <a:p>
            <a:pPr algn="l">
              <a:spcBef>
                <a:spcPts val="0"/>
              </a:spcBef>
            </a:pPr>
            <a:r>
              <a:rPr lang="pt-BR" sz="1200" dirty="0"/>
              <a:t>    </a:t>
            </a:r>
            <a:r>
              <a:rPr lang="pt-BR" sz="1200" dirty="0" err="1"/>
              <a:t>ano_publicacao</a:t>
            </a:r>
            <a:r>
              <a:rPr lang="pt-BR" sz="1200" dirty="0"/>
              <a:t> INT,</a:t>
            </a:r>
          </a:p>
          <a:p>
            <a:pPr algn="l">
              <a:spcBef>
                <a:spcPts val="0"/>
              </a:spcBef>
            </a:pPr>
            <a:r>
              <a:rPr lang="pt-BR" sz="1200" dirty="0"/>
              <a:t>    </a:t>
            </a:r>
            <a:r>
              <a:rPr lang="pt-BR" sz="1200" dirty="0" err="1"/>
              <a:t>autor_id</a:t>
            </a:r>
            <a:r>
              <a:rPr lang="pt-BR" sz="1200" dirty="0"/>
              <a:t> INT NOT NULL,</a:t>
            </a:r>
          </a:p>
          <a:p>
            <a:pPr algn="l">
              <a:spcBef>
                <a:spcPts val="0"/>
              </a:spcBef>
            </a:pPr>
            <a:r>
              <a:rPr lang="pt-BR" sz="1200" dirty="0"/>
              <a:t>    FOREIGN KEY (</a:t>
            </a:r>
            <a:r>
              <a:rPr lang="pt-BR" sz="1200" dirty="0" err="1"/>
              <a:t>autor_id</a:t>
            </a:r>
            <a:r>
              <a:rPr lang="pt-BR" sz="1200" dirty="0"/>
              <a:t>) REFERENCES Autores(</a:t>
            </a:r>
            <a:r>
              <a:rPr lang="pt-BR" sz="1200" dirty="0" err="1"/>
              <a:t>autor_id</a:t>
            </a:r>
            <a:r>
              <a:rPr lang="pt-BR" sz="1200" dirty="0"/>
              <a:t>)</a:t>
            </a:r>
          </a:p>
          <a:p>
            <a:pPr algn="l">
              <a:spcBef>
                <a:spcPts val="0"/>
              </a:spcBef>
            </a:pPr>
            <a:r>
              <a:rPr lang="pt-BR" sz="1200" dirty="0"/>
              <a:t>);</a:t>
            </a:r>
          </a:p>
          <a:p>
            <a:pPr algn="l">
              <a:spcBef>
                <a:spcPts val="0"/>
              </a:spcBef>
            </a:pPr>
            <a:endParaRPr lang="pt-BR" sz="1200" dirty="0"/>
          </a:p>
          <a:p>
            <a:pPr algn="l">
              <a:spcBef>
                <a:spcPts val="0"/>
              </a:spcBef>
            </a:pPr>
            <a:r>
              <a:rPr lang="pt-BR" sz="1200" dirty="0"/>
              <a:t>CREATE TABLE </a:t>
            </a:r>
            <a:r>
              <a:rPr lang="pt-BR" sz="1200" dirty="0" err="1"/>
              <a:t>Emprestimos</a:t>
            </a:r>
            <a:r>
              <a:rPr lang="pt-BR" sz="1200" dirty="0"/>
              <a:t> (</a:t>
            </a:r>
          </a:p>
          <a:p>
            <a:pPr algn="l">
              <a:spcBef>
                <a:spcPts val="0"/>
              </a:spcBef>
            </a:pPr>
            <a:r>
              <a:rPr lang="pt-BR" sz="1200" dirty="0"/>
              <a:t>    </a:t>
            </a:r>
            <a:r>
              <a:rPr lang="pt-BR" sz="1200" dirty="0" err="1"/>
              <a:t>emprestimo_id</a:t>
            </a:r>
            <a:r>
              <a:rPr lang="pt-BR" sz="1200" dirty="0"/>
              <a:t> INT PRIMARY KEY AUTO_INCREMENT,</a:t>
            </a:r>
          </a:p>
          <a:p>
            <a:pPr algn="l">
              <a:spcBef>
                <a:spcPts val="0"/>
              </a:spcBef>
            </a:pPr>
            <a:r>
              <a:rPr lang="pt-BR" sz="1200" dirty="0"/>
              <a:t>    </a:t>
            </a:r>
            <a:r>
              <a:rPr lang="pt-BR" sz="1200" dirty="0" err="1"/>
              <a:t>livro_id</a:t>
            </a:r>
            <a:r>
              <a:rPr lang="pt-BR" sz="1200" dirty="0"/>
              <a:t> INT NOT NULL,</a:t>
            </a:r>
          </a:p>
          <a:p>
            <a:pPr algn="l">
              <a:spcBef>
                <a:spcPts val="0"/>
              </a:spcBef>
            </a:pPr>
            <a:r>
              <a:rPr lang="pt-BR" sz="1200" dirty="0"/>
              <a:t>    </a:t>
            </a:r>
            <a:r>
              <a:rPr lang="pt-BR" sz="1200" dirty="0" err="1"/>
              <a:t>data_emprestimo</a:t>
            </a:r>
            <a:r>
              <a:rPr lang="pt-BR" sz="1200" dirty="0"/>
              <a:t> DATE NOT NULL,</a:t>
            </a:r>
          </a:p>
          <a:p>
            <a:pPr algn="l">
              <a:spcBef>
                <a:spcPts val="0"/>
              </a:spcBef>
            </a:pPr>
            <a:r>
              <a:rPr lang="pt-BR" sz="1200" dirty="0"/>
              <a:t>    </a:t>
            </a:r>
            <a:r>
              <a:rPr lang="pt-BR" sz="1200" dirty="0" err="1"/>
              <a:t>data_devolucao</a:t>
            </a:r>
            <a:r>
              <a:rPr lang="pt-BR" sz="1200" dirty="0"/>
              <a:t> DATE,</a:t>
            </a:r>
          </a:p>
          <a:p>
            <a:pPr algn="l">
              <a:spcBef>
                <a:spcPts val="0"/>
              </a:spcBef>
            </a:pPr>
            <a:r>
              <a:rPr lang="pt-BR" sz="1200" dirty="0"/>
              <a:t>    FOREIGN KEY (</a:t>
            </a:r>
            <a:r>
              <a:rPr lang="pt-BR" sz="1200" dirty="0" err="1"/>
              <a:t>livro_id</a:t>
            </a:r>
            <a:r>
              <a:rPr lang="pt-BR" sz="1200" dirty="0"/>
              <a:t>) REFERENCES Livros(</a:t>
            </a:r>
            <a:r>
              <a:rPr lang="pt-BR" sz="1200" dirty="0" err="1"/>
              <a:t>livro_id</a:t>
            </a:r>
            <a:r>
              <a:rPr lang="pt-BR" sz="1200" dirty="0"/>
              <a:t>)</a:t>
            </a:r>
          </a:p>
          <a:p>
            <a:pPr algn="l">
              <a:spcBef>
                <a:spcPts val="0"/>
              </a:spcBef>
            </a:pPr>
            <a:r>
              <a:rPr lang="pt-BR" sz="1200" dirty="0"/>
              <a:t>);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71CD4F4-C503-E063-79A8-8BECC0375C12}"/>
              </a:ext>
            </a:extLst>
          </p:cNvPr>
          <p:cNvSpPr txBox="1"/>
          <p:nvPr/>
        </p:nvSpPr>
        <p:spPr>
          <a:xfrm>
            <a:off x="5085581" y="2073156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SOLUÇÃO: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5FBD3A-44DA-1C88-42F1-8FAF834A0553}"/>
              </a:ext>
            </a:extLst>
          </p:cNvPr>
          <p:cNvSpPr txBox="1"/>
          <p:nvPr/>
        </p:nvSpPr>
        <p:spPr>
          <a:xfrm>
            <a:off x="838200" y="1034034"/>
            <a:ext cx="4699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70C0"/>
                </a:solidFill>
              </a:rPr>
              <a:t>EXERCÍCIO</a:t>
            </a:r>
            <a:r>
              <a:rPr lang="pt-BR" sz="1600" dirty="0">
                <a:solidFill>
                  <a:srgbClr val="0070C0"/>
                </a:solidFill>
              </a:rPr>
              <a:t>:</a:t>
            </a:r>
          </a:p>
          <a:p>
            <a:r>
              <a:rPr lang="pt-BR" sz="1600" dirty="0">
                <a:solidFill>
                  <a:srgbClr val="0070C0"/>
                </a:solidFill>
              </a:rPr>
              <a:t>Considerando o modelo acima e as tabelas ao lado, crie um dicionário de dados para essas tabelas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C9CFA80-FD60-A508-5B8A-903A67753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13466"/>
              </p:ext>
            </p:extLst>
          </p:nvPr>
        </p:nvGraphicFramePr>
        <p:xfrm>
          <a:off x="5085581" y="2515920"/>
          <a:ext cx="7086600" cy="2385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76275743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7067067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5434788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069284263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76510694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346880214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60" u="none" strike="noStrike">
                          <a:effectLst/>
                        </a:rPr>
                        <a:t>Tabela</a:t>
                      </a:r>
                      <a:endParaRPr lang="pt-BR" sz="960" b="1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60" u="none" strike="noStrike">
                          <a:effectLst/>
                        </a:rPr>
                        <a:t>Campo</a:t>
                      </a:r>
                      <a:endParaRPr lang="pt-BR" sz="960" b="1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60" u="none" strike="noStrike">
                          <a:effectLst/>
                        </a:rPr>
                        <a:t>Tipo de Dado</a:t>
                      </a:r>
                      <a:endParaRPr lang="pt-BR" sz="960" b="1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60" u="none" strike="noStrike">
                          <a:effectLst/>
                        </a:rPr>
                        <a:t>Chave</a:t>
                      </a:r>
                      <a:endParaRPr lang="pt-BR" sz="960" b="1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60" u="none" strike="noStrike">
                          <a:effectLst/>
                        </a:rPr>
                        <a:t>Descrição</a:t>
                      </a:r>
                      <a:endParaRPr lang="pt-BR" sz="960" b="1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60" u="none" strike="noStrike">
                          <a:effectLst/>
                        </a:rPr>
                        <a:t>Restrições</a:t>
                      </a:r>
                      <a:endParaRPr lang="pt-BR" sz="960" b="1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53190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Autores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 dirty="0" err="1">
                          <a:effectLst/>
                        </a:rPr>
                        <a:t>autor_id</a:t>
                      </a:r>
                      <a:endParaRPr lang="pt-BR" sz="96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INT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Primária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Identificador único do autor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Não nulo, autoincremento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028587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Autores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nome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VARCHAR(100)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 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Nome completo do autor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Não nulo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068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Autores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nacionalidade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VARCHAR(50)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 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Nacionalidade do autor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 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18047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Autores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data_nascimento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DATE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 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Data de nascimento do autor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 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50113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Livros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livro_id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INT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Primária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Identificador único do livro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Não nulo, autoincremento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6559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Livros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titulo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VARCHAR(200)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 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Título do livro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Não nulo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2966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Livros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ano_publicacao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INT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 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Ano de publicação do livro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 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38168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Livros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autor_id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INT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Estrangeira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Referência ao autor do livro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Não nulo, referência a Autores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52817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Emprestimos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emprestimo_id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INT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Primária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Identificador único do empréstimo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Não nulo, autoincremento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4395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Emprestimos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 dirty="0" err="1">
                          <a:effectLst/>
                        </a:rPr>
                        <a:t>livro_id</a:t>
                      </a:r>
                      <a:endParaRPr lang="pt-BR" sz="96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INT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Estrangeira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Referência ao livro emprestado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Não nulo, referência a Livros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0312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Emprestimos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data_emprestimo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DATE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 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Data de início do empréstimo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Não nulo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1518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Emprestimos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data_devolucao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DATE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 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>
                          <a:effectLst/>
                        </a:rPr>
                        <a:t>Data prevista para devolução do livro</a:t>
                      </a:r>
                      <a:endParaRPr lang="pt-BR" sz="96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60" u="none" strike="noStrike" dirty="0">
                          <a:effectLst/>
                        </a:rPr>
                        <a:t> </a:t>
                      </a:r>
                      <a:endParaRPr lang="pt-BR" sz="96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2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16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Blog da Casel Profissionalização: O que é Software?">
            <a:extLst>
              <a:ext uri="{FF2B5EF4-FFF2-40B4-BE49-F238E27FC236}">
                <a16:creationId xmlns:a16="http://schemas.microsoft.com/office/drawing/2014/main" id="{32558386-552D-F5A8-8CCF-19FD13914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99" y="2574518"/>
            <a:ext cx="3963627" cy="317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080"/>
            <a:ext cx="10515600" cy="464165"/>
          </a:xfrm>
        </p:spPr>
        <p:txBody>
          <a:bodyPr/>
          <a:lstStyle/>
          <a:p>
            <a:r>
              <a:rPr lang="pt-BR" sz="2800" dirty="0"/>
              <a:t>Tópicos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D2C5D-45B5-08D6-B916-BB2448A2B928}"/>
              </a:ext>
            </a:extLst>
          </p:cNvPr>
          <p:cNvSpPr txBox="1">
            <a:spLocks/>
          </p:cNvSpPr>
          <p:nvPr/>
        </p:nvSpPr>
        <p:spPr>
          <a:xfrm>
            <a:off x="838200" y="1179871"/>
            <a:ext cx="5257800" cy="52519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Sistema Gerenciador de Banco de </a:t>
            </a:r>
          </a:p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Dados (SGBD)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Características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Estrutura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1.5. Instalação e configuração </a:t>
            </a:r>
          </a:p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Modelo relacional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Modelagem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2.2. SQL (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Structured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Query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2.3. DCL (Data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Control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 DDL (Data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Definition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2.5. Migração de dados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 DML (Data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Manipulation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endParaRPr lang="pt-BR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 Operadores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 Funções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2.9. Agrupamento de dados (GROUP BY)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2.10. União de dados (UNION)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7953F0F-B44D-70E1-ECC6-203D0F97F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57" y="5690624"/>
            <a:ext cx="3923069" cy="1120877"/>
          </a:xfrm>
          <a:prstGeom prst="rect">
            <a:avLst/>
          </a:prstGeom>
        </p:spPr>
      </p:pic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E5E38C58-9512-ED17-B7BC-07A8117EB62F}"/>
              </a:ext>
            </a:extLst>
          </p:cNvPr>
          <p:cNvSpPr txBox="1">
            <a:spLocks/>
          </p:cNvSpPr>
          <p:nvPr/>
        </p:nvSpPr>
        <p:spPr>
          <a:xfrm>
            <a:off x="5613767" y="1160207"/>
            <a:ext cx="4775567" cy="52519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 Associação de tabelas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Subconsultas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 TCL (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transaction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control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2.14. VIEW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2.15. STORED PROCEDURE</a:t>
            </a:r>
          </a:p>
          <a:p>
            <a:pPr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2.16. FUNCTION </a:t>
            </a:r>
          </a:p>
          <a:p>
            <a:pPr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2.17. TRIGGERS </a:t>
            </a:r>
          </a:p>
          <a:p>
            <a:pPr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2.18. EVENT </a:t>
            </a:r>
            <a:endParaRPr lang="pt-BR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6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080"/>
            <a:ext cx="10515600" cy="464165"/>
          </a:xfrm>
        </p:spPr>
        <p:txBody>
          <a:bodyPr/>
          <a:lstStyle/>
          <a:p>
            <a:r>
              <a:rPr lang="pt-BR" sz="2800" dirty="0"/>
              <a:t>Tópicos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D2C5D-45B5-08D6-B916-BB2448A2B928}"/>
              </a:ext>
            </a:extLst>
          </p:cNvPr>
          <p:cNvSpPr txBox="1">
            <a:spLocks/>
          </p:cNvSpPr>
          <p:nvPr/>
        </p:nvSpPr>
        <p:spPr>
          <a:xfrm>
            <a:off x="248265" y="966627"/>
            <a:ext cx="4775567" cy="54519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Sistema Gerenciador de Banco de </a:t>
            </a:r>
          </a:p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Dados (SGBD)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1.2.1.Relacional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1.2.2.Não relacional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Características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Estrutura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1.4.1.Tabela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1.4.2.Registro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1.4.3.Campo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1.4.4.Tipos de dados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1.5. Instalação e configuração </a:t>
            </a:r>
          </a:p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Modelo relacional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Modelagem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2.1.1.Dicionário de dados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2.1.2.Modelo Entidade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Relacionamento - MER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2.1.3.Diagrama Entidade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Relacionamento - DER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2.1.4.Formas normais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2.2. SQL (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Structured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Query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2.3. DCL (Data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Control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2.3.1.GRANT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2.3.2.REVOKE 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9D0CE4B0-5E54-8EE3-AB0E-55B89F58BDD4}"/>
              </a:ext>
            </a:extLst>
          </p:cNvPr>
          <p:cNvSpPr txBox="1">
            <a:spLocks/>
          </p:cNvSpPr>
          <p:nvPr/>
        </p:nvSpPr>
        <p:spPr>
          <a:xfrm>
            <a:off x="4087762" y="966626"/>
            <a:ext cx="4775567" cy="54519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 DDL (Data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Definition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2.4.1.CREATE DATABASE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2.4.2.DROP DATABASE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2.4.3.USE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2.4.4.CREATE TABLE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2.4.5.ALTER TABLE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2.4.6.DROP TABLE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2.4.7.CREATE INDEX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2.4.8.DROP INDEX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2.5. Migração de dados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2.5.1.Exportação de dados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2.5.2.Importação de dados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 DML (Data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Manipulation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endParaRPr lang="pt-BR" sz="1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2.6.1.INSERT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2.6.2.UPDATE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2.6.3.DELETE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2.6.4.SELECT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 Operadores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2.7.1.Aritméticos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2.7.2.Relacionais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2.7.3.Lógicos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2.7.4.Auxiliares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 Funções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2.8.1.Data e hora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2.8.2.Matemáticas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2.8.3.String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2.8.4.De agregação 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F3B56974-77E3-F06C-95C5-11AD9596BADF}"/>
              </a:ext>
            </a:extLst>
          </p:cNvPr>
          <p:cNvSpPr txBox="1">
            <a:spLocks/>
          </p:cNvSpPr>
          <p:nvPr/>
        </p:nvSpPr>
        <p:spPr>
          <a:xfrm>
            <a:off x="7927259" y="966628"/>
            <a:ext cx="4775567" cy="54519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2.9. Agrupamento de dados (GROUP BY)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2.10. União de dados (UNION)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 Associação de tabelas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2.11.1. WHERE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2.11.2. CROSS JOIN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2.11.3. INNER JOIN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2.11.4. OUTER JOIN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2.11.5. LEFT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2.11.6. RIGTH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Subconsultas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2.12.1. IN e NOT IN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2.12.2. ALL e ANY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2.12.3. EXISTS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 TCL (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transaction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control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2.13.1. COMMIT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2.13.2. ROLLBACK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2.13.3. SAVEPOINT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2.14. VIEW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2.15. STORED PROCEDURE</a:t>
            </a:r>
          </a:p>
          <a:p>
            <a:pPr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2.16. FUNCTION </a:t>
            </a:r>
          </a:p>
          <a:p>
            <a:pPr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2.17. TRIGGERS </a:t>
            </a:r>
          </a:p>
          <a:p>
            <a:pPr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2.18. EVENT </a:t>
            </a:r>
            <a:endParaRPr lang="pt-BR" sz="1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BA13B3C-346B-F4DB-2E87-7BC79F79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Tópicos</a:t>
            </a: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hoje</a:t>
            </a:r>
            <a:endParaRPr lang="en-US" sz="36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D2C5D-45B5-08D6-B916-BB2448A2B928}"/>
              </a:ext>
            </a:extLst>
          </p:cNvPr>
          <p:cNvSpPr txBox="1">
            <a:spLocks/>
          </p:cNvSpPr>
          <p:nvPr/>
        </p:nvSpPr>
        <p:spPr>
          <a:xfrm>
            <a:off x="329381" y="2556387"/>
            <a:ext cx="6828504" cy="277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algn="l"/>
            <a:r>
              <a:rPr lang="pt-BR" sz="4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Modelo relacional </a:t>
            </a:r>
          </a:p>
          <a:p>
            <a:pPr lvl="1" indent="0">
              <a:buNone/>
            </a:pPr>
            <a:r>
              <a:rPr lang="pt-BR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Modelagem </a:t>
            </a:r>
          </a:p>
          <a:p>
            <a:pPr lvl="2" inden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2.1.1.Dicionário de dados </a:t>
            </a:r>
          </a:p>
          <a:p>
            <a:pPr lvl="2" indent="0">
              <a:buNone/>
            </a:pPr>
            <a:endParaRPr lang="pt-B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lvl="1" indent="0">
              <a:buNone/>
            </a:pP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E Hoje Today Sticker by Fonte Criativa for iOS &amp; Android | GIPHY">
            <a:extLst>
              <a:ext uri="{FF2B5EF4-FFF2-40B4-BE49-F238E27FC236}">
                <a16:creationId xmlns:a16="http://schemas.microsoft.com/office/drawing/2014/main" id="{56F7D8ED-BE6A-E696-9ADA-E036F1742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620" y="152998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91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200" y="1484671"/>
            <a:ext cx="10685206" cy="5008205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Dicionário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1026" name="Picture 2" descr="Um guia de como criar um dicionário de dados para a sua pesquisa | by  Dalton Costa | PsicoData | Medium">
            <a:extLst>
              <a:ext uri="{FF2B5EF4-FFF2-40B4-BE49-F238E27FC236}">
                <a16:creationId xmlns:a16="http://schemas.microsoft.com/office/drawing/2014/main" id="{5386DEFD-6572-F480-15CE-FE0773D14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13" y="1081548"/>
            <a:ext cx="10472496" cy="578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7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200" y="1484671"/>
            <a:ext cx="10685206" cy="5008205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É uma coleção de metadados que contém informações essenciais sobre a estrutura do banco de dados, como:</a:t>
            </a:r>
          </a:p>
          <a:p>
            <a:pPr marL="1143000" lvl="1" indent="-457200">
              <a:spcBef>
                <a:spcPts val="0"/>
              </a:spcBef>
            </a:pPr>
            <a:r>
              <a:rPr lang="pt-BR" dirty="0"/>
              <a:t>a descrição de tabelas, </a:t>
            </a:r>
          </a:p>
          <a:p>
            <a:pPr marL="1143000" lvl="1" indent="-457200">
              <a:spcBef>
                <a:spcPts val="0"/>
              </a:spcBef>
            </a:pPr>
            <a:r>
              <a:rPr lang="pt-BR" dirty="0"/>
              <a:t>colunas, </a:t>
            </a:r>
          </a:p>
          <a:p>
            <a:pPr marL="1143000" lvl="1" indent="-457200">
              <a:spcBef>
                <a:spcPts val="0"/>
              </a:spcBef>
            </a:pPr>
            <a:r>
              <a:rPr lang="pt-BR" dirty="0"/>
              <a:t>índices, </a:t>
            </a:r>
          </a:p>
          <a:p>
            <a:pPr marL="1143000" lvl="1" indent="-457200">
              <a:spcBef>
                <a:spcPts val="0"/>
              </a:spcBef>
            </a:pPr>
            <a:r>
              <a:rPr lang="pt-BR" dirty="0"/>
              <a:t>restrições, e </a:t>
            </a:r>
          </a:p>
          <a:p>
            <a:pPr marL="1143000" lvl="1" indent="-457200">
              <a:spcBef>
                <a:spcPts val="0"/>
              </a:spcBef>
            </a:pPr>
            <a:r>
              <a:rPr lang="pt-BR" dirty="0"/>
              <a:t>relações entre tabelas, </a:t>
            </a:r>
          </a:p>
          <a:p>
            <a:pPr marL="1143000" lvl="1" indent="-457200">
              <a:spcBef>
                <a:spcPts val="0"/>
              </a:spcBef>
            </a:pPr>
            <a:r>
              <a:rPr lang="pt-BR" dirty="0"/>
              <a:t>além de outros objetos de dados.</a:t>
            </a:r>
          </a:p>
          <a:p>
            <a:pPr algn="l"/>
            <a:r>
              <a:rPr lang="pt-BR" dirty="0"/>
              <a:t>Em outras palavras, é um "livro de referência" que ajuda a entender como os dados são organizados, armazenados e relacionados dentro de um banco de dados.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Dicionário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5604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200" y="1484671"/>
            <a:ext cx="10685206" cy="5008205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Dicionário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886CE3-6B1F-AF88-26BE-9607BA92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3" y="1285890"/>
            <a:ext cx="11233753" cy="500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5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200" y="1170039"/>
            <a:ext cx="10685206" cy="5322837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1" dirty="0"/>
              <a:t>Principais funções:</a:t>
            </a:r>
          </a:p>
          <a:p>
            <a:pPr algn="l"/>
            <a:endParaRPr lang="pt-BR" sz="2400" b="1" dirty="0"/>
          </a:p>
          <a:p>
            <a:pPr marL="1143000" lvl="1" indent="-457200"/>
            <a:r>
              <a:rPr lang="pt-BR" b="1" dirty="0"/>
              <a:t>Documentação</a:t>
            </a:r>
            <a:r>
              <a:rPr lang="pt-BR" dirty="0"/>
              <a:t>: Fornece uma visão completa da estrutura do banco de dados, detalhando elementos como tipos e tamanhos de dados, padrões e descrições de tabelas e colunas. Isso é fundamental para quem desenvolve e analisa dados.</a:t>
            </a:r>
          </a:p>
          <a:p>
            <a:pPr marL="1143000" lvl="1" indent="-457200"/>
            <a:endParaRPr lang="pt-BR" dirty="0"/>
          </a:p>
          <a:p>
            <a:pPr marL="1143000" lvl="1" indent="-457200"/>
            <a:r>
              <a:rPr lang="pt-BR" b="1" dirty="0"/>
              <a:t>Suporte ao Desenvolvimento e Manutenção</a:t>
            </a:r>
            <a:r>
              <a:rPr lang="pt-BR" dirty="0"/>
              <a:t>: Auxilia na criação e manutenção de aplicações, esclarecendo a organização dos dados e promovendo a consistência e integridade dos mesmos.</a:t>
            </a:r>
          </a:p>
          <a:p>
            <a:pPr marL="1143000" lvl="1" indent="-457200"/>
            <a:endParaRPr lang="pt-BR" dirty="0"/>
          </a:p>
          <a:p>
            <a:pPr marL="1143000" lvl="1" indent="-457200"/>
            <a:r>
              <a:rPr lang="pt-BR" b="1" dirty="0"/>
              <a:t>Análise de Dados</a:t>
            </a:r>
            <a:r>
              <a:rPr lang="pt-BR" dirty="0"/>
              <a:t>: Melhora a compreensão das relações entre os dados, facilitando análises aprofundadas e a geração de insights.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Dicionário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0917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Dicionário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537CEFD6-9D82-334C-6E7F-65BB627AE087}"/>
              </a:ext>
            </a:extLst>
          </p:cNvPr>
          <p:cNvSpPr txBox="1">
            <a:spLocks/>
          </p:cNvSpPr>
          <p:nvPr/>
        </p:nvSpPr>
        <p:spPr>
          <a:xfrm>
            <a:off x="838197" y="825909"/>
            <a:ext cx="10515601" cy="1465007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Exemplo dicionário de dados de criação de arquivo entre sistemas.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B2DFCCA-18CE-7701-E881-2AE624636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058" y="1290074"/>
            <a:ext cx="7549878" cy="5095760"/>
          </a:xfrm>
          <a:prstGeom prst="rect">
            <a:avLst/>
          </a:prstGeom>
        </p:spPr>
      </p:pic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4B65B7B7-517B-800B-6A70-0CD5C916A0D9}"/>
              </a:ext>
            </a:extLst>
          </p:cNvPr>
          <p:cNvSpPr txBox="1">
            <a:spLocks/>
          </p:cNvSpPr>
          <p:nvPr/>
        </p:nvSpPr>
        <p:spPr>
          <a:xfrm>
            <a:off x="838201" y="6426710"/>
            <a:ext cx="10685206" cy="32805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hlinkClick r:id="rId3"/>
              </a:rPr>
              <a:t>https://atendimento.tecnospeed.com.br/hc/pt-br/articles/4445818258199-Dicion%C3%A1rio-de-dados-MDF-e</a:t>
            </a:r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5544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4032</TotalTime>
  <Words>1335</Words>
  <Application>Microsoft Office PowerPoint</Application>
  <PresentationFormat>Widescreen</PresentationFormat>
  <Paragraphs>347</Paragraphs>
  <Slides>12</Slides>
  <Notes>3</Notes>
  <HiddenSlides>2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Aharoni</vt:lpstr>
      <vt:lpstr>Arial</vt:lpstr>
      <vt:lpstr>Baguet Script</vt:lpstr>
      <vt:lpstr>Calibri</vt:lpstr>
      <vt:lpstr>Segoe UI</vt:lpstr>
      <vt:lpstr>Söhne</vt:lpstr>
      <vt:lpstr>Tema do Office</vt:lpstr>
      <vt:lpstr>Apresentação do PowerPoint</vt:lpstr>
      <vt:lpstr>Tópicos</vt:lpstr>
      <vt:lpstr>Tópicos</vt:lpstr>
      <vt:lpstr>Tópicos de hoje</vt:lpstr>
      <vt:lpstr>Dicionário de dados</vt:lpstr>
      <vt:lpstr>Dicionário de dados</vt:lpstr>
      <vt:lpstr>Dicionário de dados</vt:lpstr>
      <vt:lpstr>Dicionário de dados</vt:lpstr>
      <vt:lpstr>Dicionário de dados</vt:lpstr>
      <vt:lpstr>Dicionário de dados</vt:lpstr>
      <vt:lpstr>Dicionário de dados</vt:lpstr>
      <vt:lpstr>Dicionário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Marcia Scanacapra</dc:creator>
  <cp:lastModifiedBy>Marcia Cristina Scanacapra</cp:lastModifiedBy>
  <cp:revision>47</cp:revision>
  <dcterms:created xsi:type="dcterms:W3CDTF">2023-07-19T21:24:48Z</dcterms:created>
  <dcterms:modified xsi:type="dcterms:W3CDTF">2025-03-06T19:45:11Z</dcterms:modified>
</cp:coreProperties>
</file>