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4" r:id="rId3"/>
    <p:sldId id="273" r:id="rId4"/>
    <p:sldId id="275" r:id="rId5"/>
    <p:sldId id="276" r:id="rId6"/>
    <p:sldId id="278" r:id="rId7"/>
    <p:sldId id="277" r:id="rId8"/>
    <p:sldId id="279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4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49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5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8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50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7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5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6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6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2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3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4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87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8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49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7F52E5-8575-456B-9191-59FB87949103}" type="datetimeFigureOut">
              <a:rPr lang="pt-BR" smtClean="0"/>
              <a:t>21/07/2024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FF26FF-9D70-4A71-8687-46E694EA19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01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B5441-5365-B653-987F-3407686F8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Roteamento Dinâmico</a:t>
            </a:r>
            <a:b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Protocolo RIP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C2D4D-77F9-4692-70B7-F1ECC8CF5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Apresentação: Prof.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387284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1009-C195-8D14-3EED-4ABD7F5B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Roteamento dinâmico com Fibra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6AAE8-BE08-BDDA-AB1F-DBB46051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latin typeface="+mj-lt"/>
              </a:rPr>
              <a:t>Nessa aula vamos aprender a configurar o protocolo de roteamento dinâmico com cabeamento de fibra óptica.</a:t>
            </a:r>
          </a:p>
          <a:p>
            <a:pPr algn="just"/>
            <a:r>
              <a:rPr lang="pt-BR" dirty="0">
                <a:latin typeface="+mj-lt"/>
              </a:rPr>
              <a:t>Nas redes locais vamos usar cabeamento de para trançados ou “</a:t>
            </a:r>
            <a:r>
              <a:rPr lang="pt-BR" dirty="0" err="1">
                <a:latin typeface="+mj-lt"/>
              </a:rPr>
              <a:t>copper</a:t>
            </a:r>
            <a:r>
              <a:rPr lang="pt-BR" dirty="0">
                <a:latin typeface="+mj-lt"/>
              </a:rPr>
              <a:t> straight-</a:t>
            </a:r>
            <a:r>
              <a:rPr lang="pt-BR" dirty="0" err="1">
                <a:latin typeface="+mj-lt"/>
              </a:rPr>
              <a:t>trough</a:t>
            </a:r>
            <a:r>
              <a:rPr lang="pt-BR" dirty="0">
                <a:latin typeface="+mj-lt"/>
              </a:rPr>
              <a:t>” e entre as rede formada pelos roteadores iremos utilizar cabo de fibra óptica.</a:t>
            </a:r>
          </a:p>
          <a:p>
            <a:pPr algn="just"/>
            <a:r>
              <a:rPr lang="pt-BR" dirty="0">
                <a:latin typeface="+mj-lt"/>
              </a:rPr>
              <a:t>Nas redes locais o principal protocolo de comunicação é 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+mj-lt"/>
              </a:rPr>
              <a:t>ICMP (Internet </a:t>
            </a:r>
            <a:r>
              <a:rPr lang="pt-BR" b="0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+mj-lt"/>
              </a:rPr>
              <a:t>Control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pt-BR" b="0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+mj-lt"/>
              </a:rPr>
              <a:t>Message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pt-BR" b="0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+mj-lt"/>
              </a:rPr>
              <a:t>Protocol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+mj-lt"/>
              </a:rPr>
              <a:t>) e na rede formada pelos roteadores o RIP veja a imagem seguir: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28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52A08-8E22-E5FD-E704-4649EF51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</a:t>
            </a:r>
            <a:r>
              <a:rPr lang="pt-BR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Google Sans"/>
              </a:rPr>
              <a:t> (</a:t>
            </a:r>
            <a:r>
              <a:rPr lang="pt-BR" b="1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Google Sans"/>
              </a:rPr>
              <a:t>Routing</a:t>
            </a:r>
            <a:r>
              <a:rPr lang="pt-BR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Google Sans"/>
              </a:rPr>
              <a:t> </a:t>
            </a:r>
            <a:r>
              <a:rPr lang="pt-BR" b="1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Google Sans"/>
              </a:rPr>
              <a:t>Information</a:t>
            </a:r>
            <a:r>
              <a:rPr lang="pt-BR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Google Sans"/>
              </a:rPr>
              <a:t> </a:t>
            </a:r>
            <a:r>
              <a:rPr lang="pt-BR" b="1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Google Sans"/>
              </a:rPr>
              <a:t>Protocol</a:t>
            </a:r>
            <a:r>
              <a:rPr lang="pt-BR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Google Sans"/>
              </a:rPr>
              <a:t>)</a:t>
            </a:r>
            <a:endPara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F52E0-6D74-D6E5-3076-79943836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O </a:t>
            </a:r>
            <a:r>
              <a:rPr lang="pt-BR" dirty="0"/>
              <a:t>RIP</a:t>
            </a:r>
            <a:r>
              <a:rPr lang="pt-B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 envia mensagens de atualização de roteamento em intervalos regulares de tempo, ou quando a topologia da rede é alterada. Quando um roteador recebe uma atualização que inclui alterações em alguma das entradas, ele atualiza sua tabela de roteamento para refletir a nova rota.</a:t>
            </a:r>
          </a:p>
          <a:p>
            <a:pPr algn="just"/>
            <a:r>
              <a:rPr lang="pt-BR" b="0" i="0" dirty="0">
                <a:effectLst/>
                <a:highlight>
                  <a:srgbClr val="FFFFFF"/>
                </a:highlight>
                <a:latin typeface="Google Sans"/>
              </a:rPr>
              <a:t>O </a:t>
            </a:r>
            <a:r>
              <a:rPr lang="pt-BR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RIP</a:t>
            </a:r>
            <a:r>
              <a:rPr lang="pt-BR" b="0" i="0" dirty="0">
                <a:effectLst/>
                <a:highlight>
                  <a:srgbClr val="FFFFFF"/>
                </a:highlight>
                <a:latin typeface="Google Sans"/>
              </a:rPr>
              <a:t> é um protocolo de roteamento que define como os roteadores trocam informações sobre as rotas disponíveis em uma rede IP e usa uma abordagem de vetor de distância, determinando a rota mais eficaz com base na contagem de saltos entre os roteadores.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97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0C37F-6184-D26C-68BA-E8C70B1B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da Rede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F11579-1D03-CBE7-9DA1-702AD1475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4" y="2454132"/>
            <a:ext cx="9153091" cy="36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EC0E-1C62-C069-0294-BBA109BD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Configuração dos PCs: a configuração do computadores devem ser feita de acordo com a rede no qual eles estão inseridos. Clique em cada </a:t>
            </a:r>
            <a:r>
              <a:rPr lang="pt-BR" sz="2800" dirty="0" err="1"/>
              <a:t>Pc</a:t>
            </a:r>
            <a:r>
              <a:rPr lang="pt-BR" sz="2800" dirty="0"/>
              <a:t> para efetuar as configurações.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E98407-1BFE-70B6-D69D-56FA3D10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2683791"/>
            <a:ext cx="88106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25B1C-8C65-2FBC-FA76-4D73C7E0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dirty="0"/>
              <a:t>Configuração da interface dos roteadores formada pela rede entre eles. Siga os passos para fazer a configuração.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7EFC50-1A6A-EDFC-CB3B-74E5A910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63" y="2481264"/>
            <a:ext cx="107346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F508D-82D1-8991-F97D-26FDB6F7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4046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Configuração da interface do roteador do lado das redes locais. Essa configuração deve ser feita em ambos os roteadores . Clique no roteador para efetuar as configurações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98020D-B916-4C32-BAF8-85AA5385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386739"/>
            <a:ext cx="9429750" cy="376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B3D2F-DFEE-3146-4126-DD3CABE4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70" y="563678"/>
            <a:ext cx="10033859" cy="1885054"/>
          </a:xfrm>
        </p:spPr>
        <p:txBody>
          <a:bodyPr>
            <a:normAutofit fontScale="9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Agora vamos configurar o protocolo RIP em cada roteador. Clique no roteador e siga os passos conforme a imagem abaixo. Em </a:t>
            </a:r>
            <a:r>
              <a:rPr lang="pt-BR" sz="2800" b="1" dirty="0"/>
              <a:t>network</a:t>
            </a:r>
            <a:r>
              <a:rPr lang="pt-BR" sz="2800" dirty="0"/>
              <a:t> você informa a rede e clica em “</a:t>
            </a:r>
            <a:r>
              <a:rPr lang="pt-BR" sz="2800" b="1" dirty="0"/>
              <a:t>ADD</a:t>
            </a:r>
            <a:r>
              <a:rPr lang="pt-BR" sz="2800" dirty="0"/>
              <a:t>”, lembre-se de adicionar os </a:t>
            </a:r>
            <a:r>
              <a:rPr lang="pt-BR" sz="2800" dirty="0" err="1"/>
              <a:t>IP’s</a:t>
            </a:r>
            <a:r>
              <a:rPr lang="pt-BR" sz="2800" dirty="0"/>
              <a:t> de redes. Esse processo deve ser feito em todos os roteadores da sua rede LAN ou WAN.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747B78-61AB-3CC0-984C-F3E076DF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54" y="2390613"/>
            <a:ext cx="9667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7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AE0A86A-919E-173D-D01E-354C6F08B2F4}"/>
              </a:ext>
            </a:extLst>
          </p:cNvPr>
          <p:cNvSpPr/>
          <p:nvPr/>
        </p:nvSpPr>
        <p:spPr>
          <a:xfrm>
            <a:off x="3205151" y="2058226"/>
            <a:ext cx="57816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9600" b="1" cap="none" spc="0" dirty="0">
                <a:ln/>
                <a:solidFill>
                  <a:schemeClr val="accent4"/>
                </a:solidFill>
                <a:effectLst/>
              </a:rPr>
              <a:t>Dúvidas</a:t>
            </a:r>
            <a:r>
              <a:rPr lang="pt-BR" sz="5400" b="1" cap="none" spc="0" dirty="0">
                <a:ln/>
                <a:solidFill>
                  <a:schemeClr val="accent4"/>
                </a:solidFill>
                <a:effectLst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271753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0C62811392B43880B3CE0195E1914" ma:contentTypeVersion="4" ma:contentTypeDescription="Crie um novo documento." ma:contentTypeScope="" ma:versionID="45c27f9e8fb19acb1031d8dc3dcfd085">
  <xsd:schema xmlns:xsd="http://www.w3.org/2001/XMLSchema" xmlns:xs="http://www.w3.org/2001/XMLSchema" xmlns:p="http://schemas.microsoft.com/office/2006/metadata/properties" xmlns:ns2="88ddd3d4-f779-487c-b505-cbe27750b4b5" targetNamespace="http://schemas.microsoft.com/office/2006/metadata/properties" ma:root="true" ma:fieldsID="c5560414b64a7d4d7d68601ac962205c" ns2:_="">
    <xsd:import namespace="88ddd3d4-f779-487c-b505-cbe27750b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d3d4-f779-487c-b505-cbe27750b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DC8616-92AB-4B62-A1F0-4F80F7D798FE}"/>
</file>

<file path=customXml/itemProps2.xml><?xml version="1.0" encoding="utf-8"?>
<ds:datastoreItem xmlns:ds="http://schemas.openxmlformats.org/officeDocument/2006/customXml" ds:itemID="{7E73B294-0D1E-4DD3-BEB8-343C71BE3E18}"/>
</file>

<file path=customXml/itemProps3.xml><?xml version="1.0" encoding="utf-8"?>
<ds:datastoreItem xmlns:ds="http://schemas.openxmlformats.org/officeDocument/2006/customXml" ds:itemID="{2F3C2C0D-3CB4-4A9D-BA21-6F3883498C8C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268</TotalTime>
  <Words>331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Garamond</vt:lpstr>
      <vt:lpstr>Google Sans</vt:lpstr>
      <vt:lpstr>Orgânico</vt:lpstr>
      <vt:lpstr>Roteamento Dinâmico Protocolo RIP</vt:lpstr>
      <vt:lpstr>Roteamento dinâmico com Fibra</vt:lpstr>
      <vt:lpstr>RIP (Routing Information Protocol)</vt:lpstr>
      <vt:lpstr>Layout da Rede</vt:lpstr>
      <vt:lpstr>Configuração dos PCs: a configuração do computadores devem ser feita de acordo com a rede no qual eles estão inseridos. Clique em cada Pc para efetuar as configurações.</vt:lpstr>
      <vt:lpstr>Configuração da interface dos roteadores formada pela rede entre eles. Siga os passos para fazer a configuração.</vt:lpstr>
      <vt:lpstr>Configuração da interface do roteador do lado das redes locais. Essa configuração deve ser feita em ambos os roteadores . Clique no roteador para efetuar as configurações</vt:lpstr>
      <vt:lpstr>Agora vamos configurar o protocolo RIP em cada roteador. Clique no roteador e siga os passos conforme a imagem abaixo. Em network você informa a rede e clica em “ADD”, lembre-se de adicionar os IP’s de redes. Esse processo deve ser feito em todos os roteadores da sua rede LAN ou WAN.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Alberto P. da Silva</dc:creator>
  <cp:lastModifiedBy>Carlos Alberto P. da Silva</cp:lastModifiedBy>
  <cp:revision>15</cp:revision>
  <dcterms:created xsi:type="dcterms:W3CDTF">2024-07-19T21:05:42Z</dcterms:created>
  <dcterms:modified xsi:type="dcterms:W3CDTF">2024-07-21T19:02:08Z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0x010100FD60C62811392B43880B3CE0195E1914</vt:lpwstr>
  </property>
</Properties>
</file>