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81" r:id="rId4"/>
    <p:sldId id="282" r:id="rId5"/>
    <p:sldId id="260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7/20/2022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7BAE6B-5085-6850-D3FC-FBB16AEE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705" y="564542"/>
            <a:ext cx="4923070" cy="306461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604CFC-A252-47E9-8D25-9445DDE25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480" y="4277802"/>
            <a:ext cx="6022449" cy="1622451"/>
          </a:xfrm>
        </p:spPr>
        <p:txBody>
          <a:bodyPr>
            <a:normAutofit/>
          </a:bodyPr>
          <a:lstStyle/>
          <a:p>
            <a:pPr algn="r"/>
            <a:r>
              <a:rPr lang="pt-BR" sz="6000" b="0" i="0" dirty="0">
                <a:effectLst/>
                <a:latin typeface="Rockwell Nova Cond" panose="02060506020205020403" pitchFamily="18" charset="0"/>
              </a:rPr>
              <a:t>Servidor </a:t>
            </a:r>
            <a:r>
              <a:rPr lang="pt-BR" sz="6000" b="0" i="0">
                <a:effectLst/>
                <a:latin typeface="Rockwell Nova Cond" panose="02060506020205020403" pitchFamily="18" charset="0"/>
              </a:rPr>
              <a:t>ftp</a:t>
            </a:r>
            <a:r>
              <a:rPr lang="pt-BR" sz="6000" b="0" i="0" dirty="0">
                <a:effectLst/>
                <a:latin typeface="Rockwell Nova Cond" panose="02060506020205020403" pitchFamily="18" charset="0"/>
              </a:rPr>
              <a:t> cisco </a:t>
            </a:r>
            <a:r>
              <a:rPr lang="pt-BR" sz="6000" b="0" i="0">
                <a:effectLst/>
                <a:latin typeface="Rockwell Nova Cond" panose="02060506020205020403" pitchFamily="18" charset="0"/>
              </a:rPr>
              <a:t>packet</a:t>
            </a:r>
            <a:r>
              <a:rPr lang="pt-BR" sz="6000" b="0" i="0" dirty="0">
                <a:effectLst/>
                <a:latin typeface="Rockwell Nova Cond" panose="02060506020205020403" pitchFamily="18" charset="0"/>
              </a:rPr>
              <a:t> </a:t>
            </a:r>
            <a:r>
              <a:rPr lang="pt-BR" sz="6000" b="0" i="0">
                <a:effectLst/>
                <a:latin typeface="Rockwell Nova Cond" panose="02060506020205020403" pitchFamily="18" charset="0"/>
              </a:rPr>
              <a:t>tracer</a:t>
            </a:r>
            <a:endParaRPr lang="pt-BR" sz="6000">
              <a:latin typeface="Rockwell Nova Cond" panose="02060506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DD3317-382E-432A-A93A-9FA9A4743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4190337"/>
            <a:ext cx="3483865" cy="1709917"/>
          </a:xfrm>
        </p:spPr>
        <p:txBody>
          <a:bodyPr anchor="ctr">
            <a:normAutofit/>
          </a:bodyPr>
          <a:lstStyle/>
          <a:p>
            <a:r>
              <a:rPr lang="pt-BR" dirty="0"/>
              <a:t>Apresentação: Carlos Alberto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924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15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2" name="Oval 17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33" name="Rectangle 19">
            <a:extLst>
              <a:ext uri="{FF2B5EF4-FFF2-40B4-BE49-F238E27FC236}">
                <a16:creationId xmlns:a16="http://schemas.microsoft.com/office/drawing/2014/main" id="{CFB57ED5-941D-44E2-9320-56A0A026F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1BE9A9-6FBF-4CF1-8F0C-BFCFF1FD9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D88C48F1-CF9F-7FE5-83BC-20FC1E187F3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145" r="6" b="4409"/>
          <a:stretch/>
        </p:blipFill>
        <p:spPr>
          <a:xfrm>
            <a:off x="234973" y="1054100"/>
            <a:ext cx="5861028" cy="470285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4AE8163-578C-46A4-BF65-BD3AEEF2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E6DCBA-3B9D-E205-D49E-66A12A02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220" y="1054100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7400" b="1" i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effectLst/>
              </a:rPr>
              <a:t>ACESSANDO SERVIDOR</a:t>
            </a:r>
            <a:endParaRPr lang="en-US" sz="74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6F56CC-F97A-40DF-9A88-6D8BF7A6A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4818F1-2ACF-4181-B8B6-7637EB92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1BF4AB6-91C5-40DA-AFC8-BBDA46BB2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A6D6306-ED75-4DC2-9BEF-160516C2F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D16C4-7266-5913-6EA3-584FF0086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220" y="4790199"/>
            <a:ext cx="4615180" cy="66876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0" i="0">
                <a:effectLst/>
              </a:rPr>
              <a:t>Para ver alguns arquivos presente no servidor, digite o comando </a:t>
            </a:r>
            <a:r>
              <a:rPr lang="en-US" b="1" i="0">
                <a:effectLst/>
              </a:rPr>
              <a:t>dir.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8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CBEEAE-6885-59B0-A094-4AFC790F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3200" b="1" i="0">
                <a:effectLst/>
                <a:latin typeface="+mn-lt"/>
              </a:rPr>
              <a:t>COPIANDO ARQUIVOS DO SERVIDOR</a:t>
            </a:r>
            <a:endParaRPr lang="pt-BR" sz="3200">
              <a:latin typeface="+mn-lt"/>
            </a:endParaRPr>
          </a:p>
        </p:txBody>
      </p:sp>
      <p:pic>
        <p:nvPicPr>
          <p:cNvPr id="5" name="Espaço Reservado para Conteúdo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09695863-5252-C205-BA93-D4E24C4BC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290" y="640080"/>
            <a:ext cx="5935686" cy="558810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9FBF16-5958-D673-ED13-22B0A35D1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algn="just"/>
            <a:r>
              <a:rPr lang="pt-BR" sz="1400" b="0" i="0" dirty="0">
                <a:solidFill>
                  <a:srgbClr val="5C5C5C"/>
                </a:solidFill>
                <a:effectLst/>
                <a:latin typeface="Open Sans" panose="020B0606030504020204" pitchFamily="34" charset="0"/>
              </a:rPr>
              <a:t>Se você digitou tudo correto a seguinte mensagem será mostrada como na figura ao lado.</a:t>
            </a:r>
          </a:p>
          <a:p>
            <a:pPr algn="just"/>
            <a:r>
              <a:rPr lang="pt-BR" sz="1400" dirty="0">
                <a:solidFill>
                  <a:srgbClr val="5C5C5C"/>
                </a:solidFill>
                <a:latin typeface="Open Sans" panose="020B0606030504020204" pitchFamily="34" charset="0"/>
              </a:rPr>
              <a:t>O comando </a:t>
            </a:r>
            <a:r>
              <a:rPr lang="pt-BR" sz="1400" b="1" dirty="0" err="1">
                <a:solidFill>
                  <a:srgbClr val="5C5C5C"/>
                </a:solidFill>
                <a:latin typeface="Open Sans" panose="020B0606030504020204" pitchFamily="34" charset="0"/>
              </a:rPr>
              <a:t>get</a:t>
            </a:r>
            <a:r>
              <a:rPr lang="pt-BR" sz="1400" b="1" dirty="0">
                <a:solidFill>
                  <a:srgbClr val="5C5C5C"/>
                </a:solidFill>
                <a:latin typeface="Open Sans" panose="020B0606030504020204" pitchFamily="34" charset="0"/>
              </a:rPr>
              <a:t> </a:t>
            </a:r>
            <a:r>
              <a:rPr lang="pt-BR" sz="1400" dirty="0">
                <a:solidFill>
                  <a:srgbClr val="5C5C5C"/>
                </a:solidFill>
                <a:latin typeface="Open Sans" panose="020B0606030504020204" pitchFamily="34" charset="0"/>
              </a:rPr>
              <a:t>permite que você copie um arquivo do servidor para os host local.</a:t>
            </a:r>
            <a:endParaRPr lang="en-US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872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191D1E-DF57-A75E-0DC1-6E7350C0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Visualizando arquivo copiado do servidor FTP</a:t>
            </a:r>
          </a:p>
        </p:txBody>
      </p:sp>
      <p:pic>
        <p:nvPicPr>
          <p:cNvPr id="5" name="Espaço Reservado para Conteúdo 4" descr="Tela de computador com letras e números em fundo preto&#10;&#10;Descrição gerada automaticamente">
            <a:extLst>
              <a:ext uri="{FF2B5EF4-FFF2-40B4-BE49-F238E27FC236}">
                <a16:creationId xmlns:a16="http://schemas.microsoft.com/office/drawing/2014/main" id="{09DF5A74-11D6-3231-DA1F-90842D5009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465" r="34960" b="-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45CB18-7932-A147-A97C-2EEB02FA6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pPr algn="just"/>
            <a:r>
              <a:rPr lang="pt-BR" sz="2400" b="0" i="0" dirty="0">
                <a:effectLst/>
                <a:latin typeface="Rockwell Corpo (Títulos)"/>
              </a:rPr>
              <a:t>Pra ver se o arquivo foi realmente copiado, saia do FTP digitando </a:t>
            </a:r>
            <a:r>
              <a:rPr lang="pt-BR" sz="2400" b="1" i="0" dirty="0" err="1">
                <a:effectLst/>
                <a:latin typeface="Rockwell Corpo (Títulos)"/>
              </a:rPr>
              <a:t>quit</a:t>
            </a:r>
            <a:r>
              <a:rPr lang="pt-BR" sz="2400" b="1" i="0" dirty="0">
                <a:effectLst/>
                <a:latin typeface="Rockwell Corpo (Títulos)"/>
              </a:rPr>
              <a:t> </a:t>
            </a:r>
            <a:r>
              <a:rPr lang="pt-BR" sz="2400" b="0" i="0" dirty="0">
                <a:effectLst/>
                <a:latin typeface="Rockwell Corpo (Títulos)"/>
              </a:rPr>
              <a:t>e depois digite o comando </a:t>
            </a:r>
            <a:r>
              <a:rPr lang="pt-BR" sz="2400" b="1" i="0" dirty="0" err="1">
                <a:effectLst/>
                <a:latin typeface="Rockwell Corpo (Títulos)"/>
              </a:rPr>
              <a:t>dir</a:t>
            </a:r>
            <a:r>
              <a:rPr lang="pt-BR" sz="2400" b="0" i="0" dirty="0">
                <a:effectLst/>
                <a:latin typeface="Rockwell Corpo (Títulos)"/>
              </a:rPr>
              <a:t> para ver os arquivos da sua máquina:</a:t>
            </a:r>
            <a:endParaRPr lang="en-US" sz="2400" dirty="0">
              <a:latin typeface="Rockwell Corpo (Títulos)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22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1D1F01-5A8B-4CC2-3E91-3A5A3D9E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pt-BR" b="1" i="0" dirty="0">
                <a:effectLst/>
                <a:latin typeface="Open Sans" panose="020B0606030504020204" pitchFamily="34" charset="0"/>
              </a:rPr>
              <a:t>ENVIANDO ARQUIVOS PARA O SERVIDOR</a:t>
            </a:r>
            <a:endParaRPr lang="pt-BR" dirty="0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99332927-FAC5-D2A8-3B77-AEBF8B9C4C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59" b="-5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E76AB5-6A69-2CDD-B299-46C68AA8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BR" sz="2400" b="0" i="0" dirty="0">
                <a:solidFill>
                  <a:srgbClr val="5C5C5C"/>
                </a:solidFill>
                <a:effectLst/>
                <a:latin typeface="Rockwell Corpo (Títulos)"/>
              </a:rPr>
              <a:t>Para enviar um arquivo da sua máquina para o servidor, use o comando </a:t>
            </a:r>
            <a:r>
              <a:rPr lang="pt-BR" sz="2400" b="0" i="0" dirty="0" err="1">
                <a:solidFill>
                  <a:srgbClr val="5C5C5C"/>
                </a:solidFill>
                <a:effectLst/>
                <a:latin typeface="Rockwell Corpo (Títulos)"/>
              </a:rPr>
              <a:t>put</a:t>
            </a:r>
            <a:r>
              <a:rPr lang="pt-BR" sz="2400" b="0" i="0" dirty="0">
                <a:solidFill>
                  <a:srgbClr val="5C5C5C"/>
                </a:solidFill>
                <a:effectLst/>
                <a:latin typeface="Rockwell Corpo (Títulos)"/>
              </a:rPr>
              <a:t> nome do arquivo:</a:t>
            </a:r>
          </a:p>
          <a:p>
            <a:pPr algn="just"/>
            <a:r>
              <a:rPr lang="pt-BR" sz="2400" b="1" i="0" dirty="0" err="1">
                <a:solidFill>
                  <a:srgbClr val="5C5C5C"/>
                </a:solidFill>
                <a:effectLst/>
                <a:latin typeface="Rockwell Corpo (Títulos)"/>
              </a:rPr>
              <a:t>put</a:t>
            </a:r>
            <a:r>
              <a:rPr lang="pt-BR" sz="2400" b="1" i="0" dirty="0">
                <a:solidFill>
                  <a:srgbClr val="5C5C5C"/>
                </a:solidFill>
                <a:effectLst/>
                <a:latin typeface="Rockwell Corpo (Títulos)"/>
              </a:rPr>
              <a:t> sampleFile.txt</a:t>
            </a:r>
            <a:endParaRPr lang="pt-BR" sz="2400" b="0" i="0" dirty="0">
              <a:solidFill>
                <a:srgbClr val="5C5C5C"/>
              </a:solidFill>
              <a:effectLst/>
              <a:latin typeface="Rockwell Corpo (Títulos)"/>
            </a:endParaRPr>
          </a:p>
          <a:p>
            <a:pPr algn="just"/>
            <a:r>
              <a:rPr lang="pt-BR" sz="2400" b="0" i="0" dirty="0">
                <a:solidFill>
                  <a:srgbClr val="5C5C5C"/>
                </a:solidFill>
                <a:effectLst/>
                <a:latin typeface="Rockwell Corpo (Títulos)"/>
              </a:rPr>
              <a:t>Veja que o arquivo foi enviado usando o comando </a:t>
            </a:r>
            <a:r>
              <a:rPr lang="pt-BR" sz="2400" b="0" i="0" dirty="0" err="1">
                <a:solidFill>
                  <a:srgbClr val="5C5C5C"/>
                </a:solidFill>
                <a:effectLst/>
                <a:latin typeface="Rockwell Corpo (Títulos)"/>
              </a:rPr>
              <a:t>dir</a:t>
            </a:r>
            <a:endParaRPr lang="en-US" sz="2400" dirty="0">
              <a:latin typeface="Rockwell Corpo (Títulos)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05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762DCF-E209-4294-B05E-DD8AB061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t-BR" b="1" i="0">
                <a:effectLst/>
                <a:latin typeface="Arial" panose="020B0604020202020204" pitchFamily="34" charset="0"/>
              </a:rPr>
              <a:t>introdução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5CDFC-500C-4241-98D0-9061ED787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solidFill>
                  <a:srgbClr val="5C5C5C"/>
                </a:solidFill>
                <a:latin typeface="Rockwell (Corpo)"/>
              </a:rPr>
              <a:t>UM</a:t>
            </a:r>
            <a:r>
              <a:rPr lang="pt-BR" sz="2400" b="0" i="0" dirty="0">
                <a:solidFill>
                  <a:srgbClr val="5C5C5C"/>
                </a:solidFill>
                <a:effectLst/>
                <a:latin typeface="Rockwell (Corpo)"/>
              </a:rPr>
              <a:t> </a:t>
            </a:r>
            <a:r>
              <a:rPr lang="pt-BR" sz="2400" b="1" i="0" dirty="0">
                <a:solidFill>
                  <a:srgbClr val="5C5C5C"/>
                </a:solidFill>
                <a:effectLst/>
                <a:latin typeface="Rockwell (Corpo)"/>
              </a:rPr>
              <a:t>servidor FTP</a:t>
            </a:r>
            <a:r>
              <a:rPr lang="pt-BR" sz="2400" b="0" i="0" dirty="0">
                <a:solidFill>
                  <a:srgbClr val="5C5C5C"/>
                </a:solidFill>
                <a:effectLst/>
                <a:latin typeface="Rockwell (Corpo)"/>
              </a:rPr>
              <a:t>  fornece, através de uma rede de computadores, um serviço de acesso para usuários a um disco rígido ou conjunto de arquivos através do protocolo de transferência de arquivos: File </a:t>
            </a:r>
            <a:r>
              <a:rPr lang="pt-BR" sz="2400" b="0" i="0" dirty="0" err="1">
                <a:solidFill>
                  <a:srgbClr val="5C5C5C"/>
                </a:solidFill>
                <a:effectLst/>
                <a:latin typeface="Rockwell (Corpo)"/>
              </a:rPr>
              <a:t>Transfer</a:t>
            </a:r>
            <a:r>
              <a:rPr lang="pt-BR" sz="2400" b="0" i="0" dirty="0">
                <a:solidFill>
                  <a:srgbClr val="5C5C5C"/>
                </a:solidFill>
                <a:effectLst/>
                <a:latin typeface="Rockwell (Corpo)"/>
              </a:rPr>
              <a:t> </a:t>
            </a:r>
            <a:r>
              <a:rPr lang="pt-BR" sz="2400" b="0" i="0" dirty="0" err="1">
                <a:solidFill>
                  <a:srgbClr val="5C5C5C"/>
                </a:solidFill>
                <a:effectLst/>
                <a:latin typeface="Rockwell (Corpo)"/>
              </a:rPr>
              <a:t>Protocol</a:t>
            </a:r>
            <a:r>
              <a:rPr lang="pt-BR" sz="2400" b="0" i="0" dirty="0">
                <a:solidFill>
                  <a:srgbClr val="5C5C5C"/>
                </a:solidFill>
                <a:effectLst/>
                <a:latin typeface="Rockwell (Corpo)"/>
              </a:rPr>
              <a:t>. Seu acesso pode ser feito por qualquer usuário da rede ou reservado (com pedido de login e senha). O servidor FTP utiliza o protocolo FTP via navegador ou via cliente </a:t>
            </a:r>
            <a:r>
              <a:rPr lang="pt-BR" sz="2400" b="0" i="0" dirty="0" err="1">
                <a:solidFill>
                  <a:srgbClr val="5C5C5C"/>
                </a:solidFill>
                <a:effectLst/>
                <a:latin typeface="Rockwell (Corpo)"/>
              </a:rPr>
              <a:t>ftp</a:t>
            </a:r>
            <a:r>
              <a:rPr lang="pt-BR" sz="2400" b="0" i="0" dirty="0">
                <a:solidFill>
                  <a:srgbClr val="5C5C5C"/>
                </a:solidFill>
                <a:effectLst/>
                <a:latin typeface="Rockwell (Corpo)"/>
              </a:rPr>
              <a:t> dedicado.</a:t>
            </a:r>
          </a:p>
          <a:p>
            <a:pPr algn="just"/>
            <a:r>
              <a:rPr lang="pt-BR" sz="2400" b="0" i="0" dirty="0">
                <a:solidFill>
                  <a:srgbClr val="5C5C5C"/>
                </a:solidFill>
                <a:effectLst/>
                <a:latin typeface="Rockwell (Corpo)"/>
              </a:rPr>
              <a:t>Basicamente um servidor FTP é uma máquina (servidor) que possui arquivos que são fornecidos ao usuário da rede que têm acesso a ele por meio de login e senha.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15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77FEBA-ED88-9CBD-862A-ADB29628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3200" b="1" dirty="0"/>
              <a:t>Configurando servidor </a:t>
            </a:r>
            <a:r>
              <a:rPr lang="pt-BR" sz="3200" b="1"/>
              <a:t>ftp</a:t>
            </a:r>
            <a:endParaRPr lang="pt-BR" sz="32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BDBF3E4-AC7B-B506-3E75-42B098B46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85" y="1920030"/>
            <a:ext cx="7346683" cy="365345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41C19B-2CAC-2DB8-82AE-531A4CDA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algn="just"/>
            <a:r>
              <a:rPr lang="pt-BR" sz="1600" b="1" i="0" dirty="0">
                <a:effectLst/>
                <a:latin typeface="Rockwell Corpo"/>
              </a:rPr>
              <a:t>Abra o </a:t>
            </a:r>
            <a:r>
              <a:rPr lang="pt-BR" sz="1600" b="1" i="0" dirty="0" err="1">
                <a:effectLst/>
                <a:latin typeface="Rockwell Corpo"/>
              </a:rPr>
              <a:t>Packet</a:t>
            </a:r>
            <a:r>
              <a:rPr lang="pt-BR" sz="1600" b="1" i="0" dirty="0">
                <a:effectLst/>
                <a:latin typeface="Rockwell Corpo"/>
              </a:rPr>
              <a:t> </a:t>
            </a:r>
            <a:r>
              <a:rPr lang="pt-BR" sz="1600" b="1" i="0" dirty="0" err="1">
                <a:effectLst/>
                <a:latin typeface="Rockwell Corpo"/>
              </a:rPr>
              <a:t>Tracer</a:t>
            </a:r>
            <a:r>
              <a:rPr lang="pt-BR" sz="1600" b="1" i="0" dirty="0">
                <a:effectLst/>
                <a:latin typeface="Rockwell Corpo"/>
              </a:rPr>
              <a:t> e coloque os seguintes equipamentos: </a:t>
            </a:r>
            <a:r>
              <a:rPr lang="pt-BR" sz="1600" b="1" i="0" dirty="0" err="1">
                <a:effectLst/>
                <a:latin typeface="Rockwell Corpo"/>
              </a:rPr>
              <a:t>Ateção</a:t>
            </a:r>
            <a:r>
              <a:rPr lang="pt-BR" sz="1600" b="1" i="0" dirty="0">
                <a:effectLst/>
                <a:latin typeface="Rockwell Corpo"/>
              </a:rPr>
              <a:t> não é necessário efetuar a configuração que está na imagem ao lado utilize apenas:</a:t>
            </a:r>
          </a:p>
          <a:p>
            <a:pPr algn="just"/>
            <a:r>
              <a:rPr lang="pt-BR" sz="1600" b="1" i="0" dirty="0">
                <a:effectLst/>
                <a:latin typeface="Rockwell Corpo"/>
              </a:rPr>
              <a:t>1 servidor</a:t>
            </a:r>
          </a:p>
          <a:p>
            <a:pPr algn="just"/>
            <a:r>
              <a:rPr lang="pt-BR" sz="1600" b="1" i="0" dirty="0">
                <a:effectLst/>
                <a:latin typeface="Rockwell Corpo"/>
              </a:rPr>
              <a:t>1 Switch</a:t>
            </a:r>
          </a:p>
          <a:p>
            <a:pPr algn="just"/>
            <a:r>
              <a:rPr lang="pt-BR" sz="1600" b="1" i="0" dirty="0">
                <a:effectLst/>
                <a:latin typeface="Rockwell Corpo"/>
              </a:rPr>
              <a:t>3 </a:t>
            </a:r>
            <a:r>
              <a:rPr lang="pt-BR" sz="1600" b="1" dirty="0">
                <a:latin typeface="Rockwell Corpo"/>
              </a:rPr>
              <a:t>Hosts</a:t>
            </a:r>
            <a:endParaRPr lang="pt-BR" sz="1600" b="1" i="0" dirty="0">
              <a:effectLst/>
              <a:latin typeface="Rockwell Corpo"/>
            </a:endParaRPr>
          </a:p>
          <a:p>
            <a:pPr algn="just"/>
            <a:r>
              <a:rPr lang="pt-BR" sz="1600" b="1" i="0" dirty="0">
                <a:effectLst/>
                <a:latin typeface="Rockwell Corpo"/>
              </a:rPr>
              <a:t>Ligue conforme as imagem </a:t>
            </a:r>
            <a:r>
              <a:rPr lang="pt-BR" sz="1600" b="1" dirty="0">
                <a:latin typeface="Rockwell Corpo"/>
              </a:rPr>
              <a:t>ao lado</a:t>
            </a:r>
            <a:r>
              <a:rPr lang="pt-BR" sz="1600" b="1" i="0" dirty="0">
                <a:effectLst/>
                <a:latin typeface="Rockwell Corpo"/>
              </a:rPr>
              <a:t>:</a:t>
            </a:r>
          </a:p>
          <a:p>
            <a:endParaRPr lang="pt-BR" sz="16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0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EEDD48-EAC2-0221-2494-8E86BF54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pt-BR" b="1" i="0" dirty="0">
                <a:effectLst/>
              </a:rPr>
              <a:t>CONFIGURANDO IP SERVIDOR</a:t>
            </a:r>
            <a:endParaRPr lang="pt-BR" b="0" i="0" dirty="0">
              <a:effectLst/>
            </a:endParaRP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0DAD525-CC78-13A1-CBC2-31D9192247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5" b="1415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B91095-FBA8-96DD-EF56-4ECCC630D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pPr algn="just"/>
            <a:r>
              <a:rPr lang="pt-BR" b="0" i="0" dirty="0">
                <a:effectLst/>
                <a:latin typeface="Open Sans" panose="020B0606030504020204" pitchFamily="34" charset="0"/>
              </a:rPr>
              <a:t>Antes de mais nada devemos definir um </a:t>
            </a:r>
            <a:r>
              <a:rPr lang="pt-BR" dirty="0">
                <a:latin typeface="Open Sans" panose="020B0606030504020204" pitchFamily="34" charset="0"/>
              </a:rPr>
              <a:t>IP</a:t>
            </a:r>
            <a:r>
              <a:rPr lang="pt-BR" b="0" i="0" dirty="0">
                <a:effectLst/>
                <a:latin typeface="Open Sans" panose="020B0606030504020204" pitchFamily="34" charset="0"/>
              </a:rPr>
              <a:t> para o servidor. Para estudo vamos escolher um IP padrão: 192.168.1.254</a:t>
            </a:r>
          </a:p>
          <a:p>
            <a:pPr algn="just"/>
            <a:r>
              <a:rPr lang="pt-BR" b="0" i="0" dirty="0">
                <a:effectLst/>
                <a:latin typeface="Open Sans" panose="020B0606030504020204" pitchFamily="34" charset="0"/>
              </a:rPr>
              <a:t>Para defini-lo clique no servidor, depois em Desktop, IP </a:t>
            </a:r>
            <a:r>
              <a:rPr lang="pt-BR" b="0" i="0" dirty="0" err="1">
                <a:effectLst/>
                <a:latin typeface="Open Sans" panose="020B0606030504020204" pitchFamily="34" charset="0"/>
              </a:rPr>
              <a:t>configuration</a:t>
            </a:r>
            <a:r>
              <a:rPr lang="pt-BR" b="0" i="0" dirty="0">
                <a:effectLst/>
                <a:latin typeface="Open Sans" panose="020B0606030504020204" pitchFamily="34" charset="0"/>
              </a:rPr>
              <a:t>:</a:t>
            </a:r>
          </a:p>
          <a:p>
            <a:endParaRPr lang="pt-BR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88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EA43A6-5361-40B5-B03D-A92236B6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pt-BR" b="1" i="0" dirty="0">
                <a:effectLst/>
              </a:rPr>
              <a:t>CONFIGURANDO IP SERVIDOR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405214-AE0E-156A-7BDD-337469DEAC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1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9C7AD3-CF52-4F85-B262-8AB53E088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pt-BR" b="0" i="0" dirty="0">
                <a:effectLst/>
                <a:latin typeface="Rockwell (Corpo)"/>
              </a:rPr>
              <a:t>Coloque as informações de IP como a imagem abaixo:</a:t>
            </a:r>
            <a:endParaRPr lang="pt-BR" dirty="0">
              <a:latin typeface="Rockwell (Corpo)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55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095099-AC57-E1CD-B97B-378DC6CD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pt-BR" b="1" i="0" dirty="0">
                <a:effectLst/>
              </a:rPr>
              <a:t>CONFIGURANDO IP SERVIDOR</a:t>
            </a:r>
            <a:endParaRPr lang="pt-BR" dirty="0"/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992FC61-E588-AC34-5A06-F347CE8E52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17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B071AB-BA62-3C41-8A33-159186C1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pt-BR" b="0" i="0" dirty="0">
                <a:effectLst/>
                <a:latin typeface="Rockwell (Corpo)"/>
              </a:rPr>
              <a:t>Agora vamos ao FTP…</a:t>
            </a:r>
          </a:p>
          <a:p>
            <a:r>
              <a:rPr lang="pt-BR" b="1" i="0" dirty="0">
                <a:effectLst/>
                <a:latin typeface="Rockwell (Corpo)"/>
              </a:rPr>
              <a:t>CONFIGURANDO FTP NO SERVIDOR</a:t>
            </a:r>
            <a:endParaRPr lang="pt-BR" b="0" i="0" dirty="0">
              <a:effectLst/>
              <a:latin typeface="Rockwell (Corpo)"/>
            </a:endParaRPr>
          </a:p>
          <a:p>
            <a:r>
              <a:rPr lang="pt-BR" b="0" i="0" dirty="0">
                <a:effectLst/>
                <a:latin typeface="Rockwell (Corpo)"/>
              </a:rPr>
              <a:t>Clique na aba</a:t>
            </a:r>
            <a:r>
              <a:rPr lang="pt-BR" b="1" i="0" dirty="0">
                <a:effectLst/>
                <a:latin typeface="Rockwell (Corpo)"/>
              </a:rPr>
              <a:t> </a:t>
            </a:r>
            <a:r>
              <a:rPr lang="pt-BR" b="1" i="0" dirty="0" err="1">
                <a:effectLst/>
                <a:latin typeface="Rockwell (Corpo)"/>
              </a:rPr>
              <a:t>Config</a:t>
            </a:r>
            <a:r>
              <a:rPr lang="pt-BR" b="0" i="0" dirty="0">
                <a:effectLst/>
                <a:latin typeface="Rockwell (Corpo)"/>
              </a:rPr>
              <a:t> e depois </a:t>
            </a:r>
            <a:r>
              <a:rPr lang="pt-BR" b="1" i="0" dirty="0">
                <a:effectLst/>
                <a:latin typeface="Rockwell (Corpo)"/>
              </a:rPr>
              <a:t>FTP</a:t>
            </a:r>
            <a:endParaRPr lang="pt-BR" b="0" i="0" dirty="0">
              <a:effectLst/>
              <a:latin typeface="Rockwell (Corpo)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54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04257-D8FF-ED47-EC52-2E7B375C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configurando USUÁRIO  FTP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B222E3-968F-719F-7034-3847B5ABB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42" y="2548570"/>
            <a:ext cx="4773168" cy="3269619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0E0F6-39D6-5447-19A4-7131838A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080" y="2121408"/>
            <a:ext cx="4773168" cy="4050792"/>
          </a:xfrm>
        </p:spPr>
        <p:txBody>
          <a:bodyPr>
            <a:normAutofit/>
          </a:bodyPr>
          <a:lstStyle/>
          <a:p>
            <a:pPr algn="just"/>
            <a:r>
              <a:rPr lang="pt-BR" b="0" i="0" dirty="0">
                <a:effectLst/>
                <a:latin typeface="Rockwell Corpo"/>
              </a:rPr>
              <a:t>No campo </a:t>
            </a:r>
            <a:r>
              <a:rPr lang="pt-BR" b="1" i="0" dirty="0" err="1">
                <a:effectLst/>
                <a:latin typeface="Rockwell Corpo"/>
              </a:rPr>
              <a:t>UserName</a:t>
            </a:r>
            <a:r>
              <a:rPr lang="pt-BR" b="0" i="0" dirty="0">
                <a:effectLst/>
                <a:latin typeface="Rockwell Corpo"/>
              </a:rPr>
              <a:t> e </a:t>
            </a:r>
            <a:r>
              <a:rPr lang="pt-BR" b="1" i="0" dirty="0" err="1">
                <a:effectLst/>
                <a:latin typeface="Rockwell Corpo"/>
              </a:rPr>
              <a:t>Password</a:t>
            </a:r>
            <a:r>
              <a:rPr lang="pt-BR" b="0" i="0" dirty="0">
                <a:effectLst/>
                <a:latin typeface="Rockwell Corpo"/>
              </a:rPr>
              <a:t> vamos criar um usuário e senha para acessar o servidor FTP.</a:t>
            </a:r>
          </a:p>
          <a:p>
            <a:pPr algn="just"/>
            <a:r>
              <a:rPr lang="pt-BR" b="0" i="0" dirty="0">
                <a:effectLst/>
                <a:latin typeface="Rockwell Corpo"/>
              </a:rPr>
              <a:t>Agora habilite as permissões de acesso (neste exemplo vou habilitar todas), depois clique no botão </a:t>
            </a:r>
            <a:r>
              <a:rPr lang="pt-BR" b="1" i="0" dirty="0">
                <a:effectLst/>
                <a:latin typeface="Rockwell Corpo"/>
              </a:rPr>
              <a:t>+</a:t>
            </a:r>
            <a:r>
              <a:rPr lang="pt-BR" b="0" i="0" dirty="0">
                <a:effectLst/>
                <a:latin typeface="Rockwell Corpo"/>
              </a:rPr>
              <a:t> para adicionar o usuário.</a:t>
            </a:r>
          </a:p>
          <a:p>
            <a:pPr algn="just"/>
            <a:r>
              <a:rPr lang="pt-BR" dirty="0">
                <a:latin typeface="Rockwell Corpo"/>
              </a:rPr>
              <a:t>Os  usuários criados professor e aluno conforme mostra a configuração.</a:t>
            </a:r>
          </a:p>
          <a:p>
            <a:pPr algn="just"/>
            <a:r>
              <a:rPr lang="pt-BR" b="0" i="0" dirty="0">
                <a:solidFill>
                  <a:srgbClr val="5C5C5C"/>
                </a:solidFill>
                <a:effectLst/>
                <a:latin typeface="Rockwell Corpo"/>
              </a:rPr>
              <a:t>Basicamente é isso no servidor. Vamos testar em nossas máquina.</a:t>
            </a:r>
            <a:endParaRPr lang="pt-BR" dirty="0">
              <a:latin typeface="Rockwell Corpo"/>
            </a:endParaRPr>
          </a:p>
        </p:txBody>
      </p:sp>
    </p:spTree>
    <p:extLst>
      <p:ext uri="{BB962C8B-B14F-4D97-AF65-F5344CB8AC3E}">
        <p14:creationId xmlns:p14="http://schemas.microsoft.com/office/powerpoint/2010/main" val="422279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F3DC7-40DF-91FA-B2F6-756A355C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pt-BR" b="1" i="0" dirty="0">
                <a:effectLst/>
              </a:rPr>
              <a:t>TESTANDO NA MÁQUINA VIA PROMPT DE COMANDO.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AD9B4A-92C7-72B0-C374-3CB0A0674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8" y="2121408"/>
            <a:ext cx="6071112" cy="388551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27FD85-E6D6-7FFB-1569-B3D00F9DA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080" y="2121408"/>
            <a:ext cx="4773168" cy="4050792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latin typeface="Rockwell Corpo"/>
              </a:rPr>
              <a:t>Antes de testar devemos configura os hosts que terão acesso ao servidor FTP.</a:t>
            </a:r>
          </a:p>
          <a:p>
            <a:pPr algn="just"/>
            <a:r>
              <a:rPr lang="pt-BR" sz="2400" i="0" dirty="0">
                <a:effectLst/>
                <a:latin typeface="Rockwell Corpo"/>
              </a:rPr>
              <a:t>Neste meu exemplo estou configurando e utilizando os serviços DHCP, Gateway e DNS, você não precisa configurar</a:t>
            </a:r>
            <a:r>
              <a:rPr lang="pt-BR" i="0" dirty="0">
                <a:effectLst/>
                <a:latin typeface="Rockwell Corpo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55656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82B15D-FADF-7C1A-CF44-B5369CFC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i="0" dirty="0">
                <a:effectLst/>
              </a:rPr>
              <a:t>ACESSANDO SERVIDOR</a:t>
            </a:r>
            <a:endParaRPr lang="en-US" dirty="0"/>
          </a:p>
        </p:txBody>
      </p:sp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F2CD36A4-E784-9B22-271D-603DD2959B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87" r="12393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8F9906-94EC-5ED2-E09C-C5F09773DAC5}"/>
              </a:ext>
            </a:extLst>
          </p:cNvPr>
          <p:cNvSpPr txBox="1"/>
          <p:nvPr/>
        </p:nvSpPr>
        <p:spPr>
          <a:xfrm>
            <a:off x="6496216" y="2320412"/>
            <a:ext cx="4632031" cy="3851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400" dirty="0"/>
              <a:t>No PC  click </a:t>
            </a:r>
            <a:r>
              <a:rPr lang="en-US" sz="2400" dirty="0" err="1"/>
              <a:t>em</a:t>
            </a:r>
            <a:r>
              <a:rPr lang="en-US" sz="2400" dirty="0"/>
              <a:t> command prompt  e  </a:t>
            </a:r>
            <a:r>
              <a:rPr lang="en-US" sz="2400" dirty="0" err="1"/>
              <a:t>faça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imagem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lado</a:t>
            </a:r>
            <a:r>
              <a:rPr lang="en-US" sz="2400" dirty="0"/>
              <a:t> 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9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0C62811392B43880B3CE0195E1914" ma:contentTypeVersion="4" ma:contentTypeDescription="Crie um novo documento." ma:contentTypeScope="" ma:versionID="45c27f9e8fb19acb1031d8dc3dcfd085">
  <xsd:schema xmlns:xsd="http://www.w3.org/2001/XMLSchema" xmlns:xs="http://www.w3.org/2001/XMLSchema" xmlns:p="http://schemas.microsoft.com/office/2006/metadata/properties" xmlns:ns2="88ddd3d4-f779-487c-b505-cbe27750b4b5" targetNamespace="http://schemas.microsoft.com/office/2006/metadata/properties" ma:root="true" ma:fieldsID="c5560414b64a7d4d7d68601ac962205c" ns2:_="">
    <xsd:import namespace="88ddd3d4-f779-487c-b505-cbe27750b4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ddd3d4-f779-487c-b505-cbe27750b4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56FADA-B450-4AAE-863D-BC2DF066EE09}"/>
</file>

<file path=customXml/itemProps2.xml><?xml version="1.0" encoding="utf-8"?>
<ds:datastoreItem xmlns:ds="http://schemas.openxmlformats.org/officeDocument/2006/customXml" ds:itemID="{9A5229B8-70B9-46E4-8FC8-25DF8E759821}"/>
</file>

<file path=customXml/itemProps3.xml><?xml version="1.0" encoding="utf-8"?>
<ds:datastoreItem xmlns:ds="http://schemas.openxmlformats.org/officeDocument/2006/customXml" ds:itemID="{8703504F-5D60-4F07-9029-442F0D2E33C9}"/>
</file>

<file path=docProps/app.xml><?xml version="1.0" encoding="utf-8"?>
<Properties xmlns="http://schemas.openxmlformats.org/officeDocument/2006/extended-properties" xmlns:vt="http://schemas.openxmlformats.org/officeDocument/2006/docPropsVTypes">
  <Template>Tipo de Madeira</Template>
  <TotalTime>325</TotalTime>
  <Words>473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5" baseType="lpstr">
      <vt:lpstr>Arial</vt:lpstr>
      <vt:lpstr>Calibri</vt:lpstr>
      <vt:lpstr>Open Sans</vt:lpstr>
      <vt:lpstr>Rockwell</vt:lpstr>
      <vt:lpstr>Rockwell (Corpo)</vt:lpstr>
      <vt:lpstr>Rockwell Condensed</vt:lpstr>
      <vt:lpstr>Rockwell Corpo</vt:lpstr>
      <vt:lpstr>Rockwell Corpo (Títulos)</vt:lpstr>
      <vt:lpstr>Rockwell Extra Bold</vt:lpstr>
      <vt:lpstr>Rockwell Nova Cond</vt:lpstr>
      <vt:lpstr>Wingdings</vt:lpstr>
      <vt:lpstr>Tipo de Madeira</vt:lpstr>
      <vt:lpstr>Servidor ftp cisco packet tracer</vt:lpstr>
      <vt:lpstr>introdução</vt:lpstr>
      <vt:lpstr>Configurando servidor ftp</vt:lpstr>
      <vt:lpstr>CONFIGURANDO IP SERVIDOR</vt:lpstr>
      <vt:lpstr>CONFIGURANDO IP SERVIDOR</vt:lpstr>
      <vt:lpstr>CONFIGURANDO IP SERVIDOR</vt:lpstr>
      <vt:lpstr>configurando USUÁRIO  FTP</vt:lpstr>
      <vt:lpstr>TESTANDO NA MÁQUINA VIA PROMPT DE COMANDO.</vt:lpstr>
      <vt:lpstr>ACESSANDO SERVIDOR</vt:lpstr>
      <vt:lpstr>ACESSANDO SERVIDOR</vt:lpstr>
      <vt:lpstr>COPIANDO ARQUIVOS DO SERVIDOR</vt:lpstr>
      <vt:lpstr>Visualizando arquivo copiado do servidor FTP</vt:lpstr>
      <vt:lpstr>ENVIANDO ARQUIVOS PARA O SERVIDOR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velocidade e sentido de rotação de um motor DC</dc:title>
  <dc:creator>Carlos Alberto P. da Silva</dc:creator>
  <cp:lastModifiedBy>CARLOS ALBERTO PEREIRA DA SILVA</cp:lastModifiedBy>
  <cp:revision>22</cp:revision>
  <dcterms:created xsi:type="dcterms:W3CDTF">2021-03-24T19:58:09Z</dcterms:created>
  <dcterms:modified xsi:type="dcterms:W3CDTF">2022-07-20T21:40:11Z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0x010100FD60C62811392B43880B3CE0195E1914</vt:lpwstr>
  </property>
</Properties>
</file>