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2.xml" ContentType="application/vnd.openxmlformats-officedocument.themeOverrid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3"/>
  </p:sldMasterIdLst>
  <p:notesMasterIdLst>
    <p:notesMasterId r:id="rId37"/>
  </p:notesMasterIdLst>
  <p:handoutMasterIdLst>
    <p:handoutMasterId r:id="rId38"/>
  </p:handoutMasterIdLst>
  <p:sldIdLst>
    <p:sldId id="288" r:id="rId4"/>
    <p:sldId id="273" r:id="rId5"/>
    <p:sldId id="282" r:id="rId6"/>
    <p:sldId id="283" r:id="rId7"/>
    <p:sldId id="284" r:id="rId8"/>
    <p:sldId id="285" r:id="rId9"/>
    <p:sldId id="286" r:id="rId10"/>
    <p:sldId id="281" r:id="rId11"/>
    <p:sldId id="272" r:id="rId12"/>
    <p:sldId id="256" r:id="rId13"/>
    <p:sldId id="257" r:id="rId14"/>
    <p:sldId id="274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76" r:id="rId23"/>
    <p:sldId id="275" r:id="rId24"/>
    <p:sldId id="265" r:id="rId25"/>
    <p:sldId id="266" r:id="rId26"/>
    <p:sldId id="294" r:id="rId27"/>
    <p:sldId id="268" r:id="rId28"/>
    <p:sldId id="271" r:id="rId29"/>
    <p:sldId id="289" r:id="rId30"/>
    <p:sldId id="290" r:id="rId31"/>
    <p:sldId id="287" r:id="rId32"/>
    <p:sldId id="291" r:id="rId33"/>
    <p:sldId id="292" r:id="rId34"/>
    <p:sldId id="277" r:id="rId35"/>
    <p:sldId id="293" r:id="rId36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9" autoAdjust="0"/>
    <p:restoredTop sz="90929"/>
  </p:normalViewPr>
  <p:slideViewPr>
    <p:cSldViewPr>
      <p:cViewPr varScale="1">
        <p:scale>
          <a:sx n="71" d="100"/>
          <a:sy n="71" d="100"/>
        </p:scale>
        <p:origin x="1181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customXml" Target="../customXml/item3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7D433FB4-9147-4C33-9231-BA25BB1AD1B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8F0174B-6DAB-4E19-8AA7-294ECC6A2E9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64D5F268-7A21-4BE6-965A-298D7BAB70E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0AA0E771-8EDF-47AD-890C-9105267CF85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7243AA3-36F6-47C3-BB5E-8B5520D50C91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1BBC9FD-7151-487C-A663-03543D946D5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462E1E3-B094-456B-B2EB-AC6E41F8313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E7B5FBA8-8ECC-E2F1-194D-E5C11FBA3145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C8CCEF60-52CF-4BA4-8CDE-C5A54C0310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27F51345-9737-4F70-814E-0436F040EF1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B11EA592-5FC5-473C-8333-D20A03DE76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9C8405E-7D66-40B2-9063-5DCE5E596547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Imagem de Slide 1">
            <a:extLst>
              <a:ext uri="{FF2B5EF4-FFF2-40B4-BE49-F238E27FC236}">
                <a16:creationId xmlns:a16="http://schemas.microsoft.com/office/drawing/2014/main" id="{A659B252-3248-AA98-A7E6-06CC53CE47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Espaço Reservado para Anotações 2">
            <a:extLst>
              <a:ext uri="{FF2B5EF4-FFF2-40B4-BE49-F238E27FC236}">
                <a16:creationId xmlns:a16="http://schemas.microsoft.com/office/drawing/2014/main" id="{D23D0183-4FC1-9D8D-B0FC-1E60949EA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9220" name="Espaço Reservado para Número de Slide 3">
            <a:extLst>
              <a:ext uri="{FF2B5EF4-FFF2-40B4-BE49-F238E27FC236}">
                <a16:creationId xmlns:a16="http://schemas.microsoft.com/office/drawing/2014/main" id="{5E65CB07-8764-CEF8-CE44-84663AC6B9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6A95AE7-27FD-487E-99CE-189305B16002}" type="slidenum">
              <a:rPr lang="pt-BR" altLang="pt-BR"/>
              <a:pPr>
                <a:spcBef>
                  <a:spcPct val="0"/>
                </a:spcBef>
              </a:pPr>
              <a:t>2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>
            <a:extLst>
              <a:ext uri="{FF2B5EF4-FFF2-40B4-BE49-F238E27FC236}">
                <a16:creationId xmlns:a16="http://schemas.microsoft.com/office/drawing/2014/main" id="{DE6F9E4D-91AB-CD27-59A7-35D05CD5A1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7CE07F5-B115-4990-9B71-300CD0025954}" type="slidenum">
              <a:rPr lang="pt-BR" altLang="pt-BR"/>
              <a:pPr>
                <a:spcBef>
                  <a:spcPct val="0"/>
                </a:spcBef>
              </a:pPr>
              <a:t>3</a:t>
            </a:fld>
            <a:endParaRPr lang="pt-BR" altLang="pt-BR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9A81AB3E-3644-DE6C-F01A-FA846F44075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93813" y="792163"/>
            <a:ext cx="4270375" cy="3201987"/>
          </a:xfrm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145FED19-02DF-A78B-EF5E-4676A80BDF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>
            <a:extLst>
              <a:ext uri="{FF2B5EF4-FFF2-40B4-BE49-F238E27FC236}">
                <a16:creationId xmlns:a16="http://schemas.microsoft.com/office/drawing/2014/main" id="{1AA35B1A-D2D3-2498-9A09-297603A640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1F63103-5FDF-4F0D-964D-7F55E92DC3ED}" type="slidenum">
              <a:rPr lang="pt-BR" altLang="pt-BR"/>
              <a:pPr>
                <a:spcBef>
                  <a:spcPct val="0"/>
                </a:spcBef>
              </a:pPr>
              <a:t>4</a:t>
            </a:fld>
            <a:endParaRPr lang="pt-BR" altLang="pt-BR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715F569F-5A7E-9914-4BF0-0CD6D5781D1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93813" y="792163"/>
            <a:ext cx="4270375" cy="3201987"/>
          </a:xfrm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055C8B42-0D55-565C-8043-B8821710D5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>
            <a:extLst>
              <a:ext uri="{FF2B5EF4-FFF2-40B4-BE49-F238E27FC236}">
                <a16:creationId xmlns:a16="http://schemas.microsoft.com/office/drawing/2014/main" id="{4EA14653-E89F-8DF0-7A41-8E4E1C32A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9AA3ADA-8219-4A00-92BC-1193EA089119}" type="slidenum">
              <a:rPr lang="pt-BR" altLang="pt-BR"/>
              <a:pPr>
                <a:spcBef>
                  <a:spcPct val="0"/>
                </a:spcBef>
              </a:pPr>
              <a:t>5</a:t>
            </a:fld>
            <a:endParaRPr lang="pt-BR" altLang="pt-BR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4ADD4004-78EB-C482-9906-08DE368D28D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93813" y="792163"/>
            <a:ext cx="4270375" cy="3201987"/>
          </a:xfrm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48200014-32E6-52CC-7B11-3D5D654F1B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>
            <a:extLst>
              <a:ext uri="{FF2B5EF4-FFF2-40B4-BE49-F238E27FC236}">
                <a16:creationId xmlns:a16="http://schemas.microsoft.com/office/drawing/2014/main" id="{38D41BB7-E9C8-483B-2501-595605F6E0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F631C1C-BF39-4770-B560-ECF6A1058C4F}" type="slidenum">
              <a:rPr lang="pt-BR" altLang="pt-BR"/>
              <a:pPr>
                <a:spcBef>
                  <a:spcPct val="0"/>
                </a:spcBef>
              </a:pPr>
              <a:t>6</a:t>
            </a:fld>
            <a:endParaRPr lang="pt-BR" altLang="pt-BR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1963F6D-54E2-9C59-3E4C-5CF868F3A13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93813" y="792163"/>
            <a:ext cx="4270375" cy="3201987"/>
          </a:xfrm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51E57C9C-C893-A193-33FE-07DEE54FDB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>
            <a:extLst>
              <a:ext uri="{FF2B5EF4-FFF2-40B4-BE49-F238E27FC236}">
                <a16:creationId xmlns:a16="http://schemas.microsoft.com/office/drawing/2014/main" id="{9E4DA7DB-D9A1-2D87-AA64-C74D3DFB46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25B394F-DDA0-4253-87F2-AB963D55B955}" type="slidenum">
              <a:rPr lang="pt-BR" altLang="pt-BR"/>
              <a:pPr>
                <a:spcBef>
                  <a:spcPct val="0"/>
                </a:spcBef>
              </a:pPr>
              <a:t>7</a:t>
            </a:fld>
            <a:endParaRPr lang="pt-BR" altLang="pt-BR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00C0A2C-879C-B3E7-3F99-C289C82DB63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93813" y="792163"/>
            <a:ext cx="4270375" cy="3201987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E9E2EA19-7734-54FB-826E-537AFE9F30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BFC9A025-1352-FE21-D3DF-5055740612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6EACC8B-DE73-436E-B122-C2854529F86C}" type="slidenum">
              <a:rPr lang="pt-BR" altLang="pt-BR"/>
              <a:pPr>
                <a:spcBef>
                  <a:spcPct val="0"/>
                </a:spcBef>
              </a:pPr>
              <a:t>8</a:t>
            </a:fld>
            <a:endParaRPr lang="pt-BR" altLang="pt-BR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7C796074-8A0C-FFCC-34B5-9C6B05D7067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A445D565-B2DE-3901-4C6A-55D5EE2811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4D261FD8-D4CA-A66E-2AE4-6BCA49F7E7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7E92F22-DC04-4595-BDAC-15E44418E13C}" type="slidenum">
              <a:rPr lang="pt-BR" altLang="pt-BR"/>
              <a:pPr>
                <a:spcBef>
                  <a:spcPct val="0"/>
                </a:spcBef>
              </a:pPr>
              <a:t>12</a:t>
            </a:fld>
            <a:endParaRPr lang="pt-BR" altLang="pt-BR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89C6372A-7034-EFF8-98C2-6058D927DBC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CC25E439-0C4C-9EB6-DD63-101068ECD5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2" name="Espaço Reservado para Data 29">
            <a:extLst>
              <a:ext uri="{FF2B5EF4-FFF2-40B4-BE49-F238E27FC236}">
                <a16:creationId xmlns:a16="http://schemas.microsoft.com/office/drawing/2014/main" id="{395CA21F-4AE1-1004-9B16-529B604AE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3BF3A2-BFD8-4353-8823-797078484887}" type="datetime1">
              <a:rPr lang="pt-BR"/>
              <a:pPr>
                <a:defRPr/>
              </a:pPr>
              <a:t>03/04/2024</a:t>
            </a:fld>
            <a:endParaRPr lang="pt-BR"/>
          </a:p>
        </p:txBody>
      </p:sp>
      <p:sp>
        <p:nvSpPr>
          <p:cNvPr id="3" name="Espaço Reservado para Rodapé 18">
            <a:extLst>
              <a:ext uri="{FF2B5EF4-FFF2-40B4-BE49-F238E27FC236}">
                <a16:creationId xmlns:a16="http://schemas.microsoft.com/office/drawing/2014/main" id="{6C9FD647-DDF5-C47A-5796-B8EE4670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26">
            <a:extLst>
              <a:ext uri="{FF2B5EF4-FFF2-40B4-BE49-F238E27FC236}">
                <a16:creationId xmlns:a16="http://schemas.microsoft.com/office/drawing/2014/main" id="{44F010F7-DD5C-091F-4C92-93A34640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5D36FA14-594C-4607-9587-95861CE13B1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52428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9">
            <a:extLst>
              <a:ext uri="{FF2B5EF4-FFF2-40B4-BE49-F238E27FC236}">
                <a16:creationId xmlns:a16="http://schemas.microsoft.com/office/drawing/2014/main" id="{3724159F-317A-A5A3-5323-FB07C2D4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300DE-3008-4B39-AE17-4796BAF4514E}" type="datetime1">
              <a:rPr lang="pt-BR"/>
              <a:pPr>
                <a:defRPr/>
              </a:pPr>
              <a:t>03/04/2024</a:t>
            </a:fld>
            <a:endParaRPr lang="pt-BR"/>
          </a:p>
        </p:txBody>
      </p:sp>
      <p:sp>
        <p:nvSpPr>
          <p:cNvPr id="5" name="Espaço Reservado para Rodapé 21">
            <a:extLst>
              <a:ext uri="{FF2B5EF4-FFF2-40B4-BE49-F238E27FC236}">
                <a16:creationId xmlns:a16="http://schemas.microsoft.com/office/drawing/2014/main" id="{16B214DB-6920-3EFC-4195-30C6ADF7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>
            <a:extLst>
              <a:ext uri="{FF2B5EF4-FFF2-40B4-BE49-F238E27FC236}">
                <a16:creationId xmlns:a16="http://schemas.microsoft.com/office/drawing/2014/main" id="{E9202DCA-FDDA-964A-E95B-26221D09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F9705B-261E-4E49-AD64-B71DD52698B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3004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9">
            <a:extLst>
              <a:ext uri="{FF2B5EF4-FFF2-40B4-BE49-F238E27FC236}">
                <a16:creationId xmlns:a16="http://schemas.microsoft.com/office/drawing/2014/main" id="{C7A4AE73-F79D-CE77-4A8C-6ECCE713E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D8B48-5940-4061-8A40-CEC49E04DEA5}" type="datetime1">
              <a:rPr lang="pt-BR"/>
              <a:pPr>
                <a:defRPr/>
              </a:pPr>
              <a:t>03/04/2024</a:t>
            </a:fld>
            <a:endParaRPr lang="pt-BR"/>
          </a:p>
        </p:txBody>
      </p:sp>
      <p:sp>
        <p:nvSpPr>
          <p:cNvPr id="5" name="Espaço Reservado para Rodapé 21">
            <a:extLst>
              <a:ext uri="{FF2B5EF4-FFF2-40B4-BE49-F238E27FC236}">
                <a16:creationId xmlns:a16="http://schemas.microsoft.com/office/drawing/2014/main" id="{9EFE42E7-8AA1-D5BF-1FA1-FF32CB6DE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>
            <a:extLst>
              <a:ext uri="{FF2B5EF4-FFF2-40B4-BE49-F238E27FC236}">
                <a16:creationId xmlns:a16="http://schemas.microsoft.com/office/drawing/2014/main" id="{6711992D-FB0C-0385-6B43-3399C2DFB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D8E188-4B8C-4236-8AD5-BFC3DC440B3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22363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9">
            <a:extLst>
              <a:ext uri="{FF2B5EF4-FFF2-40B4-BE49-F238E27FC236}">
                <a16:creationId xmlns:a16="http://schemas.microsoft.com/office/drawing/2014/main" id="{FED1623A-8D6F-8087-2AE2-8959FF03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2842A-CE7F-4262-9C01-2A4ACD35F070}" type="datetime1">
              <a:rPr lang="pt-BR"/>
              <a:pPr>
                <a:defRPr/>
              </a:pPr>
              <a:t>03/04/2024</a:t>
            </a:fld>
            <a:endParaRPr lang="pt-BR"/>
          </a:p>
        </p:txBody>
      </p:sp>
      <p:sp>
        <p:nvSpPr>
          <p:cNvPr id="6" name="Espaço Reservado para Rodapé 21">
            <a:extLst>
              <a:ext uri="{FF2B5EF4-FFF2-40B4-BE49-F238E27FC236}">
                <a16:creationId xmlns:a16="http://schemas.microsoft.com/office/drawing/2014/main" id="{E0B401BA-98BF-4E4D-B72D-E122D9A1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>
            <a:extLst>
              <a:ext uri="{FF2B5EF4-FFF2-40B4-BE49-F238E27FC236}">
                <a16:creationId xmlns:a16="http://schemas.microsoft.com/office/drawing/2014/main" id="{D14ED1CF-60BC-9C9E-8BD0-244EA537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4653E-2830-48CD-B396-29468DDDF69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9205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/>
              </a:buClr>
              <a:defRPr>
                <a:latin typeface="+mj-lt"/>
              </a:defRPr>
            </a:lvl1pPr>
            <a:lvl2pPr>
              <a:buClr>
                <a:schemeClr val="accent2"/>
              </a:buClr>
              <a:defRPr>
                <a:latin typeface="+mj-lt"/>
              </a:defRPr>
            </a:lvl2pPr>
            <a:lvl3pPr>
              <a:buClr>
                <a:schemeClr val="accent2"/>
              </a:buClr>
              <a:defRPr>
                <a:latin typeface="+mj-lt"/>
              </a:defRPr>
            </a:lvl3pPr>
            <a:lvl4pPr>
              <a:buClr>
                <a:schemeClr val="accent2"/>
              </a:buClr>
              <a:defRPr>
                <a:latin typeface="+mj-lt"/>
              </a:defRPr>
            </a:lvl4pPr>
            <a:lvl5pPr>
              <a:buClr>
                <a:schemeClr val="accent2"/>
              </a:buClr>
              <a:defRPr sz="1800">
                <a:latin typeface="+mj-lt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Espaço Reservado para Data 9">
            <a:extLst>
              <a:ext uri="{FF2B5EF4-FFF2-40B4-BE49-F238E27FC236}">
                <a16:creationId xmlns:a16="http://schemas.microsoft.com/office/drawing/2014/main" id="{8AADD4D1-C2F0-3D03-2F78-F617521F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3657D-BC1B-41CC-8AB2-4E3A4090C356}" type="datetime1">
              <a:rPr lang="pt-BR"/>
              <a:pPr>
                <a:defRPr/>
              </a:pPr>
              <a:t>03/04/2024</a:t>
            </a:fld>
            <a:endParaRPr lang="pt-BR"/>
          </a:p>
        </p:txBody>
      </p:sp>
      <p:sp>
        <p:nvSpPr>
          <p:cNvPr id="5" name="Espaço Reservado para Rodapé 21">
            <a:extLst>
              <a:ext uri="{FF2B5EF4-FFF2-40B4-BE49-F238E27FC236}">
                <a16:creationId xmlns:a16="http://schemas.microsoft.com/office/drawing/2014/main" id="{2DA36CEB-DF6C-3AAB-ED58-AA855CC7C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>
            <a:extLst>
              <a:ext uri="{FF2B5EF4-FFF2-40B4-BE49-F238E27FC236}">
                <a16:creationId xmlns:a16="http://schemas.microsoft.com/office/drawing/2014/main" id="{DF124CAF-E00B-5162-28D3-18D7BE0A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6F2CD6-C7A4-4CED-8021-C497F2948F9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5512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3BE1A0-6CD9-0006-BFAA-425C8555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B80A3-4A50-4EF4-9923-E62FD61D6088}" type="datetime1">
              <a:rPr lang="pt-BR"/>
              <a:pPr>
                <a:defRPr/>
              </a:pPr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FF60A4-8071-6D09-EA2A-FED9FD35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5198FD-BDDD-48D7-DC6A-E7ABE7B2F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2D639060-2825-40F2-B424-2E2A631E2AE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5343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9">
            <a:extLst>
              <a:ext uri="{FF2B5EF4-FFF2-40B4-BE49-F238E27FC236}">
                <a16:creationId xmlns:a16="http://schemas.microsoft.com/office/drawing/2014/main" id="{7EBCF531-95BA-B1A8-D911-ACB7CD97C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D073B-D554-4FFB-9DD3-A52C13280A37}" type="datetime1">
              <a:rPr lang="pt-BR"/>
              <a:pPr>
                <a:defRPr/>
              </a:pPr>
              <a:t>03/04/2024</a:t>
            </a:fld>
            <a:endParaRPr lang="pt-BR"/>
          </a:p>
        </p:txBody>
      </p:sp>
      <p:sp>
        <p:nvSpPr>
          <p:cNvPr id="6" name="Espaço Reservado para Rodapé 21">
            <a:extLst>
              <a:ext uri="{FF2B5EF4-FFF2-40B4-BE49-F238E27FC236}">
                <a16:creationId xmlns:a16="http://schemas.microsoft.com/office/drawing/2014/main" id="{89C6F412-AD19-450D-3973-677B86FFE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>
            <a:extLst>
              <a:ext uri="{FF2B5EF4-FFF2-40B4-BE49-F238E27FC236}">
                <a16:creationId xmlns:a16="http://schemas.microsoft.com/office/drawing/2014/main" id="{A0C51DC0-10C9-34C4-1819-4238CAD0B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AD2F2C-218C-4CDB-8FE8-B222BDDA464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822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9">
            <a:extLst>
              <a:ext uri="{FF2B5EF4-FFF2-40B4-BE49-F238E27FC236}">
                <a16:creationId xmlns:a16="http://schemas.microsoft.com/office/drawing/2014/main" id="{1867FB98-9699-0247-526C-A91FA3608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6EEBE-F373-40E7-9BB1-CA7A18495971}" type="datetime1">
              <a:rPr lang="pt-BR"/>
              <a:pPr>
                <a:defRPr/>
              </a:pPr>
              <a:t>03/04/2024</a:t>
            </a:fld>
            <a:endParaRPr lang="pt-BR"/>
          </a:p>
        </p:txBody>
      </p:sp>
      <p:sp>
        <p:nvSpPr>
          <p:cNvPr id="8" name="Espaço Reservado para Rodapé 21">
            <a:extLst>
              <a:ext uri="{FF2B5EF4-FFF2-40B4-BE49-F238E27FC236}">
                <a16:creationId xmlns:a16="http://schemas.microsoft.com/office/drawing/2014/main" id="{6624C51B-B17F-2A56-E0F6-7A44D17C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17">
            <a:extLst>
              <a:ext uri="{FF2B5EF4-FFF2-40B4-BE49-F238E27FC236}">
                <a16:creationId xmlns:a16="http://schemas.microsoft.com/office/drawing/2014/main" id="{77E4F955-0470-DC3C-0019-708C6BD2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CB59E-9062-4F45-81E3-0D7F3E55C9D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1964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>
            <a:extLst>
              <a:ext uri="{FF2B5EF4-FFF2-40B4-BE49-F238E27FC236}">
                <a16:creationId xmlns:a16="http://schemas.microsoft.com/office/drawing/2014/main" id="{E962CAEC-5EE8-7C5A-D2A2-2A9EA86E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E4D76-998D-402E-A870-0B9DFBAD4968}" type="datetime1">
              <a:rPr lang="pt-BR"/>
              <a:pPr>
                <a:defRPr/>
              </a:pPr>
              <a:t>03/04/2024</a:t>
            </a:fld>
            <a:endParaRPr lang="pt-BR"/>
          </a:p>
        </p:txBody>
      </p:sp>
      <p:sp>
        <p:nvSpPr>
          <p:cNvPr id="4" name="Espaço Reservado para Rodapé 21">
            <a:extLst>
              <a:ext uri="{FF2B5EF4-FFF2-40B4-BE49-F238E27FC236}">
                <a16:creationId xmlns:a16="http://schemas.microsoft.com/office/drawing/2014/main" id="{11248746-848F-A629-04BA-62CFB44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>
            <a:extLst>
              <a:ext uri="{FF2B5EF4-FFF2-40B4-BE49-F238E27FC236}">
                <a16:creationId xmlns:a16="http://schemas.microsoft.com/office/drawing/2014/main" id="{5AEA6C61-7DFF-AE18-738E-A538208D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67547-EB1E-478F-8099-6D0405868A7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8968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>
            <a:extLst>
              <a:ext uri="{FF2B5EF4-FFF2-40B4-BE49-F238E27FC236}">
                <a16:creationId xmlns:a16="http://schemas.microsoft.com/office/drawing/2014/main" id="{E2879C46-0C90-7B6E-908E-EB7FFD8F9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2AE1E-0C10-4360-81D8-EEED32F0E30E}" type="datetime1">
              <a:rPr lang="pt-BR"/>
              <a:pPr>
                <a:defRPr/>
              </a:pPr>
              <a:t>03/04/2024</a:t>
            </a:fld>
            <a:endParaRPr lang="pt-BR"/>
          </a:p>
        </p:txBody>
      </p:sp>
      <p:sp>
        <p:nvSpPr>
          <p:cNvPr id="3" name="Espaço Reservado para Rodapé 21">
            <a:extLst>
              <a:ext uri="{FF2B5EF4-FFF2-40B4-BE49-F238E27FC236}">
                <a16:creationId xmlns:a16="http://schemas.microsoft.com/office/drawing/2014/main" id="{E71D398E-CB0A-204D-226B-4350A975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>
            <a:extLst>
              <a:ext uri="{FF2B5EF4-FFF2-40B4-BE49-F238E27FC236}">
                <a16:creationId xmlns:a16="http://schemas.microsoft.com/office/drawing/2014/main" id="{3EF9FD71-6762-6BDF-29CC-D975D86D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B554EC-2E17-4402-85A0-C0E1B80BE51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7179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9">
            <a:extLst>
              <a:ext uri="{FF2B5EF4-FFF2-40B4-BE49-F238E27FC236}">
                <a16:creationId xmlns:a16="http://schemas.microsoft.com/office/drawing/2014/main" id="{C73C1045-37B4-57C2-0E9A-1B830770A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0BCA4-E222-4043-9447-9FF3B27344F0}" type="datetime1">
              <a:rPr lang="pt-BR"/>
              <a:pPr>
                <a:defRPr/>
              </a:pPr>
              <a:t>03/04/2024</a:t>
            </a:fld>
            <a:endParaRPr lang="pt-BR"/>
          </a:p>
        </p:txBody>
      </p:sp>
      <p:sp>
        <p:nvSpPr>
          <p:cNvPr id="6" name="Espaço Reservado para Rodapé 21">
            <a:extLst>
              <a:ext uri="{FF2B5EF4-FFF2-40B4-BE49-F238E27FC236}">
                <a16:creationId xmlns:a16="http://schemas.microsoft.com/office/drawing/2014/main" id="{7C9291DB-2A41-C6D0-129B-0D010BCF9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>
            <a:extLst>
              <a:ext uri="{FF2B5EF4-FFF2-40B4-BE49-F238E27FC236}">
                <a16:creationId xmlns:a16="http://schemas.microsoft.com/office/drawing/2014/main" id="{02AD41D4-A322-34F4-1E2A-926B634B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9F6735-95E9-405B-819B-A1B820B5358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7181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com Único Canto Aparado e Arredondado 13">
            <a:extLst>
              <a:ext uri="{FF2B5EF4-FFF2-40B4-BE49-F238E27FC236}">
                <a16:creationId xmlns:a16="http://schemas.microsoft.com/office/drawing/2014/main" id="{F73DF61F-8F8D-7B8C-0D3C-A9D01B3D2203}"/>
              </a:ext>
            </a:extLst>
          </p:cNvPr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Triângulo retângulo 14">
            <a:extLst>
              <a:ext uri="{FF2B5EF4-FFF2-40B4-BE49-F238E27FC236}">
                <a16:creationId xmlns:a16="http://schemas.microsoft.com/office/drawing/2014/main" id="{57217E31-E591-8625-8839-20B22684E76C}"/>
              </a:ext>
            </a:extLst>
          </p:cNvPr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orma livre 15">
            <a:extLst>
              <a:ext uri="{FF2B5EF4-FFF2-40B4-BE49-F238E27FC236}">
                <a16:creationId xmlns:a16="http://schemas.microsoft.com/office/drawing/2014/main" id="{7A6C4C8B-EC92-6D4C-AB3C-23398418D3B7}"/>
              </a:ext>
            </a:extLst>
          </p:cNvPr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orma livre 16">
            <a:extLst>
              <a:ext uri="{FF2B5EF4-FFF2-40B4-BE49-F238E27FC236}">
                <a16:creationId xmlns:a16="http://schemas.microsoft.com/office/drawing/2014/main" id="{D43447F7-0482-ADEE-6F0A-8C93F7D6DEFA}"/>
              </a:ext>
            </a:extLst>
          </p:cNvPr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9" name="Espaço Reservado para Data 4">
            <a:extLst>
              <a:ext uri="{FF2B5EF4-FFF2-40B4-BE49-F238E27FC236}">
                <a16:creationId xmlns:a16="http://schemas.microsoft.com/office/drawing/2014/main" id="{82664D47-0560-D301-99C5-DBC2794AE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D5329-BA85-447B-92F0-BDCE43CB9CF9}" type="datetime1">
              <a:rPr lang="pt-BR"/>
              <a:pPr>
                <a:defRPr/>
              </a:pPr>
              <a:t>03/04/2024</a:t>
            </a:fld>
            <a:endParaRPr lang="pt-BR"/>
          </a:p>
        </p:txBody>
      </p:sp>
      <p:sp>
        <p:nvSpPr>
          <p:cNvPr id="10" name="Espaço Reservado para Rodapé 5">
            <a:extLst>
              <a:ext uri="{FF2B5EF4-FFF2-40B4-BE49-F238E27FC236}">
                <a16:creationId xmlns:a16="http://schemas.microsoft.com/office/drawing/2014/main" id="{C3AF937F-E45E-FD2E-636F-81C2A2CE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6">
            <a:extLst>
              <a:ext uri="{FF2B5EF4-FFF2-40B4-BE49-F238E27FC236}">
                <a16:creationId xmlns:a16="http://schemas.microsoft.com/office/drawing/2014/main" id="{164EC071-481D-7404-C32B-26BAA5BC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B3A7421A-3A38-4577-9C94-DAF2779A3E1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3457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>
            <a:extLst>
              <a:ext uri="{FF2B5EF4-FFF2-40B4-BE49-F238E27FC236}">
                <a16:creationId xmlns:a16="http://schemas.microsoft.com/office/drawing/2014/main" id="{FF55BAE0-63D0-4B91-A842-8A6C7BBF6D1B}"/>
              </a:ext>
            </a:extLst>
          </p:cNvPr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orma livre 7">
            <a:extLst>
              <a:ext uri="{FF2B5EF4-FFF2-40B4-BE49-F238E27FC236}">
                <a16:creationId xmlns:a16="http://schemas.microsoft.com/office/drawing/2014/main" id="{201205B2-B006-4865-83F6-B8EB11900C0B}"/>
              </a:ext>
            </a:extLst>
          </p:cNvPr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1028" name="Espaço Reservado para Título 8">
            <a:extLst>
              <a:ext uri="{FF2B5EF4-FFF2-40B4-BE49-F238E27FC236}">
                <a16:creationId xmlns:a16="http://schemas.microsoft.com/office/drawing/2014/main" id="{F652C866-987E-B0FD-40C6-98555EBA5D7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  <a:endParaRPr lang="en-US" altLang="pt-BR"/>
          </a:p>
        </p:txBody>
      </p:sp>
      <p:sp>
        <p:nvSpPr>
          <p:cNvPr id="1029" name="Espaço Reservado para Texto 29">
            <a:extLst>
              <a:ext uri="{FF2B5EF4-FFF2-40B4-BE49-F238E27FC236}">
                <a16:creationId xmlns:a16="http://schemas.microsoft.com/office/drawing/2014/main" id="{FBBA8506-1244-3F73-CF6B-1D144802B3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10" name="Espaço Reservado para Data 9">
            <a:extLst>
              <a:ext uri="{FF2B5EF4-FFF2-40B4-BE49-F238E27FC236}">
                <a16:creationId xmlns:a16="http://schemas.microsoft.com/office/drawing/2014/main" id="{FE91CCF2-DC14-4D71-95D9-071625FFA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0E5C37DF-2511-4709-8B8B-07F24CE809D7}" type="datetime1">
              <a:rPr lang="pt-BR"/>
              <a:pPr>
                <a:defRPr/>
              </a:pPr>
              <a:t>03/04/2024</a:t>
            </a:fld>
            <a:endParaRPr lang="pt-BR"/>
          </a:p>
        </p:txBody>
      </p:sp>
      <p:sp>
        <p:nvSpPr>
          <p:cNvPr id="22" name="Espaço Reservado para Rodapé 21">
            <a:extLst>
              <a:ext uri="{FF2B5EF4-FFF2-40B4-BE49-F238E27FC236}">
                <a16:creationId xmlns:a16="http://schemas.microsoft.com/office/drawing/2014/main" id="{A752078F-A310-4306-AFCA-5E504762C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>
            <a:extLst>
              <a:ext uri="{FF2B5EF4-FFF2-40B4-BE49-F238E27FC236}">
                <a16:creationId xmlns:a16="http://schemas.microsoft.com/office/drawing/2014/main" id="{A26DF6D3-5CD5-4D08-A517-06CDD4101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fld id="{5799A494-2145-4E9B-AE0B-0FF7344C0D24}" type="slidenum">
              <a:rPr lang="pt-BR" altLang="pt-BR"/>
              <a:pPr/>
              <a:t>‹nº›</a:t>
            </a:fld>
            <a:endParaRPr lang="pt-BR" altLang="pt-BR"/>
          </a:p>
        </p:txBody>
      </p:sp>
      <p:grpSp>
        <p:nvGrpSpPr>
          <p:cNvPr id="1033" name="Grupo 1">
            <a:extLst>
              <a:ext uri="{FF2B5EF4-FFF2-40B4-BE49-F238E27FC236}">
                <a16:creationId xmlns:a16="http://schemas.microsoft.com/office/drawing/2014/main" id="{A67D00E6-1C9E-4B8A-5FDE-1C9959C01368}"/>
              </a:ext>
            </a:extLst>
          </p:cNvPr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E91D0BA9-84BF-421C-93C1-876DDD42C65E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3" name="Forma livre 12">
              <a:extLst>
                <a:ext uri="{FF2B5EF4-FFF2-40B4-BE49-F238E27FC236}">
                  <a16:creationId xmlns:a16="http://schemas.microsoft.com/office/drawing/2014/main" id="{556F1BC4-7C72-4918-A0C7-03C813E9035B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29" r:id="rId2"/>
    <p:sldLayoutId id="214748393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40" r:id="rId9"/>
    <p:sldLayoutId id="2147483935" r:id="rId10"/>
    <p:sldLayoutId id="2147483936" r:id="rId11"/>
    <p:sldLayoutId id="2147483937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A8CE3-36F8-42FA-AE17-C02A6B020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6600" dirty="0"/>
              <a:t>Certificações </a:t>
            </a:r>
            <a:br>
              <a:rPr lang="pt-BR" sz="6600" dirty="0"/>
            </a:br>
            <a:r>
              <a:rPr lang="pt-BR" sz="6600" dirty="0"/>
              <a:t>CMM e CMMI</a:t>
            </a:r>
          </a:p>
        </p:txBody>
      </p:sp>
      <p:sp>
        <p:nvSpPr>
          <p:cNvPr id="7171" name="Subtítulo 2">
            <a:extLst>
              <a:ext uri="{FF2B5EF4-FFF2-40B4-BE49-F238E27FC236}">
                <a16:creationId xmlns:a16="http://schemas.microsoft.com/office/drawing/2014/main" id="{C9EF93B0-5E6E-88D6-5229-F87E921B5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algn="ctr" eaLnBrk="1" hangingPunct="1"/>
            <a:endParaRPr lang="pt-BR" altLang="pt-BR" sz="1800">
              <a:latin typeface="Calibri" panose="020F0502020204030204" pitchFamily="34" charset="0"/>
            </a:endParaRPr>
          </a:p>
          <a:p>
            <a:pPr marR="0" algn="ctr" eaLnBrk="1" hangingPunct="1"/>
            <a:endParaRPr lang="pt-BR" altLang="pt-BR" sz="1800">
              <a:latin typeface="Calibri" panose="020F0502020204030204" pitchFamily="34" charset="0"/>
            </a:endParaRPr>
          </a:p>
          <a:p>
            <a:pPr marR="0" algn="ctr" eaLnBrk="1" hangingPunct="1"/>
            <a:r>
              <a:rPr lang="pt-BR" altLang="pt-BR" sz="1800">
                <a:latin typeface="Calibri" panose="020F0502020204030204" pitchFamily="34" charset="0"/>
              </a:rPr>
              <a:t>Professor: Ediney Ciasi Barreto</a:t>
            </a:r>
          </a:p>
          <a:p>
            <a:pPr marR="0" algn="ctr" eaLnBrk="1" hangingPunct="1"/>
            <a:r>
              <a:rPr lang="pt-BR" altLang="pt-BR" sz="1800">
                <a:latin typeface="Calibri" panose="020F0502020204030204" pitchFamily="34" charset="0"/>
              </a:rPr>
              <a:t>E-mail: ediney.barreto@etec.sp.gov.br</a:t>
            </a:r>
          </a:p>
        </p:txBody>
      </p:sp>
      <p:sp>
        <p:nvSpPr>
          <p:cNvPr id="7172" name="Espaço Reservado para Número de Slide 3">
            <a:extLst>
              <a:ext uri="{FF2B5EF4-FFF2-40B4-BE49-F238E27FC236}">
                <a16:creationId xmlns:a16="http://schemas.microsoft.com/office/drawing/2014/main" id="{11745F73-DA30-7BFB-DA63-1A0234AC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8BAD00-6C08-48DE-AC4E-622C616C0817}" type="slidenum">
              <a:rPr lang="pt-BR" altLang="pt-BR" sz="1200">
                <a:solidFill>
                  <a:srgbClr val="D1EAEE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pt-BR" altLang="pt-BR" sz="1200">
              <a:solidFill>
                <a:srgbClr val="D1EAEE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EC217F-00FE-4FD0-A145-B1DCD9A310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4E07DF8-7E03-4D5A-BFA8-07FCBB23AF4B}" type="datetime1">
              <a:rPr lang="pt-BR"/>
              <a:pPr>
                <a:defRPr/>
              </a:pPr>
              <a:t>03/04/2024</a:t>
            </a:fld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0019B03-28AF-CE08-79CA-1253C639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CMM: Níveis de maturidade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75283163-D080-4573-8EED-EC0A8A6C7F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2362200"/>
            <a:ext cx="8001000" cy="41910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pt-BR" b="1" dirty="0"/>
              <a:t>1 – Inicial:</a:t>
            </a:r>
            <a:r>
              <a:rPr lang="pt-BR" dirty="0"/>
              <a:t> Processo imprevisível e sem controle (Caótico);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pt-BR" b="1" dirty="0"/>
              <a:t>2 – Repetível: </a:t>
            </a:r>
            <a:r>
              <a:rPr lang="pt-BR" dirty="0"/>
              <a:t>Processo disciplinado;</a:t>
            </a:r>
            <a:endParaRPr lang="pt-BR" b="1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pt-BR" b="1" dirty="0"/>
              <a:t>3 – Definido: </a:t>
            </a:r>
            <a:r>
              <a:rPr lang="pt-BR" dirty="0"/>
              <a:t>Processo consistente e padronizado;</a:t>
            </a:r>
            <a:endParaRPr lang="pt-BR" b="1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pt-BR" b="1" dirty="0"/>
              <a:t>4 – Gerenciado: </a:t>
            </a:r>
            <a:r>
              <a:rPr lang="pt-BR" dirty="0"/>
              <a:t>Processo previsível e controlado;</a:t>
            </a:r>
            <a:endParaRPr lang="pt-BR" b="1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pt-BR" b="1" dirty="0"/>
              <a:t>5 – Otimização: </a:t>
            </a:r>
            <a:r>
              <a:rPr lang="pt-BR" dirty="0"/>
              <a:t>Processo aperfeiçoado continuamente.</a:t>
            </a:r>
          </a:p>
        </p:txBody>
      </p:sp>
      <p:sp>
        <p:nvSpPr>
          <p:cNvPr id="23556" name="Espaço Reservado para Número de Slide 5">
            <a:extLst>
              <a:ext uri="{FF2B5EF4-FFF2-40B4-BE49-F238E27FC236}">
                <a16:creationId xmlns:a16="http://schemas.microsoft.com/office/drawing/2014/main" id="{AE6A2A0B-66E9-9603-B615-A92FF07E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23EA1A-850A-4968-B7DD-DDFA5BED5205}" type="slidenum">
              <a:rPr lang="pt-BR" altLang="pt-BR" sz="1200">
                <a:solidFill>
                  <a:srgbClr val="045C75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pt-BR" altLang="pt-BR" sz="1200">
              <a:solidFill>
                <a:srgbClr val="045C75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F71DB2-6730-4AE2-883C-A22D1169D1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137855E-D8E6-4DE9-BDEF-8A2C309B2DE1}" type="datetime1">
              <a:rPr lang="pt-BR"/>
              <a:pPr>
                <a:defRPr/>
              </a:pPr>
              <a:t>03/04/2024</a:t>
            </a:fld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D0F9F7F-3180-2FDB-FAB1-3CD2877C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200"/>
              <a:t>CMM: Áreas-chave de processo (KPA’s)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D6A97A94-0AF6-4611-B9C9-A3C39596BA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18 no total;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6 no nível 2;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7 no nível 3;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2 no nível 4;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3 no nível 5;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 err="1"/>
              <a:t>KPA’s</a:t>
            </a:r>
            <a:r>
              <a:rPr lang="pt-BR" dirty="0"/>
              <a:t> são divididas em Práticas-chave.</a:t>
            </a:r>
          </a:p>
        </p:txBody>
      </p:sp>
      <p:sp>
        <p:nvSpPr>
          <p:cNvPr id="24580" name="Espaço Reservado para Número de Slide 5">
            <a:extLst>
              <a:ext uri="{FF2B5EF4-FFF2-40B4-BE49-F238E27FC236}">
                <a16:creationId xmlns:a16="http://schemas.microsoft.com/office/drawing/2014/main" id="{439E2A97-84E1-5251-7350-94291C20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956F3A-1F56-449D-A735-B99B176363A2}" type="slidenum">
              <a:rPr lang="pt-BR" altLang="pt-BR" sz="1200">
                <a:solidFill>
                  <a:srgbClr val="045C75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pt-BR" altLang="pt-BR" sz="1200">
              <a:solidFill>
                <a:srgbClr val="045C75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ED63C6-479E-4C57-B285-F0BAD73EB0F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96AF4AF-0EAB-4DF8-A9A1-A4F00F6CDEB5}" type="datetime1">
              <a:rPr lang="pt-BR"/>
              <a:pPr>
                <a:defRPr/>
              </a:pPr>
              <a:t>03/04/2024</a:t>
            </a:fld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20FC7421-E9F5-D450-8A86-A857E9224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CMM: Estrutura</a:t>
            </a:r>
          </a:p>
        </p:txBody>
      </p:sp>
      <p:sp>
        <p:nvSpPr>
          <p:cNvPr id="25603" name="Espaço Reservado para Número de Slide 5">
            <a:extLst>
              <a:ext uri="{FF2B5EF4-FFF2-40B4-BE49-F238E27FC236}">
                <a16:creationId xmlns:a16="http://schemas.microsoft.com/office/drawing/2014/main" id="{C16DD990-34CE-C552-2082-66B486E9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50C270-EF35-40A2-92A9-2D0AEF7624E2}" type="slidenum">
              <a:rPr lang="pt-BR" altLang="pt-BR" sz="1200">
                <a:solidFill>
                  <a:srgbClr val="045C75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pt-BR" altLang="pt-BR" sz="1200">
              <a:solidFill>
                <a:srgbClr val="045C75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5604" name="Picture 4">
            <a:extLst>
              <a:ext uri="{FF2B5EF4-FFF2-40B4-BE49-F238E27FC236}">
                <a16:creationId xmlns:a16="http://schemas.microsoft.com/office/drawing/2014/main" id="{7E9AC721-B61E-8CE7-0DEE-CBD0D9C57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00025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4F0CF227-334B-47E7-976F-7CA735EBB20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D4D3BBB-AB30-4D6C-9733-4A3C04B1C638}" type="datetime1">
              <a:rPr lang="pt-BR"/>
              <a:pPr>
                <a:defRPr/>
              </a:pPr>
              <a:t>03/04/2024</a:t>
            </a:fld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A517245-17F9-C9B0-8403-A80C1EEA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Objetivos da certificação CMM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E7A39111-D9AB-4AAB-B0AB-76A5141044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Planejamento mais confiável;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Precisão;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Capacidade de repetir procedimentos;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Baixa taxa de erros;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Reconhecimento externo;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Maturidade da organização.</a:t>
            </a:r>
          </a:p>
        </p:txBody>
      </p:sp>
      <p:sp>
        <p:nvSpPr>
          <p:cNvPr id="27652" name="Espaço Reservado para Número de Slide 5">
            <a:extLst>
              <a:ext uri="{FF2B5EF4-FFF2-40B4-BE49-F238E27FC236}">
                <a16:creationId xmlns:a16="http://schemas.microsoft.com/office/drawing/2014/main" id="{294AF47D-DD6F-D0C7-A34A-A893457A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94F757-CD45-4032-A117-A3EF003A4F0B}" type="slidenum">
              <a:rPr lang="pt-BR" altLang="pt-BR" sz="1200">
                <a:solidFill>
                  <a:srgbClr val="045C75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pt-BR" altLang="pt-BR" sz="1200">
              <a:solidFill>
                <a:srgbClr val="045C75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E6C7C8-CEB3-4601-AA6C-D9CFAD0824E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9DECB43-B3F4-4019-AE8B-0F6038F1F996}" type="datetime1">
              <a:rPr lang="pt-BR"/>
              <a:pPr>
                <a:defRPr/>
              </a:pPr>
              <a:t>03/04/2024</a:t>
            </a:fld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F26E537-7EEC-FAEA-9D38-669273C7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Exemplo: Stefanini IT </a:t>
            </a:r>
            <a:r>
              <a:rPr lang="en-US" altLang="pt-BR"/>
              <a:t>Solutions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DA34797C-8AFE-4CD4-8939-D606405D0F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Em 2002 nível 2;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15% das vendas para o exterior;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Redução de 60% de re</a:t>
            </a:r>
            <a:r>
              <a:rPr lang="en-US" dirty="0"/>
              <a:t>-</a:t>
            </a:r>
            <a:r>
              <a:rPr lang="pt-BR" dirty="0"/>
              <a:t>trabalho nos projetos;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Crescimento de 16% nos prazos de entrega;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Queda de 5% a 10% nos custos de desenvolvimento.</a:t>
            </a:r>
          </a:p>
        </p:txBody>
      </p:sp>
      <p:sp>
        <p:nvSpPr>
          <p:cNvPr id="28676" name="Espaço Reservado para Número de Slide 5">
            <a:extLst>
              <a:ext uri="{FF2B5EF4-FFF2-40B4-BE49-F238E27FC236}">
                <a16:creationId xmlns:a16="http://schemas.microsoft.com/office/drawing/2014/main" id="{34AFFAB7-747F-EF9F-FB80-DC86253FA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D4D327-31E7-44EA-AD4E-F214BDE58A7F}" type="slidenum">
              <a:rPr lang="pt-BR" altLang="pt-BR" sz="1200">
                <a:solidFill>
                  <a:srgbClr val="045C75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pt-BR" altLang="pt-BR" sz="1200">
              <a:solidFill>
                <a:srgbClr val="045C75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9BA2EF-8CD0-4136-810E-CACCBAF50D8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BF7FFB-D1D8-4E6A-92B8-1FE307FD08D1}" type="datetime1">
              <a:rPr lang="pt-BR"/>
              <a:pPr>
                <a:defRPr/>
              </a:pPr>
              <a:t>03/04/2024</a:t>
            </a:fld>
            <a:endParaRPr 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13DB33EE-DADB-4221-6045-52193CDC3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Modelos CMM                              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CA432936-E206-474E-888F-4850F4A37E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b="1" dirty="0">
                <a:cs typeface="Times New Roman" pitchFamily="18" charset="0"/>
              </a:rPr>
              <a:t>Software </a:t>
            </a:r>
            <a:r>
              <a:rPr lang="en-US" b="1" dirty="0">
                <a:cs typeface="Times New Roman" pitchFamily="18" charset="0"/>
              </a:rPr>
              <a:t>Engineering</a:t>
            </a:r>
            <a:r>
              <a:rPr lang="pt-BR" b="1" dirty="0">
                <a:cs typeface="Times New Roman" pitchFamily="18" charset="0"/>
              </a:rPr>
              <a:t> CMM (SW-CMM):</a:t>
            </a:r>
            <a:r>
              <a:rPr lang="pt-BR" dirty="0">
                <a:cs typeface="Times New Roman" pitchFamily="18" charset="0"/>
              </a:rPr>
              <a:t> 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>
                <a:cs typeface="Times New Roman" pitchFamily="18" charset="0"/>
              </a:rPr>
              <a:t>mais conhecido;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>
                <a:cs typeface="Times New Roman" pitchFamily="18" charset="0"/>
              </a:rPr>
              <a:t>utilizado para avaliar a maturidade de um software em seu processo de desenvolvimento;</a:t>
            </a:r>
            <a:endParaRPr lang="pt-BR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b="1" dirty="0">
                <a:cs typeface="Tahoma" pitchFamily="34" charset="0"/>
              </a:rPr>
              <a:t>Software </a:t>
            </a:r>
            <a:r>
              <a:rPr lang="en-US" b="1" dirty="0">
                <a:cs typeface="Tahoma" pitchFamily="34" charset="0"/>
              </a:rPr>
              <a:t>Acquisition</a:t>
            </a:r>
            <a:r>
              <a:rPr lang="pt-BR" b="1" dirty="0">
                <a:cs typeface="Tahoma" pitchFamily="34" charset="0"/>
              </a:rPr>
              <a:t> CMM (SA-CMM):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>
                <a:cs typeface="Tahoma" pitchFamily="34" charset="0"/>
              </a:rPr>
              <a:t>avalia a maturidade de uma organização;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>
                <a:cs typeface="Tahoma" pitchFamily="34" charset="0"/>
              </a:rPr>
              <a:t>processos de seleção, compra e instalação de software desenvolvido por terceiros.</a:t>
            </a:r>
            <a:endParaRPr lang="pt-BR" dirty="0"/>
          </a:p>
        </p:txBody>
      </p:sp>
      <p:sp>
        <p:nvSpPr>
          <p:cNvPr id="29700" name="Espaço Reservado para Número de Slide 5">
            <a:extLst>
              <a:ext uri="{FF2B5EF4-FFF2-40B4-BE49-F238E27FC236}">
                <a16:creationId xmlns:a16="http://schemas.microsoft.com/office/drawing/2014/main" id="{F2FDA600-1420-0A87-826D-9C967871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13A79D-77B9-42E6-8DC8-8DDE1E68D309}" type="slidenum">
              <a:rPr lang="pt-BR" altLang="pt-BR" sz="1200">
                <a:solidFill>
                  <a:srgbClr val="045C75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pt-BR" altLang="pt-BR" sz="1200">
              <a:solidFill>
                <a:srgbClr val="045C75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AF2C41-3224-4A38-A6A0-60C1A64EB7C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558B7D8-692A-4522-B637-205A2F6A53D3}" type="datetime1">
              <a:rPr lang="pt-BR"/>
              <a:pPr>
                <a:defRPr/>
              </a:pPr>
              <a:t>03/04/2024</a:t>
            </a:fld>
            <a:endParaRPr 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9EF4FD6C-FA47-4B03-2D83-CB95F486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Modelos CMM                              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EFEE717D-ECC6-4DEB-9671-ABFE91BD77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>
                <a:cs typeface="Tahoma" pitchFamily="34" charset="0"/>
              </a:rPr>
              <a:t>Systems</a:t>
            </a:r>
            <a:r>
              <a:rPr lang="pt-BR" b="1" dirty="0">
                <a:cs typeface="Tahoma" pitchFamily="34" charset="0"/>
              </a:rPr>
              <a:t> </a:t>
            </a:r>
            <a:r>
              <a:rPr lang="en-US" b="1" dirty="0">
                <a:cs typeface="Tahoma" pitchFamily="34" charset="0"/>
              </a:rPr>
              <a:t>Engineering</a:t>
            </a:r>
            <a:r>
              <a:rPr lang="pt-BR" b="1" dirty="0">
                <a:cs typeface="Tahoma" pitchFamily="34" charset="0"/>
              </a:rPr>
              <a:t> CMM (SE-CMM):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>
                <a:cs typeface="Tahoma" pitchFamily="34" charset="0"/>
              </a:rPr>
              <a:t>Avalia a maturidade da organização em seus processos de engenharia de sistemas;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>
                <a:cs typeface="Tahoma" pitchFamily="34" charset="0"/>
              </a:rPr>
              <a:t>Determina que um “sistema” inclui o hardware, o software e quaisquer outros elementos que participam do produto completo.</a:t>
            </a:r>
          </a:p>
        </p:txBody>
      </p:sp>
      <p:sp>
        <p:nvSpPr>
          <p:cNvPr id="30724" name="Espaço Reservado para Número de Slide 5">
            <a:extLst>
              <a:ext uri="{FF2B5EF4-FFF2-40B4-BE49-F238E27FC236}">
                <a16:creationId xmlns:a16="http://schemas.microsoft.com/office/drawing/2014/main" id="{973A9C22-2349-2AE8-6F27-499E6490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0B0E03-6136-4D02-ABD5-6FF468CBD5AC}" type="slidenum">
              <a:rPr lang="pt-BR" altLang="pt-BR" sz="1200">
                <a:solidFill>
                  <a:srgbClr val="045C75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pt-BR" altLang="pt-BR" sz="1200">
              <a:solidFill>
                <a:srgbClr val="045C75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2528A5-B6BE-48DD-A088-14660FDAD54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52A9CA4-AC32-43EA-BFAB-1E2466DA92FE}" type="datetime1">
              <a:rPr lang="pt-BR"/>
              <a:pPr>
                <a:defRPr/>
              </a:pPr>
              <a:t>03/04/2024</a:t>
            </a:fld>
            <a:endParaRPr lang="pt-B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16AD8FEF-2DEE-7BAD-42B6-D99EAA879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Modelos CMM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F257E028-2A9B-4257-AD9A-2F6AA82745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>
                <a:cs typeface="Tahoma" pitchFamily="34" charset="0"/>
              </a:rPr>
              <a:t>Integrated Product Development</a:t>
            </a:r>
            <a:r>
              <a:rPr lang="pt-BR" b="1" dirty="0">
                <a:cs typeface="Tahoma" pitchFamily="34" charset="0"/>
              </a:rPr>
              <a:t> CMM (IPD-CMM):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>
                <a:cs typeface="Tahoma" pitchFamily="34" charset="0"/>
              </a:rPr>
              <a:t>Ainda mais abrangente que o SE-CMM;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>
                <a:cs typeface="Tahoma" pitchFamily="34" charset="0"/>
              </a:rPr>
              <a:t>Inclui também outros processos necessários à produção e suporte ao produto;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>
                <a:cs typeface="Tahoma" pitchFamily="34" charset="0"/>
              </a:rPr>
              <a:t>Suporte ao usuário, processos de fabricação etc.</a:t>
            </a:r>
            <a:endParaRPr lang="pt-BR" dirty="0"/>
          </a:p>
        </p:txBody>
      </p:sp>
      <p:sp>
        <p:nvSpPr>
          <p:cNvPr id="31748" name="Espaço Reservado para Número de Slide 5">
            <a:extLst>
              <a:ext uri="{FF2B5EF4-FFF2-40B4-BE49-F238E27FC236}">
                <a16:creationId xmlns:a16="http://schemas.microsoft.com/office/drawing/2014/main" id="{6C4E6A21-0B63-4339-2A3F-3B24662FC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ED4D57-DB82-41AB-8A28-F2467F3A8337}" type="slidenum">
              <a:rPr lang="pt-BR" altLang="pt-BR" sz="1200">
                <a:solidFill>
                  <a:srgbClr val="045C75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pt-BR" altLang="pt-BR" sz="1200">
              <a:solidFill>
                <a:srgbClr val="045C75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45ED1A-7077-409A-B4BB-E0EADE3ED49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9BE48C-7938-40CD-A398-16F8DE687A3A}" type="datetime1">
              <a:rPr lang="pt-BR"/>
              <a:pPr>
                <a:defRPr/>
              </a:pPr>
              <a:t>03/04/2024</a:t>
            </a:fld>
            <a:endParaRPr 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9BF39453-4B2E-BB48-E415-46DA35357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Modelos CMM                              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FED37C11-1743-4780-85BD-113442757D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>
                <a:cs typeface="Tahoma" pitchFamily="34" charset="0"/>
              </a:rPr>
              <a:t>People</a:t>
            </a:r>
            <a:r>
              <a:rPr lang="pt-BR" b="1" dirty="0">
                <a:cs typeface="Tahoma" pitchFamily="34" charset="0"/>
              </a:rPr>
              <a:t> CMM (P-CMM):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>
                <a:cs typeface="Tahoma" pitchFamily="34" charset="0"/>
              </a:rPr>
              <a:t>Avalia a maturidade da organização em seus processos de administração de recursos humanos no que se refere a software;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>
                <a:cs typeface="Tahoma" pitchFamily="34" charset="0"/>
              </a:rPr>
              <a:t>Recrutamento e seleção de desenvolvedores;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>
                <a:cs typeface="Tahoma" pitchFamily="34" charset="0"/>
              </a:rPr>
              <a:t>Treinamento, desenvolvimento, remuneração etc.</a:t>
            </a:r>
            <a:endParaRPr lang="pt-BR" dirty="0">
              <a:cs typeface="Times New Roman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pt-BR" dirty="0"/>
          </a:p>
        </p:txBody>
      </p:sp>
      <p:sp>
        <p:nvSpPr>
          <p:cNvPr id="32772" name="Espaço Reservado para Número de Slide 5">
            <a:extLst>
              <a:ext uri="{FF2B5EF4-FFF2-40B4-BE49-F238E27FC236}">
                <a16:creationId xmlns:a16="http://schemas.microsoft.com/office/drawing/2014/main" id="{8F72D97B-D852-2369-F043-E3CEC976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31E360-9153-4A1C-B156-816B148C3C98}" type="slidenum">
              <a:rPr lang="pt-BR" altLang="pt-BR" sz="1200">
                <a:solidFill>
                  <a:srgbClr val="045C75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pt-BR" altLang="pt-BR" sz="1200">
              <a:solidFill>
                <a:srgbClr val="045C75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AF47A1-22AC-4F2B-8A8E-407BE04B0C2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FED0280-CDCC-4714-9EAB-17AD47E96731}" type="datetime1">
              <a:rPr lang="pt-BR"/>
              <a:pPr>
                <a:defRPr/>
              </a:pPr>
              <a:t>03/04/2024</a:t>
            </a:fld>
            <a:endParaRPr lang="pt-B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620E906E-BD94-B67B-07EA-5AEE3C2F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Carências</a:t>
            </a:r>
            <a:r>
              <a:rPr lang="en-US" altLang="pt-BR"/>
              <a:t> do CMM</a:t>
            </a:r>
            <a:endParaRPr lang="pt-BR" altLang="pt-BR"/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7E4A0204-5CFB-45D8-B30D-DCEB90DF56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>
                <a:cs typeface="Tahoma" pitchFamily="34" charset="0"/>
              </a:rPr>
              <a:t>Vários modelos CMM com diferentes processos de avaliação;</a:t>
            </a:r>
            <a:endParaRPr lang="en-US" dirty="0">
              <a:cs typeface="Tahoma" pitchFamily="34" charset="0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>
                <a:cs typeface="Tahoma" pitchFamily="34" charset="0"/>
              </a:rPr>
              <a:t>Alto custo para uma organização aplicar mais de um modelo CMM;</a:t>
            </a:r>
            <a:endParaRPr lang="pt-BR" dirty="0">
              <a:cs typeface="Times New Roman" pitchFamily="18" charset="0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>
                <a:cs typeface="Tahoma" pitchFamily="34" charset="0"/>
              </a:rPr>
              <a:t>CMM não é compatível com a norma ISO/IEC 15504;</a:t>
            </a:r>
            <a:endParaRPr lang="pt-BR" dirty="0">
              <a:cs typeface="Times New Roman" pitchFamily="18" charset="0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>
                <a:cs typeface="Tahoma" pitchFamily="34" charset="0"/>
              </a:rPr>
              <a:t>CMM contempla apenas uma forma de representação, por estágio.</a:t>
            </a:r>
            <a:endParaRPr lang="pt-BR" dirty="0"/>
          </a:p>
        </p:txBody>
      </p:sp>
      <p:sp>
        <p:nvSpPr>
          <p:cNvPr id="33796" name="Espaço Reservado para Número de Slide 5">
            <a:extLst>
              <a:ext uri="{FF2B5EF4-FFF2-40B4-BE49-F238E27FC236}">
                <a16:creationId xmlns:a16="http://schemas.microsoft.com/office/drawing/2014/main" id="{8EC038FC-229C-1F13-FAF2-4C5D79830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012EF2-2804-41C1-B48B-45DA3D503DF2}" type="slidenum">
              <a:rPr lang="pt-BR" altLang="pt-BR" sz="1200">
                <a:solidFill>
                  <a:srgbClr val="045C75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pt-BR" altLang="pt-BR" sz="1200">
              <a:solidFill>
                <a:srgbClr val="045C75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EA5503-849A-4DDD-B568-7BBEFD5BC7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C76D32D-77A6-47AB-9D53-D091B306C6F7}" type="datetime1">
              <a:rPr lang="pt-BR"/>
              <a:pPr>
                <a:defRPr/>
              </a:pPr>
              <a:t>03/04/2024</a:t>
            </a:fld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E59A245-817E-B70C-35A2-2A5ADD2E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CMM: Definição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2F2DF69B-E368-4400-A52C-71A1ABA1A8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b="1" dirty="0"/>
              <a:t>apability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b="1" dirty="0"/>
              <a:t>aturity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b="1" dirty="0"/>
              <a:t>odel</a:t>
            </a:r>
            <a:endParaRPr lang="pt-BR" b="1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Modelo que descreve como as práticas de engenharia de software evoluem sob as seguintes condições: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O trabalho realizado é organizado e visto como um processo;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A evolução do processo é sistematicamente gerenciada.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pt-BR" dirty="0"/>
          </a:p>
        </p:txBody>
      </p:sp>
      <p:sp>
        <p:nvSpPr>
          <p:cNvPr id="8196" name="Espaço Reservado para Número de Slide 5">
            <a:extLst>
              <a:ext uri="{FF2B5EF4-FFF2-40B4-BE49-F238E27FC236}">
                <a16:creationId xmlns:a16="http://schemas.microsoft.com/office/drawing/2014/main" id="{9EAB8CF0-0E1B-E9C2-BD44-55698639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04FB3C-C204-4222-A7FF-2BEC737742D4}" type="slidenum">
              <a:rPr lang="pt-BR" altLang="pt-BR" sz="1200">
                <a:solidFill>
                  <a:srgbClr val="045C75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pt-BR" altLang="pt-BR" sz="1200">
              <a:solidFill>
                <a:srgbClr val="045C75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20E94E-E304-4347-B089-A07619AFC9B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11AC9FF-E58A-4959-AB99-DC67284811DD}" type="datetime1">
              <a:rPr lang="pt-BR"/>
              <a:pPr>
                <a:defRPr/>
              </a:pPr>
              <a:t>03/04/2024</a:t>
            </a:fld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9D531DD-AC64-6B32-9D01-28B86553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ISO/IEC 15504 - SPICE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03834736-7E0C-42E6-90DE-ECC436C5C5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pt-BR" b="1" dirty="0"/>
              <a:t>Presta-se à realização de avaliações de processos de software com dois objetivos: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Melhoria de processos;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Determinação da capacidade de processos de uma organização.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pt-BR" b="1" dirty="0"/>
              <a:t>Método de avaliação: SPICE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(</a:t>
            </a:r>
            <a:r>
              <a:rPr lang="pt-BR" i="1" dirty="0">
                <a:solidFill>
                  <a:srgbClr val="FF0000"/>
                </a:solidFill>
              </a:rPr>
              <a:t>S</a:t>
            </a:r>
            <a:r>
              <a:rPr lang="pt-BR" i="1" dirty="0"/>
              <a:t>oftware </a:t>
            </a:r>
            <a:r>
              <a:rPr lang="pt-BR" i="1" dirty="0" err="1">
                <a:solidFill>
                  <a:srgbClr val="FF0000"/>
                </a:solidFill>
              </a:rPr>
              <a:t>P</a:t>
            </a:r>
            <a:r>
              <a:rPr lang="pt-BR" i="1" dirty="0" err="1"/>
              <a:t>rocess</a:t>
            </a:r>
            <a:r>
              <a:rPr lang="pt-BR" i="1" dirty="0"/>
              <a:t> </a:t>
            </a:r>
            <a:r>
              <a:rPr lang="pt-BR" i="1" dirty="0" err="1">
                <a:solidFill>
                  <a:srgbClr val="FF0000"/>
                </a:solidFill>
              </a:rPr>
              <a:t>I</a:t>
            </a:r>
            <a:r>
              <a:rPr lang="pt-BR" i="1" dirty="0" err="1"/>
              <a:t>mprovement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>
                <a:solidFill>
                  <a:srgbClr val="FF0000"/>
                </a:solidFill>
              </a:rPr>
              <a:t>C</a:t>
            </a:r>
            <a:r>
              <a:rPr lang="pt-BR" i="1" dirty="0" err="1"/>
              <a:t>apability</a:t>
            </a:r>
            <a:r>
              <a:rPr lang="pt-BR" i="1" dirty="0"/>
              <a:t> </a:t>
            </a:r>
            <a:r>
              <a:rPr lang="pt-BR" i="1" dirty="0" err="1"/>
              <a:t>d</a:t>
            </a:r>
            <a:r>
              <a:rPr lang="pt-BR" i="1" dirty="0" err="1">
                <a:solidFill>
                  <a:srgbClr val="FF0000"/>
                </a:solidFill>
              </a:rPr>
              <a:t>E</a:t>
            </a:r>
            <a:r>
              <a:rPr lang="pt-BR" i="1" dirty="0" err="1"/>
              <a:t>termination</a:t>
            </a:r>
            <a:r>
              <a:rPr lang="pt-BR" dirty="0"/>
              <a:t>);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Iniciado em 1993 e a última versão aprovada em 1998 com a publicação da norma.</a:t>
            </a:r>
          </a:p>
        </p:txBody>
      </p:sp>
      <p:sp>
        <p:nvSpPr>
          <p:cNvPr id="34820" name="Espaço Reservado para Número de Slide 5">
            <a:extLst>
              <a:ext uri="{FF2B5EF4-FFF2-40B4-BE49-F238E27FC236}">
                <a16:creationId xmlns:a16="http://schemas.microsoft.com/office/drawing/2014/main" id="{574B06B9-682D-9CE8-FFA1-BD04D91F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415E72-D06F-4B9F-A836-AD97DC221FA1}" type="slidenum">
              <a:rPr lang="pt-BR" altLang="pt-BR" sz="1200">
                <a:solidFill>
                  <a:srgbClr val="045C75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pt-BR" altLang="pt-BR" sz="1200">
              <a:solidFill>
                <a:srgbClr val="045C75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795FFF-B38A-4542-AD44-0883B5E9829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88B08E9-2CCB-4579-8177-EE9A69167E62}" type="datetime1">
              <a:rPr lang="pt-BR"/>
              <a:pPr>
                <a:defRPr/>
              </a:pPr>
              <a:t>03/04/2024</a:t>
            </a:fld>
            <a:endParaRPr 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C1366894-2B95-7FE9-B68E-6F4BAD96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CMMI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D9798FE8-17FF-4DA2-9F76-F0FD31DA8E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2362200"/>
            <a:ext cx="8001000" cy="43434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pt-BR" sz="2800" b="1" dirty="0" err="1">
                <a:solidFill>
                  <a:srgbClr val="FF0000"/>
                </a:solidFill>
                <a:cs typeface="Tahoma" pitchFamily="34" charset="0"/>
              </a:rPr>
              <a:t>C</a:t>
            </a:r>
            <a:r>
              <a:rPr lang="pt-BR" sz="2800" b="1" dirty="0" err="1">
                <a:cs typeface="Tahoma" pitchFamily="34" charset="0"/>
              </a:rPr>
              <a:t>apability</a:t>
            </a:r>
            <a:r>
              <a:rPr lang="pt-BR" sz="2800" b="1" dirty="0">
                <a:cs typeface="Tahoma" pitchFamily="34" charset="0"/>
              </a:rPr>
              <a:t> </a:t>
            </a:r>
            <a:r>
              <a:rPr lang="pt-BR" sz="2800" b="1" dirty="0" err="1">
                <a:solidFill>
                  <a:srgbClr val="FF0000"/>
                </a:solidFill>
                <a:cs typeface="Tahoma" pitchFamily="34" charset="0"/>
              </a:rPr>
              <a:t>M</a:t>
            </a:r>
            <a:r>
              <a:rPr lang="pt-BR" sz="2800" b="1" dirty="0" err="1">
                <a:cs typeface="Tahoma" pitchFamily="34" charset="0"/>
              </a:rPr>
              <a:t>aturity</a:t>
            </a:r>
            <a:r>
              <a:rPr lang="pt-BR" sz="2800" b="1" dirty="0">
                <a:cs typeface="Tahoma" pitchFamily="34" charset="0"/>
              </a:rPr>
              <a:t> </a:t>
            </a:r>
            <a:r>
              <a:rPr lang="pt-BR" sz="2800" b="1" dirty="0" err="1">
                <a:solidFill>
                  <a:srgbClr val="FF0000"/>
                </a:solidFill>
                <a:cs typeface="Tahoma" pitchFamily="34" charset="0"/>
              </a:rPr>
              <a:t>M</a:t>
            </a:r>
            <a:r>
              <a:rPr lang="pt-BR" sz="2800" b="1" dirty="0" err="1">
                <a:cs typeface="Tahoma" pitchFamily="34" charset="0"/>
              </a:rPr>
              <a:t>odel</a:t>
            </a:r>
            <a:r>
              <a:rPr lang="pt-BR" sz="2800" b="1" dirty="0">
                <a:cs typeface="Tahoma" pitchFamily="34" charset="0"/>
              </a:rPr>
              <a:t> </a:t>
            </a:r>
            <a:r>
              <a:rPr lang="pt-BR" sz="2800" b="1" dirty="0" err="1">
                <a:solidFill>
                  <a:srgbClr val="FF0000"/>
                </a:solidFill>
                <a:cs typeface="Tahoma" pitchFamily="34" charset="0"/>
              </a:rPr>
              <a:t>I</a:t>
            </a:r>
            <a:r>
              <a:rPr lang="pt-BR" sz="2800" b="1" dirty="0" err="1">
                <a:cs typeface="Tahoma" pitchFamily="34" charset="0"/>
              </a:rPr>
              <a:t>ntegration</a:t>
            </a:r>
            <a:r>
              <a:rPr lang="pt-BR" sz="2800" b="1" dirty="0">
                <a:solidFill>
                  <a:srgbClr val="000000"/>
                </a:solidFill>
                <a:cs typeface="Arial" charset="0"/>
              </a:rPr>
              <a:t> 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pt-BR" sz="2400" dirty="0">
                <a:cs typeface="Tahoma" pitchFamily="34" charset="0"/>
              </a:rPr>
              <a:t>Guia para o desenvolvimento de processos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pt-BR" sz="2400" dirty="0">
                <a:cs typeface="Tahoma" pitchFamily="34" charset="0"/>
              </a:rPr>
              <a:t>Conteúdo: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pt-BR" sz="2000" dirty="0">
                <a:cs typeface="Tahoma" pitchFamily="34" charset="0"/>
              </a:rPr>
              <a:t>O que é Requerido pelo processo?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pt-BR" sz="2000" dirty="0">
                <a:cs typeface="Tahoma" pitchFamily="34" charset="0"/>
              </a:rPr>
              <a:t>O que é Esperado pelo processo?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pt-BR" sz="2400" dirty="0">
                <a:cs typeface="Tahoma" pitchFamily="34" charset="0"/>
              </a:rPr>
              <a:t>Principais temas abordados: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pt-BR" sz="2000" dirty="0">
                <a:cs typeface="Tahoma" pitchFamily="34" charset="0"/>
              </a:rPr>
              <a:t>“disciplinas”;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pt-BR" sz="2000" dirty="0">
                <a:cs typeface="Tahoma" pitchFamily="34" charset="0"/>
              </a:rPr>
              <a:t>“maturidade de processo” e;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pt-BR" sz="2000" dirty="0">
                <a:cs typeface="Tahoma" pitchFamily="34" charset="0"/>
              </a:rPr>
              <a:t>“definição operacional”.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sz="2400" dirty="0">
                <a:cs typeface="Tahoma" pitchFamily="34" charset="0"/>
              </a:rPr>
              <a:t>	</a:t>
            </a:r>
          </a:p>
        </p:txBody>
      </p:sp>
      <p:sp>
        <p:nvSpPr>
          <p:cNvPr id="35844" name="Espaço Reservado para Número de Slide 5">
            <a:extLst>
              <a:ext uri="{FF2B5EF4-FFF2-40B4-BE49-F238E27FC236}">
                <a16:creationId xmlns:a16="http://schemas.microsoft.com/office/drawing/2014/main" id="{C6ECEB62-46F2-FF33-0F5C-29309543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1BFEE8-D9B6-4828-8BFB-2362D3341845}" type="slidenum">
              <a:rPr lang="pt-BR" altLang="pt-BR" sz="1200">
                <a:solidFill>
                  <a:srgbClr val="045C75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pt-BR" altLang="pt-BR" sz="1200">
              <a:solidFill>
                <a:srgbClr val="045C75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44A65D-8873-44E8-912D-BF172113D80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ECAF782-82A9-4EAE-A470-86F4730E3673}" type="datetime1">
              <a:rPr lang="pt-BR"/>
              <a:pPr>
                <a:defRPr/>
              </a:pPr>
              <a:t>03/04/2024</a:t>
            </a:fld>
            <a:endParaRPr lang="pt-B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6D26C3AF-6308-15C4-4088-951ED8ECB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Objetivos do CMMI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CB59D962-3D41-4FFB-9BCD-E3E4F46424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>
                <a:cs typeface="Tahoma" pitchFamily="34" charset="0"/>
              </a:rPr>
              <a:t>Implementar melhorias no SW-CMM surgidas em mais de uma década de utilização;</a:t>
            </a:r>
            <a:endParaRPr lang="pt-BR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>
                <a:cs typeface="Tahoma" pitchFamily="34" charset="0"/>
              </a:rPr>
              <a:t>Criação de um framework comum, eliminando inconsistência entre os CMM existentes;</a:t>
            </a:r>
            <a:endParaRPr lang="pt-BR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Preservar investimentos em CMM já realizados pelas organizações;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>
                <a:cs typeface="Tahoma" pitchFamily="34" charset="0"/>
              </a:rPr>
              <a:t>Tornar compatível com a norma ISO 15504;</a:t>
            </a:r>
            <a:endParaRPr lang="pt-BR" dirty="0"/>
          </a:p>
        </p:txBody>
      </p:sp>
      <p:sp>
        <p:nvSpPr>
          <p:cNvPr id="36868" name="Espaço Reservado para Número de Slide 5">
            <a:extLst>
              <a:ext uri="{FF2B5EF4-FFF2-40B4-BE49-F238E27FC236}">
                <a16:creationId xmlns:a16="http://schemas.microsoft.com/office/drawing/2014/main" id="{09D768A6-D519-E7A1-A9E1-C4E9E9A9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C3AA43-2F39-4D89-AFC6-4841B95E0CAE}" type="slidenum">
              <a:rPr lang="pt-BR" altLang="pt-BR" sz="1200">
                <a:solidFill>
                  <a:srgbClr val="045C75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pt-BR" altLang="pt-BR" sz="1200">
              <a:solidFill>
                <a:srgbClr val="045C75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774CF9-F83E-444A-A19C-388238CBDCF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3B4333-6CE9-423B-8E07-D0A006880210}" type="datetime1">
              <a:rPr lang="pt-BR"/>
              <a:pPr>
                <a:defRPr/>
              </a:pPr>
              <a:t>03/04/2024</a:t>
            </a:fld>
            <a:endParaRPr lang="pt-B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53C4D352-C9F6-668F-CCA1-05107AE9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Funcionalidades do CMMI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D18A27C3-6497-42A4-9C06-CD36168171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2362200"/>
            <a:ext cx="8001000" cy="41148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b="1" dirty="0">
                <a:cs typeface="Tahoma" pitchFamily="34" charset="0"/>
              </a:rPr>
              <a:t>Permite a implementação de mais de um modelo ao mesmo tempo;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>
                <a:cs typeface="Tahoma" pitchFamily="34" charset="0"/>
              </a:rPr>
              <a:t>(Software e Sistemas, por exemplo: SW-CMM + SE-CMM);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>
                <a:cs typeface="Tahoma" pitchFamily="34" charset="0"/>
              </a:rPr>
              <a:t>Com uma única infra-estrutura de treinamento e avaliações, usando uma terminologia unificada;</a:t>
            </a:r>
            <a:r>
              <a:rPr lang="pt-BR" dirty="0"/>
              <a:t> </a:t>
            </a:r>
            <a:endParaRPr lang="pt-BR" dirty="0">
              <a:cs typeface="Tahoma" pitchFamily="34" charset="0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b="1" dirty="0">
                <a:cs typeface="Tahoma" pitchFamily="34" charset="0"/>
              </a:rPr>
              <a:t>Permite a utilização da representação contínua, no processo de maturidade, compatível com a norma ISO/IEC 15504.</a:t>
            </a:r>
          </a:p>
        </p:txBody>
      </p:sp>
      <p:sp>
        <p:nvSpPr>
          <p:cNvPr id="37892" name="Espaço Reservado para Número de Slide 5">
            <a:extLst>
              <a:ext uri="{FF2B5EF4-FFF2-40B4-BE49-F238E27FC236}">
                <a16:creationId xmlns:a16="http://schemas.microsoft.com/office/drawing/2014/main" id="{536172FB-E659-0FC3-306E-EE04CDAA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555552-9DE1-449F-802A-06218BA89C55}" type="slidenum">
              <a:rPr lang="pt-BR" altLang="pt-BR" sz="1200">
                <a:solidFill>
                  <a:srgbClr val="045C75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pt-BR" altLang="pt-BR" sz="1200">
              <a:solidFill>
                <a:srgbClr val="045C75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2765D5-D2AD-485A-8B86-D47D53D0802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BA69395-FD16-4064-A4AB-BE09CCFA090F}" type="datetime1">
              <a:rPr lang="pt-BR"/>
              <a:pPr>
                <a:defRPr/>
              </a:pPr>
              <a:t>03/04/2024</a:t>
            </a:fld>
            <a:endParaRPr lang="pt-B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AF31B04C-C14E-3A64-314B-1875C7AA1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200"/>
              <a:t>Representação por Estágios (SW-CMM)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5415C3AF-70BD-4EFE-BE79-5A3AB8677E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1500" y="1928813"/>
            <a:ext cx="8343900" cy="4700587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pt-BR" b="1" dirty="0"/>
              <a:t>Representação Por Estágios</a:t>
            </a:r>
          </a:p>
          <a:p>
            <a:pPr>
              <a:defRPr/>
            </a:pPr>
            <a:r>
              <a:rPr lang="pt-BR" dirty="0"/>
              <a:t>Disponibiliza uma seqüência pré-determinada para melhoria baseada em estágios que não deve ser desconsiderada, pois cada estágio serve de base para o próximo. É caracterizado por Níveis de Maturidade (</a:t>
            </a:r>
            <a:r>
              <a:rPr lang="pt-BR" i="1" dirty="0" err="1"/>
              <a:t>Maturity</a:t>
            </a:r>
            <a:r>
              <a:rPr lang="pt-BR" i="1" dirty="0"/>
              <a:t> </a:t>
            </a:r>
            <a:r>
              <a:rPr lang="pt-BR" i="1" dirty="0" err="1"/>
              <a:t>Levels</a:t>
            </a:r>
            <a:r>
              <a:rPr lang="pt-BR" dirty="0"/>
              <a:t>):</a:t>
            </a:r>
          </a:p>
          <a:p>
            <a:pPr lvl="1">
              <a:defRPr/>
            </a:pPr>
            <a:r>
              <a:rPr lang="pt-BR" dirty="0"/>
              <a:t>Nível 1: Inicial (</a:t>
            </a:r>
            <a:r>
              <a:rPr lang="pt-BR" dirty="0" err="1"/>
              <a:t>Ad-hoc</a:t>
            </a:r>
            <a:r>
              <a:rPr lang="pt-BR" dirty="0"/>
              <a:t>)</a:t>
            </a:r>
          </a:p>
          <a:p>
            <a:pPr lvl="1">
              <a:defRPr/>
            </a:pPr>
            <a:r>
              <a:rPr lang="pt-BR" dirty="0"/>
              <a:t>Nível 2: Gerenciado / Gerido</a:t>
            </a:r>
          </a:p>
          <a:p>
            <a:pPr lvl="1">
              <a:defRPr/>
            </a:pPr>
            <a:r>
              <a:rPr lang="pt-BR" dirty="0"/>
              <a:t>Nível 3: Definido</a:t>
            </a:r>
          </a:p>
          <a:p>
            <a:pPr lvl="1">
              <a:defRPr/>
            </a:pPr>
            <a:r>
              <a:rPr lang="pt-BR" dirty="0"/>
              <a:t>Nível 4: Quantitativamente gerenciado / Gerido quantitativamente</a:t>
            </a:r>
          </a:p>
          <a:p>
            <a:pPr lvl="1">
              <a:defRPr/>
            </a:pPr>
            <a:r>
              <a:rPr lang="pt-BR" dirty="0"/>
              <a:t>Nível 5: Em otimização</a:t>
            </a:r>
          </a:p>
          <a:p>
            <a:pPr>
              <a:defRPr/>
            </a:pPr>
            <a:r>
              <a:rPr lang="pt-BR" dirty="0"/>
              <a:t>Nesta representação a maturidade é medida por um conjunto de processos. Assim é necessário que todos os processos atinjam nível de maturidade dois para que a empresa seja certificada com nível dois. Se quase todos os processos forem nível três, mas apenas um deles estiver no nível dois a empresa não irá conseguir obter o nível de maturidade três.</a:t>
            </a:r>
          </a:p>
        </p:txBody>
      </p:sp>
      <p:sp>
        <p:nvSpPr>
          <p:cNvPr id="38916" name="Espaço Reservado para Número de Slide 5">
            <a:extLst>
              <a:ext uri="{FF2B5EF4-FFF2-40B4-BE49-F238E27FC236}">
                <a16:creationId xmlns:a16="http://schemas.microsoft.com/office/drawing/2014/main" id="{B68827DF-5867-9F0A-F6BD-3D3FCA2E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54C9E1-2A88-4604-AE3E-8BC2C8863581}" type="slidenum">
              <a:rPr lang="pt-BR" altLang="pt-BR" sz="1200">
                <a:solidFill>
                  <a:srgbClr val="045C75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pt-BR" altLang="pt-BR" sz="1200">
              <a:solidFill>
                <a:srgbClr val="045C75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B2AB33-4A54-4557-AC42-5EF78B532CD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BF22A5A-1541-452C-ACEF-38E6C6465085}" type="datetime1">
              <a:rPr lang="pt-BR"/>
              <a:pPr>
                <a:defRPr/>
              </a:pPr>
              <a:t>03/04/2024</a:t>
            </a:fld>
            <a:endParaRPr lang="pt-B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BEFA92F-226B-D7C4-65A9-EA905EE6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200"/>
              <a:t>Representação Contínua (ISO 15504)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9FE014BA-802E-46C3-891C-0110A1455F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7188" y="1928813"/>
            <a:ext cx="8558212" cy="462438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pt-BR" b="1" dirty="0"/>
              <a:t>Representação Continua</a:t>
            </a:r>
          </a:p>
          <a:p>
            <a:pPr lvl="1">
              <a:defRPr/>
            </a:pPr>
            <a:r>
              <a:rPr lang="pt-BR" dirty="0"/>
              <a:t>Possibilita à organização utilizar a ordem de melhoria que melhor atende os objetivos de negócio da empresa. É caracterizado por Níveis de Capacidade (</a:t>
            </a:r>
            <a:r>
              <a:rPr lang="pt-BR" i="1" dirty="0" err="1"/>
              <a:t>Capability</a:t>
            </a:r>
            <a:r>
              <a:rPr lang="pt-BR" i="1" dirty="0"/>
              <a:t> </a:t>
            </a:r>
            <a:r>
              <a:rPr lang="pt-BR" i="1" dirty="0" err="1"/>
              <a:t>Levels</a:t>
            </a:r>
            <a:r>
              <a:rPr lang="pt-BR" dirty="0"/>
              <a:t>):</a:t>
            </a:r>
          </a:p>
          <a:p>
            <a:pPr lvl="1">
              <a:defRPr/>
            </a:pPr>
            <a:r>
              <a:rPr lang="pt-BR" dirty="0"/>
              <a:t>Nível 0: Incompleto (</a:t>
            </a:r>
            <a:r>
              <a:rPr lang="pt-BR" dirty="0" err="1"/>
              <a:t>Ad-hoc</a:t>
            </a:r>
            <a:r>
              <a:rPr lang="pt-BR" dirty="0"/>
              <a:t>)</a:t>
            </a:r>
          </a:p>
          <a:p>
            <a:pPr lvl="1">
              <a:defRPr/>
            </a:pPr>
            <a:r>
              <a:rPr lang="pt-BR" dirty="0"/>
              <a:t>Nível 1: Executado (Definido)</a:t>
            </a:r>
          </a:p>
          <a:p>
            <a:pPr lvl="1">
              <a:defRPr/>
            </a:pPr>
            <a:r>
              <a:rPr lang="pt-BR" dirty="0"/>
              <a:t>Nível 2: Gerenciado / Gerido</a:t>
            </a:r>
          </a:p>
          <a:p>
            <a:pPr lvl="1">
              <a:defRPr/>
            </a:pPr>
            <a:r>
              <a:rPr lang="pt-BR" dirty="0"/>
              <a:t>Nível 3: Definido</a:t>
            </a:r>
          </a:p>
          <a:p>
            <a:pPr lvl="1">
              <a:defRPr/>
            </a:pPr>
            <a:r>
              <a:rPr lang="pt-BR" dirty="0"/>
              <a:t>Nível 4: Quantitativamente gerenciado / Gerido quantitativamente</a:t>
            </a:r>
          </a:p>
          <a:p>
            <a:pPr lvl="1">
              <a:defRPr/>
            </a:pPr>
            <a:r>
              <a:rPr lang="pt-BR" dirty="0"/>
              <a:t>Nível 5: Em otimização (ou Otimizado)</a:t>
            </a:r>
          </a:p>
          <a:p>
            <a:pPr lvl="2">
              <a:defRPr/>
            </a:pPr>
            <a:r>
              <a:rPr lang="pt-BR" dirty="0"/>
              <a:t>Nesta representação a capacidade é medida por processos separadamente, onde é possível ter um processo com nível um e outro processo com nível cinco, variando de acordo com os interesses da empresa.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pt-BR" dirty="0"/>
          </a:p>
        </p:txBody>
      </p:sp>
      <p:sp>
        <p:nvSpPr>
          <p:cNvPr id="39940" name="Espaço Reservado para Número de Slide 5">
            <a:extLst>
              <a:ext uri="{FF2B5EF4-FFF2-40B4-BE49-F238E27FC236}">
                <a16:creationId xmlns:a16="http://schemas.microsoft.com/office/drawing/2014/main" id="{718A3DB8-1089-964D-8CDA-4E9ED993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3ED6EA-C65F-4B65-868E-3A6E39997F09}" type="slidenum">
              <a:rPr lang="pt-BR" altLang="pt-BR" sz="1200">
                <a:solidFill>
                  <a:srgbClr val="045C75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pt-BR" altLang="pt-BR" sz="1200">
              <a:solidFill>
                <a:srgbClr val="045C75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741DC6-5C83-4B3A-B964-2017B74525E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75BEF90-DFC3-44D1-9848-5A5F5641D81B}" type="datetime1">
              <a:rPr lang="pt-BR"/>
              <a:pPr>
                <a:defRPr/>
              </a:pPr>
              <a:t>03/04/2024</a:t>
            </a:fld>
            <a:endParaRPr lang="pt-B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C46C510C-9DAB-77DE-3788-89810423D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CMMI: Limitações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1AB0DDB0-1A9B-473E-B59C-4C2CFFA06C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2362200"/>
            <a:ext cx="8001000" cy="42672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>
                <a:cs typeface="Tahoma" pitchFamily="34" charset="0"/>
              </a:rPr>
              <a:t>Não aborda aspectos de operações de TI como: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>
                <a:cs typeface="Tahoma" pitchFamily="34" charset="0"/>
              </a:rPr>
              <a:t>Gerenciamento de segurança;</a:t>
            </a:r>
            <a:endParaRPr lang="pt-BR" dirty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>
                <a:cs typeface="Tahoma" pitchFamily="34" charset="0"/>
              </a:rPr>
              <a:t>Mudança e configuração;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>
                <a:cs typeface="Times New Roman" pitchFamily="18" charset="0"/>
              </a:rPr>
              <a:t>Planejamento de capacidade;</a:t>
            </a:r>
            <a:endParaRPr lang="pt-BR" dirty="0">
              <a:cs typeface="Tahoma" pitchFamily="34" charset="0"/>
            </a:endParaRP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>
                <a:cs typeface="Times New Roman" pitchFamily="18" charset="0"/>
              </a:rPr>
              <a:t>Diagnóstico e funções de help </a:t>
            </a:r>
            <a:r>
              <a:rPr lang="pt-BR" dirty="0" err="1">
                <a:cs typeface="Times New Roman" pitchFamily="18" charset="0"/>
              </a:rPr>
              <a:t>desk</a:t>
            </a:r>
            <a:r>
              <a:rPr lang="pt-BR" dirty="0">
                <a:cs typeface="Times New Roman" pitchFamily="18" charset="0"/>
              </a:rPr>
              <a:t>.</a:t>
            </a:r>
            <a:endParaRPr lang="pt-BR" dirty="0">
              <a:cs typeface="Tahoma" pitchFamily="34" charset="0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>
                <a:cs typeface="Times New Roman" pitchFamily="18" charset="0"/>
              </a:rPr>
              <a:t>Estabelece metas, mas não diz como atingi-las.</a:t>
            </a:r>
          </a:p>
        </p:txBody>
      </p:sp>
      <p:sp>
        <p:nvSpPr>
          <p:cNvPr id="40964" name="Espaço Reservado para Número de Slide 5">
            <a:extLst>
              <a:ext uri="{FF2B5EF4-FFF2-40B4-BE49-F238E27FC236}">
                <a16:creationId xmlns:a16="http://schemas.microsoft.com/office/drawing/2014/main" id="{A2DA7064-77D9-DD96-F3DC-74F72B457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09E83F-8B24-458D-865F-94C0076EDF08}" type="slidenum">
              <a:rPr lang="pt-BR" altLang="pt-BR" sz="1200">
                <a:solidFill>
                  <a:srgbClr val="045C75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pt-BR" altLang="pt-BR" sz="1200">
              <a:solidFill>
                <a:srgbClr val="045C75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F5FD72-5299-44FA-989F-AD58429E16C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C6E287D-6138-4F29-A649-B8ACA2A1B890}" type="datetime1">
              <a:rPr lang="pt-BR"/>
              <a:pPr>
                <a:defRPr/>
              </a:pPr>
              <a:t>03/04/2024</a:t>
            </a:fld>
            <a:endParaRPr lang="pt-B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ítulo 1">
            <a:extLst>
              <a:ext uri="{FF2B5EF4-FFF2-40B4-BE49-F238E27FC236}">
                <a16:creationId xmlns:a16="http://schemas.microsoft.com/office/drawing/2014/main" id="{CFFA7D12-832A-3619-1FBE-BB33C4E9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CMM X CMMI diferenças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3A4454-02EE-4834-9453-B80239461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sz="2800" dirty="0"/>
              <a:t>O CMMI (</a:t>
            </a:r>
            <a:r>
              <a:rPr lang="pt-BR" sz="2800" dirty="0" err="1"/>
              <a:t>Capability</a:t>
            </a:r>
            <a:r>
              <a:rPr lang="pt-BR" sz="2800" dirty="0"/>
              <a:t> </a:t>
            </a:r>
            <a:r>
              <a:rPr lang="pt-BR" sz="2800" dirty="0" err="1"/>
              <a:t>Maturity</a:t>
            </a:r>
            <a:r>
              <a:rPr lang="pt-BR" sz="2800" dirty="0"/>
              <a:t> </a:t>
            </a:r>
            <a:r>
              <a:rPr lang="pt-BR" sz="2800" dirty="0" err="1"/>
              <a:t>Model</a:t>
            </a:r>
            <a:r>
              <a:rPr lang="pt-BR" sz="2800" dirty="0"/>
              <a:t> </a:t>
            </a:r>
            <a:r>
              <a:rPr lang="pt-BR" sz="2800" dirty="0" err="1"/>
              <a:t>Integration</a:t>
            </a:r>
            <a:r>
              <a:rPr lang="pt-BR" sz="2800" dirty="0"/>
              <a:t>) foi criado a partir do modelo CMM (</a:t>
            </a:r>
            <a:r>
              <a:rPr lang="pt-BR" sz="2800" dirty="0" err="1"/>
              <a:t>Capability</a:t>
            </a:r>
            <a:r>
              <a:rPr lang="pt-BR" sz="2800" dirty="0"/>
              <a:t> </a:t>
            </a:r>
            <a:r>
              <a:rPr lang="pt-BR" sz="2800" dirty="0" err="1"/>
              <a:t>Maturity</a:t>
            </a:r>
            <a:r>
              <a:rPr lang="pt-BR" sz="2800" dirty="0"/>
              <a:t> </a:t>
            </a:r>
            <a:r>
              <a:rPr lang="pt-BR" sz="2800" dirty="0" err="1"/>
              <a:t>Model</a:t>
            </a:r>
            <a:r>
              <a:rPr lang="pt-BR" sz="2800" dirty="0"/>
              <a:t>);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sz="2800" dirty="0"/>
              <a:t>O modelo CMM foi congelado pelo SEI (Software </a:t>
            </a:r>
            <a:r>
              <a:rPr lang="pt-BR" sz="2800" dirty="0" err="1"/>
              <a:t>Engeneering</a:t>
            </a:r>
            <a:r>
              <a:rPr lang="pt-BR" sz="2800" dirty="0"/>
              <a:t> </a:t>
            </a:r>
            <a:r>
              <a:rPr lang="pt-BR" sz="2800" dirty="0" err="1"/>
              <a:t>Institute</a:t>
            </a:r>
            <a:r>
              <a:rPr lang="pt-BR" sz="2800" dirty="0"/>
              <a:t>) em Dezembro de 2001 na versão 1.1 a fim de somar esforços na elaboração do CMMI.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pt-BR" sz="1050" dirty="0"/>
          </a:p>
        </p:txBody>
      </p:sp>
      <p:sp>
        <p:nvSpPr>
          <p:cNvPr id="41988" name="Espaço Reservado para Número de Slide 3">
            <a:extLst>
              <a:ext uri="{FF2B5EF4-FFF2-40B4-BE49-F238E27FC236}">
                <a16:creationId xmlns:a16="http://schemas.microsoft.com/office/drawing/2014/main" id="{7F97AB3B-511B-8602-5552-D56277E5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D63B9F-97AF-4717-8D6B-D87B20275ABC}" type="slidenum">
              <a:rPr lang="pt-BR" altLang="pt-BR" sz="1200">
                <a:solidFill>
                  <a:srgbClr val="045C75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pt-BR" altLang="pt-BR" sz="1200">
              <a:solidFill>
                <a:srgbClr val="045C75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C8A811-1E13-458D-8B3C-D11701DFA3B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2D5CDD6-A3A0-48ED-93C4-974EB85AE4DD}" type="datetime1">
              <a:rPr lang="pt-BR"/>
              <a:pPr>
                <a:defRPr/>
              </a:pPr>
              <a:t>03/04/2024</a:t>
            </a:fld>
            <a:endParaRPr lang="pt-B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ítulo 1">
            <a:extLst>
              <a:ext uri="{FF2B5EF4-FFF2-40B4-BE49-F238E27FC236}">
                <a16:creationId xmlns:a16="http://schemas.microsoft.com/office/drawing/2014/main" id="{62540179-3353-0BFB-E01D-B987058B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CMM X CMMI diferenças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9F497B-10F7-41A0-9ADE-A7C2CAF48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O CMMI apresenta os seguintes principais objetivos em relação ao CMM:</a:t>
            </a:r>
            <a:br>
              <a:rPr lang="pt-BR" dirty="0"/>
            </a:br>
            <a:br>
              <a:rPr lang="pt-BR" dirty="0"/>
            </a:br>
            <a:r>
              <a:rPr lang="pt-BR" dirty="0"/>
              <a:t>	</a:t>
            </a:r>
            <a:r>
              <a:rPr lang="pt-BR" sz="2400" dirty="0"/>
              <a:t>- Suprir as limitações do modelo CMM com a criação 	de um framework comum;</a:t>
            </a:r>
            <a:br>
              <a:rPr lang="pt-BR" sz="2400" dirty="0"/>
            </a:br>
            <a:r>
              <a:rPr lang="pt-BR" sz="2400" dirty="0"/>
              <a:t>	- Unificar os vários modelos CMM existentes;</a:t>
            </a:r>
            <a:br>
              <a:rPr lang="pt-BR" sz="2400" dirty="0"/>
            </a:br>
            <a:r>
              <a:rPr lang="pt-BR" sz="2400" dirty="0"/>
              <a:t>	- Permitir a representação contínua com áreas de 	processos independentes dos níveis de maturidade.</a:t>
            </a:r>
            <a:br>
              <a:rPr lang="pt-BR" sz="1050" dirty="0"/>
            </a:br>
            <a:br>
              <a:rPr lang="pt-BR" sz="1050" dirty="0"/>
            </a:br>
            <a:endParaRPr lang="pt-BR" sz="1050" dirty="0"/>
          </a:p>
        </p:txBody>
      </p:sp>
      <p:sp>
        <p:nvSpPr>
          <p:cNvPr id="43012" name="Espaço Reservado para Número de Slide 3">
            <a:extLst>
              <a:ext uri="{FF2B5EF4-FFF2-40B4-BE49-F238E27FC236}">
                <a16:creationId xmlns:a16="http://schemas.microsoft.com/office/drawing/2014/main" id="{D0115BA9-4248-8D1A-7CF2-38E2B94EE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B7E982-CB56-483F-870C-DA62FB890378}" type="slidenum">
              <a:rPr lang="pt-BR" altLang="pt-BR" sz="1200">
                <a:solidFill>
                  <a:srgbClr val="045C75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pt-BR" altLang="pt-BR" sz="1200">
              <a:solidFill>
                <a:srgbClr val="045C75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BDC000-C8D6-4EE1-ABF1-763481DDB20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1B9CCF3-8E21-4BD8-AE7B-3AF57D46F7EF}" type="datetime1">
              <a:rPr lang="pt-BR"/>
              <a:pPr>
                <a:defRPr/>
              </a:pPr>
              <a:t>03/04/2024</a:t>
            </a:fld>
            <a:endParaRPr lang="pt-B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ítulo 1">
            <a:extLst>
              <a:ext uri="{FF2B5EF4-FFF2-40B4-BE49-F238E27FC236}">
                <a16:creationId xmlns:a16="http://schemas.microsoft.com/office/drawing/2014/main" id="{74A5F1E6-E2CE-78CB-06CB-B38DD0FC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CMM X CMMI diferenças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5115BF-6D1F-41BC-8394-F08D73079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sz="2400" dirty="0"/>
              <a:t>A estrutura do CMMI apresenta algumas diferenças em relação a CMM. No CMM o nome dado às Áreas de Processo (PA) do CMMI era KPA (</a:t>
            </a:r>
            <a:r>
              <a:rPr lang="pt-BR" sz="2400" dirty="0" err="1"/>
              <a:t>Key</a:t>
            </a:r>
            <a:r>
              <a:rPr lang="pt-BR" sz="2400" dirty="0"/>
              <a:t> </a:t>
            </a:r>
            <a:r>
              <a:rPr lang="pt-BR" sz="2400" dirty="0" err="1"/>
              <a:t>Process</a:t>
            </a:r>
            <a:r>
              <a:rPr lang="pt-BR" sz="2400" dirty="0"/>
              <a:t> Área - Áreas Chave de Processos) e em alguns níveis os nomes diferem. </a:t>
            </a:r>
          </a:p>
        </p:txBody>
      </p:sp>
      <p:sp>
        <p:nvSpPr>
          <p:cNvPr id="44036" name="Espaço Reservado para Número de Slide 3">
            <a:extLst>
              <a:ext uri="{FF2B5EF4-FFF2-40B4-BE49-F238E27FC236}">
                <a16:creationId xmlns:a16="http://schemas.microsoft.com/office/drawing/2014/main" id="{5931D7B2-6C8E-5D88-E8C9-2C63F93FE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4B427D-5437-4DD7-80E9-01E9F78A9AE0}" type="slidenum">
              <a:rPr lang="pt-BR" altLang="pt-BR" sz="1200">
                <a:solidFill>
                  <a:srgbClr val="045C75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pt-BR" altLang="pt-BR" sz="1200">
              <a:solidFill>
                <a:srgbClr val="045C75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3228F8-A14A-4462-B2E4-247102A489E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6BD2DF9-7787-4427-9B48-CE31D9F71D92}" type="datetime1">
              <a:rPr lang="pt-BR"/>
              <a:pPr>
                <a:defRPr/>
              </a:pPr>
              <a:t>03/04/2024</a:t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E2C370F-5C3D-4502-A113-AEA21DBE4F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990600"/>
            <a:ext cx="8686800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Qualidade de Processo de Software  X                              Maturidade de Processo de Software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95F7F6F5-DB96-4D57-83EC-43DEAC176E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2514600"/>
            <a:ext cx="8686800" cy="25908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A </a:t>
            </a: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maturidade dos processos</a:t>
            </a:r>
            <a:r>
              <a:rPr lang="pt-BR" dirty="0"/>
              <a:t> de software de uma organização influencia na sua capacidade de atingir metas de </a:t>
            </a: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custo</a:t>
            </a:r>
            <a:r>
              <a:rPr lang="pt-BR" dirty="0"/>
              <a:t>, </a:t>
            </a: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qualidade</a:t>
            </a:r>
            <a:r>
              <a:rPr lang="pt-BR" dirty="0"/>
              <a:t> e </a:t>
            </a: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cronograma;</a:t>
            </a:r>
            <a:r>
              <a:rPr lang="pt-BR" dirty="0"/>
              <a:t> </a:t>
            </a:r>
          </a:p>
          <a:p>
            <a:pPr marL="274320" indent="-274320" eaLnBrk="1" fontAlgn="auto" hangingPunct="1">
              <a:spcBef>
                <a:spcPct val="5000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A </a:t>
            </a: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qualidade do processo de software</a:t>
            </a:r>
            <a:r>
              <a:rPr lang="pt-BR" dirty="0"/>
              <a:t> pode ser analisada através do </a:t>
            </a: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nível de maturidade</a:t>
            </a:r>
            <a:r>
              <a:rPr lang="pt-BR" dirty="0"/>
              <a:t> do processo.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C431EB-6EBF-41DB-8E9B-BB21CCFE130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055410A-93D4-4C62-BB55-5DF0CF16F270}" type="datetime1">
              <a:rPr lang="pt-BR"/>
              <a:pPr>
                <a:defRPr/>
              </a:pPr>
              <a:t>03/04/2024</a:t>
            </a:fld>
            <a:endParaRPr lang="pt-BR"/>
          </a:p>
        </p:txBody>
      </p:sp>
      <p:sp>
        <p:nvSpPr>
          <p:cNvPr id="10245" name="Espaço Reservado para Número de Slide 4">
            <a:extLst>
              <a:ext uri="{FF2B5EF4-FFF2-40B4-BE49-F238E27FC236}">
                <a16:creationId xmlns:a16="http://schemas.microsoft.com/office/drawing/2014/main" id="{026BF3FC-3656-1B54-57EE-66F3964B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F658CD-9155-48F4-9616-B8EDCA59915D}" type="slidenum">
              <a:rPr lang="pt-BR" altLang="pt-BR" sz="1200">
                <a:solidFill>
                  <a:srgbClr val="045C75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pt-BR" altLang="pt-BR" sz="1200">
              <a:solidFill>
                <a:srgbClr val="045C75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ítulo 1">
            <a:extLst>
              <a:ext uri="{FF2B5EF4-FFF2-40B4-BE49-F238E27FC236}">
                <a16:creationId xmlns:a16="http://schemas.microsoft.com/office/drawing/2014/main" id="{89F757AC-A5CB-A34B-6264-2E7F4B13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CMM X CMMI diferenças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624301-9378-4FFD-85F6-761F57E89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sz="2800" dirty="0"/>
              <a:t>Seguem abaixo, algumas diferenças por níveis de maturidade:</a:t>
            </a:r>
            <a:br>
              <a:rPr lang="pt-BR" sz="1600" dirty="0"/>
            </a:br>
            <a:br>
              <a:rPr lang="pt-BR" sz="1600" dirty="0"/>
            </a:br>
            <a:r>
              <a:rPr lang="pt-BR" sz="2400" b="1" dirty="0"/>
              <a:t>- Nível 2</a:t>
            </a:r>
            <a:r>
              <a:rPr lang="pt-BR" sz="2400" dirty="0"/>
              <a:t>: Tanto no CMM quanto no CMMI as Áreas de Processo tem seu foco direcionado ao gerenciamento dos processos da empresa. Na representação por estágios (</a:t>
            </a:r>
            <a:r>
              <a:rPr lang="pt-BR" sz="2400" dirty="0" err="1"/>
              <a:t>Staged</a:t>
            </a:r>
            <a:r>
              <a:rPr lang="pt-BR" sz="2400" dirty="0"/>
              <a:t>) a única diferença é a inclusão no CMMI da Área de Processo </a:t>
            </a:r>
            <a:r>
              <a:rPr lang="pt-BR" sz="2400" dirty="0" err="1"/>
              <a:t>Measurement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</a:t>
            </a:r>
            <a:r>
              <a:rPr lang="pt-BR" sz="2400" dirty="0" err="1"/>
              <a:t>Analysis</a:t>
            </a:r>
            <a:r>
              <a:rPr lang="pt-BR" sz="2400" dirty="0"/>
              <a:t> (Medições e Análises) que no SW-CMM era uma característica comum.</a:t>
            </a:r>
            <a:br>
              <a:rPr lang="pt-BR" sz="2000" dirty="0"/>
            </a:br>
            <a:endParaRPr lang="pt-BR" sz="2000" dirty="0"/>
          </a:p>
        </p:txBody>
      </p:sp>
      <p:sp>
        <p:nvSpPr>
          <p:cNvPr id="45060" name="Espaço Reservado para Número de Slide 3">
            <a:extLst>
              <a:ext uri="{FF2B5EF4-FFF2-40B4-BE49-F238E27FC236}">
                <a16:creationId xmlns:a16="http://schemas.microsoft.com/office/drawing/2014/main" id="{BC2A56EE-CCFA-5150-CF12-C1E28547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CCA0F8-5E98-4651-B781-AD0E52265FF3}" type="slidenum">
              <a:rPr lang="pt-BR" altLang="pt-BR" sz="1200">
                <a:solidFill>
                  <a:srgbClr val="045C75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pt-BR" altLang="pt-BR" sz="1200">
              <a:solidFill>
                <a:srgbClr val="045C75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3FF760-C2F7-4FB5-9DC0-6775D8DE02C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56CEFB7-804B-4E2E-9A24-9724F894F6A4}" type="datetime1">
              <a:rPr lang="pt-BR"/>
              <a:pPr>
                <a:defRPr/>
              </a:pPr>
              <a:t>03/04/2024</a:t>
            </a:fld>
            <a:endParaRPr lang="pt-B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ítulo 1">
            <a:extLst>
              <a:ext uri="{FF2B5EF4-FFF2-40B4-BE49-F238E27FC236}">
                <a16:creationId xmlns:a16="http://schemas.microsoft.com/office/drawing/2014/main" id="{FA95A274-F7BC-3E5C-6A57-65FF310B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CMM X CMMI diferenças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512DA0-DF80-4567-8956-F6E1265C3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br>
              <a:rPr lang="pt-BR" sz="1600" dirty="0"/>
            </a:br>
            <a:br>
              <a:rPr lang="pt-BR" sz="1600" dirty="0"/>
            </a:br>
            <a:r>
              <a:rPr lang="pt-BR" sz="2400" b="1" dirty="0"/>
              <a:t>- Nível 4</a:t>
            </a:r>
            <a:r>
              <a:rPr lang="pt-BR" sz="2400" dirty="0"/>
              <a:t>: O CMMI contém 2 Áreas de Processo (PA) assim como o CMM contém 2 </a:t>
            </a:r>
            <a:r>
              <a:rPr lang="pt-BR" sz="2400" dirty="0" err="1"/>
              <a:t>KPA's</a:t>
            </a:r>
            <a:r>
              <a:rPr lang="pt-BR" sz="2400" dirty="0"/>
              <a:t>.</a:t>
            </a:r>
            <a:br>
              <a:rPr lang="pt-BR" sz="2400" dirty="0"/>
            </a:br>
            <a:r>
              <a:rPr lang="pt-BR" sz="2400" b="1" dirty="0"/>
              <a:t>- Nível 5</a:t>
            </a:r>
            <a:r>
              <a:rPr lang="pt-BR" sz="2400" dirty="0"/>
              <a:t>: Poucas alterações. O CMMI contém 2 Áreas de Processo (PA) enquanto o CMM contém 3 </a:t>
            </a:r>
            <a:r>
              <a:rPr lang="pt-BR" sz="2400" dirty="0" err="1"/>
              <a:t>KPA's</a:t>
            </a:r>
            <a:r>
              <a:rPr lang="pt-BR" sz="2400" dirty="0"/>
              <a:t>.</a:t>
            </a:r>
          </a:p>
        </p:txBody>
      </p:sp>
      <p:sp>
        <p:nvSpPr>
          <p:cNvPr id="46084" name="Espaço Reservado para Número de Slide 3">
            <a:extLst>
              <a:ext uri="{FF2B5EF4-FFF2-40B4-BE49-F238E27FC236}">
                <a16:creationId xmlns:a16="http://schemas.microsoft.com/office/drawing/2014/main" id="{33987260-3BCD-B41B-A2C1-56DA6B0F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8C6205-9D3B-4A42-B2A3-C53B6C0F17D0}" type="slidenum">
              <a:rPr lang="pt-BR" altLang="pt-BR" sz="1200">
                <a:solidFill>
                  <a:srgbClr val="045C75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pt-BR" altLang="pt-BR" sz="1200">
              <a:solidFill>
                <a:srgbClr val="045C75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8DA9B0-9962-4CC4-A0D2-F03C33D3CEC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36E75EF-47FF-4A57-94EB-098A75B8EE28}" type="datetime1">
              <a:rPr lang="pt-BR"/>
              <a:pPr>
                <a:defRPr/>
              </a:pPr>
              <a:t>03/04/2024</a:t>
            </a:fld>
            <a:endParaRPr lang="pt-B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16888643-F642-0BA4-A1CC-7FEAB7BB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Conclusão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BA62B2D6-2114-4CFB-A314-528FDEC2C9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CMMI foi desenvolvido visando implementar melhorias no SW-CMM;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CMMI integra em um único framework vários modelos CMM;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CMMI contempla dois métodos de representação (Estágios e Contínua);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É compatível com a norma ISO/IEC 15504. </a:t>
            </a:r>
          </a:p>
        </p:txBody>
      </p:sp>
      <p:sp>
        <p:nvSpPr>
          <p:cNvPr id="47108" name="Espaço Reservado para Número de Slide 5">
            <a:extLst>
              <a:ext uri="{FF2B5EF4-FFF2-40B4-BE49-F238E27FC236}">
                <a16:creationId xmlns:a16="http://schemas.microsoft.com/office/drawing/2014/main" id="{15D95D7C-DBA3-2972-B07B-B6DC3D5F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621500-7031-4F32-ABE4-9BDE239ED11D}" type="slidenum">
              <a:rPr lang="pt-BR" altLang="pt-BR" sz="1200">
                <a:solidFill>
                  <a:srgbClr val="045C75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pt-BR" altLang="pt-BR" sz="1200">
              <a:solidFill>
                <a:srgbClr val="045C75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3E2041-D22C-4E54-B3CA-294FD8035FD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99CD659-F712-4642-B16C-5500C49A043B}" type="datetime1">
              <a:rPr lang="pt-BR"/>
              <a:pPr>
                <a:defRPr/>
              </a:pPr>
              <a:t>03/04/2024</a:t>
            </a:fld>
            <a:endParaRPr lang="pt-B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ítulo 1">
            <a:extLst>
              <a:ext uri="{FF2B5EF4-FFF2-40B4-BE49-F238E27FC236}">
                <a16:creationId xmlns:a16="http://schemas.microsoft.com/office/drawing/2014/main" id="{CE9E7826-03EE-6D5B-D58B-2D2773E5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Bibliografia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A0308-121A-40F7-B03C-6A07E6BCA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sz="1800" dirty="0"/>
              <a:t>BROOKS, F. P. No </a:t>
            </a:r>
            <a:r>
              <a:rPr lang="pt-BR" sz="1800" dirty="0" err="1"/>
              <a:t>Silver</a:t>
            </a:r>
            <a:r>
              <a:rPr lang="pt-BR" sz="1800" dirty="0"/>
              <a:t> </a:t>
            </a:r>
            <a:r>
              <a:rPr lang="pt-BR" sz="1800" dirty="0" err="1"/>
              <a:t>Bullet</a:t>
            </a:r>
            <a:r>
              <a:rPr lang="pt-BR" sz="1800" dirty="0"/>
              <a:t>: </a:t>
            </a:r>
            <a:r>
              <a:rPr lang="pt-BR" sz="1800" dirty="0" err="1"/>
              <a:t>Essence</a:t>
            </a:r>
            <a:r>
              <a:rPr lang="pt-BR" sz="1800" dirty="0"/>
              <a:t> </a:t>
            </a:r>
            <a:r>
              <a:rPr lang="pt-BR" sz="1800" dirty="0" err="1"/>
              <a:t>and</a:t>
            </a:r>
            <a:r>
              <a:rPr lang="pt-BR" sz="1800" dirty="0"/>
              <a:t> </a:t>
            </a:r>
            <a:r>
              <a:rPr lang="pt-BR" sz="1800" dirty="0" err="1"/>
              <a:t>Accidents</a:t>
            </a:r>
            <a:r>
              <a:rPr lang="pt-BR" sz="1800" dirty="0"/>
              <a:t> </a:t>
            </a:r>
            <a:r>
              <a:rPr lang="pt-BR" sz="1800" dirty="0" err="1"/>
              <a:t>of</a:t>
            </a:r>
            <a:r>
              <a:rPr lang="pt-BR" sz="1800" dirty="0"/>
              <a:t> Software </a:t>
            </a:r>
            <a:r>
              <a:rPr lang="pt-BR" sz="1800" dirty="0" err="1"/>
              <a:t>Engineering</a:t>
            </a:r>
            <a:r>
              <a:rPr lang="pt-BR" sz="1800" dirty="0"/>
              <a:t>". </a:t>
            </a:r>
            <a:r>
              <a:rPr lang="pt-BR" sz="1800" dirty="0" err="1"/>
              <a:t>Computer</a:t>
            </a:r>
            <a:r>
              <a:rPr lang="pt-BR" sz="1800" dirty="0"/>
              <a:t>, Vol. 20, N. 4, </a:t>
            </a:r>
            <a:r>
              <a:rPr lang="pt-BR" sz="1800" dirty="0" err="1"/>
              <a:t>pp</a:t>
            </a:r>
            <a:r>
              <a:rPr lang="pt-BR" sz="1800" dirty="0"/>
              <a:t> 10-19. </a:t>
            </a:r>
            <a:r>
              <a:rPr lang="pt-BR" sz="1800" dirty="0" err="1"/>
              <a:t>April</a:t>
            </a:r>
            <a:r>
              <a:rPr lang="pt-BR" sz="1800" dirty="0"/>
              <a:t>, 1987.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sz="1800" dirty="0"/>
              <a:t>KOSCIANSKI, A., Soares, M. S.. Qualidade de Software. Editora </a:t>
            </a:r>
            <a:r>
              <a:rPr lang="pt-BR" sz="1800" dirty="0" err="1"/>
              <a:t>Novatec</a:t>
            </a:r>
            <a:r>
              <a:rPr lang="pt-BR" sz="1800" dirty="0"/>
              <a:t>, Segunda Edição, 2007.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sz="1800" dirty="0"/>
              <a:t>MOLINARI, Leonardo. Gerência de Configuração - Técnicas e Práticas no Desenvolvimento do Software, Editora Visual Books, 2007, Florianópolis, 85-7502-210-5.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sz="1800" dirty="0"/>
              <a:t>MOLINARI, Leonardo. Testes de Software - Produzindo Sistemas Melhores e Mais Confiáveis, Editora </a:t>
            </a:r>
            <a:r>
              <a:rPr lang="pt-BR" sz="1800" dirty="0" err="1"/>
              <a:t>Èrica</a:t>
            </a:r>
            <a:r>
              <a:rPr lang="pt-BR" sz="1800" dirty="0"/>
              <a:t>, 2006, 3a Edição, São Paulo, 85-7194-959X.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sz="1800" dirty="0"/>
              <a:t>PRESSMAN, R. S. Engenharia de Software. McGraw Hill, 2002.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pt-BR" dirty="0"/>
          </a:p>
        </p:txBody>
      </p:sp>
      <p:sp>
        <p:nvSpPr>
          <p:cNvPr id="48132" name="Espaço Reservado para Número de Slide 3">
            <a:extLst>
              <a:ext uri="{FF2B5EF4-FFF2-40B4-BE49-F238E27FC236}">
                <a16:creationId xmlns:a16="http://schemas.microsoft.com/office/drawing/2014/main" id="{4E215374-D19C-2B89-EB27-4398D5FD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DBC38E-788A-41DE-9196-96D5022EA5CB}" type="slidenum">
              <a:rPr lang="pt-BR" altLang="pt-BR" sz="1200">
                <a:solidFill>
                  <a:srgbClr val="045C75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pt-BR" altLang="pt-BR" sz="1200">
              <a:solidFill>
                <a:srgbClr val="045C75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1A6EB1-AFEE-49FF-9C85-2E8A1C542AE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93E7F7D-8DAC-4A99-A21E-101B1F3F7CA6}" type="datetime1">
              <a:rPr lang="pt-BR"/>
              <a:pPr>
                <a:defRPr/>
              </a:pPr>
              <a:t>03/04/2024</a:t>
            </a:fld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1474D3A-704C-326F-79D9-5D5BA5830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Processo de Software Imaturo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888EDEC-B602-4394-8DE7-B0C80168D5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CARACTERÍSTICAS</a:t>
            </a:r>
          </a:p>
          <a:p>
            <a:pPr marL="274320" indent="-274320" eaLnBrk="1" fontAlgn="auto" hangingPunct="1">
              <a:spcBef>
                <a:spcPct val="8500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Processo de Desenvolvimento de Software ad </a:t>
            </a:r>
            <a:r>
              <a:rPr lang="pt-BR" dirty="0" err="1"/>
              <a:t>hoc</a:t>
            </a:r>
            <a:r>
              <a:rPr lang="pt-BR" dirty="0"/>
              <a:t>; </a:t>
            </a: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improvisado;</a:t>
            </a:r>
            <a:endParaRPr lang="pt-BR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Processo de Desenvolvimento de Software fortemente </a:t>
            </a: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dependente</a:t>
            </a:r>
            <a:r>
              <a:rPr lang="pt-BR" dirty="0"/>
              <a:t> dos profissionais;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Processo de Desenvolvimento de Software </a:t>
            </a: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indisciplinado.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F708D5-2878-4055-9D7B-22B22FEE012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278ACE9-E8A3-468E-9AC4-E778F9FB7F68}" type="datetime1">
              <a:rPr lang="pt-BR"/>
              <a:pPr>
                <a:defRPr/>
              </a:pPr>
              <a:t>03/04/2024</a:t>
            </a:fld>
            <a:endParaRPr lang="pt-BR"/>
          </a:p>
        </p:txBody>
      </p:sp>
      <p:sp>
        <p:nvSpPr>
          <p:cNvPr id="12293" name="Espaço Reservado para Número de Slide 4">
            <a:extLst>
              <a:ext uri="{FF2B5EF4-FFF2-40B4-BE49-F238E27FC236}">
                <a16:creationId xmlns:a16="http://schemas.microsoft.com/office/drawing/2014/main" id="{A26D3FAD-E9BB-9188-117C-62B115536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A2EB00-CCF4-46C0-8451-B71B95F9A6A6}" type="slidenum">
              <a:rPr lang="pt-BR" altLang="pt-BR" sz="1200">
                <a:solidFill>
                  <a:srgbClr val="045C75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pt-BR" altLang="pt-BR" sz="1200">
              <a:solidFill>
                <a:srgbClr val="045C75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>
            <a:extLst>
              <a:ext uri="{FF2B5EF4-FFF2-40B4-BE49-F238E27FC236}">
                <a16:creationId xmlns:a16="http://schemas.microsoft.com/office/drawing/2014/main" id="{19B37FE6-39FC-4091-A27A-E2BBCC39E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752600"/>
            <a:ext cx="8686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defRPr/>
            </a:pPr>
            <a:endParaRPr lang="pt-BR" sz="2800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CONSEQÜÊNCIAS</a:t>
            </a:r>
          </a:p>
          <a:p>
            <a:pPr marL="342900" indent="-342900" eaLnBrk="1" hangingPunct="1">
              <a:spcBef>
                <a:spcPct val="85000"/>
              </a:spcBef>
              <a:buClr>
                <a:schemeClr val="accent2"/>
              </a:buClr>
              <a:buSzPct val="50000"/>
              <a:buFont typeface="Monotype Sorts" pitchFamily="2" charset="2"/>
              <a:buChar char="l"/>
              <a:defRPr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Produtividade</a:t>
            </a:r>
            <a:r>
              <a:rPr lang="pt-BR" dirty="0">
                <a:latin typeface="+mj-lt"/>
              </a:rPr>
              <a:t> geralmente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menor;</a:t>
            </a:r>
            <a:endParaRPr lang="pt-BR" dirty="0">
              <a:latin typeface="+mj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50000"/>
              <a:buFont typeface="Monotype Sorts" pitchFamily="2" charset="2"/>
              <a:buChar char="l"/>
              <a:defRPr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Prazo</a:t>
            </a:r>
            <a:r>
              <a:rPr lang="pt-BR" dirty="0">
                <a:latin typeface="+mj-lt"/>
              </a:rPr>
              <a:t> e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qualidade</a:t>
            </a:r>
            <a:r>
              <a:rPr lang="pt-BR" dirty="0">
                <a:latin typeface="+mj-lt"/>
              </a:rPr>
              <a:t> de difícil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previsão;</a:t>
            </a:r>
            <a:endParaRPr lang="pt-BR" dirty="0">
              <a:latin typeface="+mj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50000"/>
              <a:buFont typeface="Monotype Sorts" pitchFamily="2" charset="2"/>
              <a:buChar char="l"/>
              <a:defRPr/>
            </a:pPr>
            <a:r>
              <a:rPr lang="pt-BR" dirty="0">
                <a:latin typeface="+mj-lt"/>
              </a:rPr>
              <a:t>Custos de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manutenção</a:t>
            </a:r>
            <a:r>
              <a:rPr lang="pt-BR" dirty="0">
                <a:latin typeface="+mj-lt"/>
              </a:rPr>
              <a:t> geralmente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altos;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50000"/>
              <a:buFont typeface="Monotype Sorts" pitchFamily="2" charset="2"/>
              <a:buChar char="l"/>
              <a:defRPr/>
            </a:pPr>
            <a:r>
              <a:rPr lang="pt-BR" dirty="0">
                <a:latin typeface="+mj-lt"/>
              </a:rPr>
              <a:t>Baixa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visão</a:t>
            </a:r>
            <a:r>
              <a:rPr lang="pt-BR" dirty="0">
                <a:latin typeface="+mj-lt"/>
              </a:rPr>
              <a:t> do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progresso</a:t>
            </a:r>
            <a:r>
              <a:rPr lang="pt-BR" dirty="0">
                <a:latin typeface="+mj-lt"/>
              </a:rPr>
              <a:t> e da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qualidade;</a:t>
            </a:r>
            <a:endParaRPr lang="pt-BR" dirty="0">
              <a:latin typeface="+mj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50000"/>
              <a:buFont typeface="Monotype Sorts" pitchFamily="2" charset="2"/>
              <a:buChar char="l"/>
              <a:defRPr/>
            </a:pPr>
            <a:r>
              <a:rPr lang="pt-BR" dirty="0">
                <a:latin typeface="+mj-lt"/>
              </a:rPr>
              <a:t>Mais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riscos</a:t>
            </a:r>
            <a:r>
              <a:rPr lang="pt-BR" dirty="0">
                <a:latin typeface="+mj-lt"/>
              </a:rPr>
              <a:t> na adoção de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nova tecnologia;</a:t>
            </a:r>
            <a:endParaRPr lang="pt-BR" dirty="0">
              <a:latin typeface="+mj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50000"/>
              <a:buFont typeface="Monotype Sorts" pitchFamily="2" charset="2"/>
              <a:buChar char="l"/>
              <a:defRPr/>
            </a:pPr>
            <a:r>
              <a:rPr lang="pt-BR" dirty="0">
                <a:latin typeface="+mj-lt"/>
              </a:rPr>
              <a:t>“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Incêndios</a:t>
            </a:r>
            <a:r>
              <a:rPr lang="pt-BR" dirty="0">
                <a:latin typeface="+mj-lt"/>
              </a:rPr>
              <a:t>” freqüentes;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50000"/>
              <a:buFont typeface="Monotype Sorts" pitchFamily="2" charset="2"/>
              <a:buChar char="l"/>
              <a:defRPr/>
            </a:pPr>
            <a:r>
              <a:rPr lang="pt-BR" dirty="0">
                <a:latin typeface="+mj-lt"/>
              </a:rPr>
              <a:t>Alta incidência de manutenções corretivas.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F44F77E-3014-4961-AE25-13448444BF4F}"/>
              </a:ext>
            </a:extLst>
          </p:cNvPr>
          <p:cNvSpPr txBox="1">
            <a:spLocks noChangeArrowheads="1"/>
          </p:cNvSpPr>
          <p:nvPr/>
        </p:nvSpPr>
        <p:spPr>
          <a:xfrm>
            <a:off x="428625" y="714375"/>
            <a:ext cx="8229600" cy="1000125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pt-BR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Processo de Software Imaturo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050749-6AEA-49F7-AE61-E4DC65D91D7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28FB780-7A0E-4750-A37A-CBC5A0427AA6}" type="datetime1">
              <a:rPr lang="pt-BR"/>
              <a:pPr>
                <a:defRPr/>
              </a:pPr>
              <a:t>03/04/2024</a:t>
            </a:fld>
            <a:endParaRPr lang="pt-BR"/>
          </a:p>
        </p:txBody>
      </p:sp>
      <p:sp>
        <p:nvSpPr>
          <p:cNvPr id="14341" name="Espaço Reservado para Número de Slide 5">
            <a:extLst>
              <a:ext uri="{FF2B5EF4-FFF2-40B4-BE49-F238E27FC236}">
                <a16:creationId xmlns:a16="http://schemas.microsoft.com/office/drawing/2014/main" id="{2A69B2FD-D045-2437-79C1-47AE852A8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5C8887-B7C5-4EA4-B346-E8DC1A1760B4}" type="slidenum">
              <a:rPr lang="pt-BR" altLang="pt-BR" sz="1200">
                <a:solidFill>
                  <a:srgbClr val="045C75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pt-BR" altLang="pt-BR" sz="1200">
              <a:solidFill>
                <a:srgbClr val="045C75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>
            <a:extLst>
              <a:ext uri="{FF2B5EF4-FFF2-40B4-BE49-F238E27FC236}">
                <a16:creationId xmlns:a16="http://schemas.microsoft.com/office/drawing/2014/main" id="{B88461E2-3E64-4FA8-B250-83CB59682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1714500"/>
            <a:ext cx="8686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CARACTERÍSTICAS</a:t>
            </a:r>
            <a:endParaRPr lang="pt-BR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 eaLnBrk="1" hangingPunct="1">
              <a:spcBef>
                <a:spcPct val="50000"/>
              </a:spcBef>
              <a:buClr>
                <a:schemeClr val="accent2"/>
              </a:buClr>
              <a:buSzPct val="50000"/>
              <a:buFont typeface="Monotype Sorts" pitchFamily="2" charset="2"/>
              <a:buChar char="l"/>
              <a:defRPr/>
            </a:pPr>
            <a:r>
              <a:rPr lang="pt-BR" dirty="0">
                <a:latin typeface="+mj-lt"/>
              </a:rPr>
              <a:t>Processo de Desenvolvimento de Software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conhecido</a:t>
            </a:r>
            <a:r>
              <a:rPr lang="pt-BR" dirty="0">
                <a:latin typeface="+mj-lt"/>
              </a:rPr>
              <a:t> por todos os desenvolvedores da organização;</a:t>
            </a:r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50000"/>
              <a:buFont typeface="Monotype Sorts" pitchFamily="2" charset="2"/>
              <a:buChar char="l"/>
              <a:defRPr/>
            </a:pPr>
            <a:r>
              <a:rPr lang="pt-BR" dirty="0">
                <a:latin typeface="+mj-lt"/>
              </a:rPr>
              <a:t>Processo de Desenvolvimento de Software com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apoio</a:t>
            </a:r>
            <a:r>
              <a:rPr lang="pt-BR" dirty="0">
                <a:latin typeface="+mj-lt"/>
              </a:rPr>
              <a:t> visível da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alta administração;</a:t>
            </a:r>
            <a:endParaRPr lang="pt-BR" dirty="0">
              <a:latin typeface="+mj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50000"/>
              <a:buFont typeface="Monotype Sorts" pitchFamily="2" charset="2"/>
              <a:buChar char="l"/>
              <a:defRPr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Auditagem</a:t>
            </a:r>
            <a:r>
              <a:rPr lang="pt-BR" dirty="0">
                <a:latin typeface="+mj-lt"/>
              </a:rPr>
              <a:t> da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fidelidade </a:t>
            </a:r>
            <a:r>
              <a:rPr lang="pt-BR" dirty="0">
                <a:latin typeface="+mj-lt"/>
              </a:rPr>
              <a:t>ao Processo de Desenvolvimento de Software;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50000"/>
              <a:buFont typeface="Monotype Sorts" pitchFamily="2" charset="2"/>
              <a:buChar char="l"/>
              <a:defRPr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Obtenção de Medidas</a:t>
            </a:r>
            <a:r>
              <a:rPr lang="pt-BR" dirty="0">
                <a:latin typeface="+mj-lt"/>
              </a:rPr>
              <a:t> do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Produto</a:t>
            </a:r>
            <a:r>
              <a:rPr lang="pt-BR" dirty="0">
                <a:latin typeface="+mj-lt"/>
              </a:rPr>
              <a:t> e do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Processo</a:t>
            </a:r>
            <a:r>
              <a:rPr lang="pt-BR" dirty="0">
                <a:latin typeface="+mj-lt"/>
              </a:rPr>
              <a:t> de Desenvolvimento de Software.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126F882-FB5A-437C-9D7D-71D84E5621D3}"/>
              </a:ext>
            </a:extLst>
          </p:cNvPr>
          <p:cNvSpPr txBox="1">
            <a:spLocks noChangeArrowheads="1"/>
          </p:cNvSpPr>
          <p:nvPr/>
        </p:nvSpPr>
        <p:spPr>
          <a:xfrm>
            <a:off x="357188" y="500063"/>
            <a:ext cx="8229600" cy="1000125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pt-BR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Processo de Software Maduro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740087-5CC1-4D0C-916D-740D4044579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40F91D1-2F75-442A-AD83-6F76D149C7AD}" type="datetime1">
              <a:rPr lang="pt-BR"/>
              <a:pPr>
                <a:defRPr/>
              </a:pPr>
              <a:t>03/04/2024</a:t>
            </a:fld>
            <a:endParaRPr lang="pt-BR"/>
          </a:p>
        </p:txBody>
      </p:sp>
      <p:sp>
        <p:nvSpPr>
          <p:cNvPr id="16389" name="Espaço Reservado para Número de Slide 5">
            <a:extLst>
              <a:ext uri="{FF2B5EF4-FFF2-40B4-BE49-F238E27FC236}">
                <a16:creationId xmlns:a16="http://schemas.microsoft.com/office/drawing/2014/main" id="{0B4580AD-357C-DE8E-A81F-D78300A1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7B6880-942A-4FB3-84D9-7241712F0962}" type="slidenum">
              <a:rPr lang="pt-BR" altLang="pt-BR" sz="1200">
                <a:solidFill>
                  <a:srgbClr val="045C75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pt-BR" altLang="pt-BR" sz="1200">
              <a:solidFill>
                <a:srgbClr val="045C75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>
            <a:extLst>
              <a:ext uri="{FF2B5EF4-FFF2-40B4-BE49-F238E27FC236}">
                <a16:creationId xmlns:a16="http://schemas.microsoft.com/office/drawing/2014/main" id="{FDE7A520-FE18-4757-B8ED-80282AA90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1857375"/>
            <a:ext cx="8686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CARACTERÍSTICAS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accent2"/>
              </a:buClr>
              <a:buSzPct val="50000"/>
              <a:buFont typeface="Monotype Sorts" pitchFamily="2" charset="2"/>
              <a:buChar char="l"/>
              <a:defRPr/>
            </a:pPr>
            <a:r>
              <a:rPr lang="pt-BR" dirty="0">
                <a:latin typeface="+mj-lt"/>
              </a:rPr>
              <a:t>Adoção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disciplinada</a:t>
            </a:r>
            <a:r>
              <a:rPr lang="pt-BR" dirty="0">
                <a:latin typeface="+mj-lt"/>
              </a:rPr>
              <a:t> de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tecnologia;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50000"/>
              <a:buFont typeface="Monotype Sorts" pitchFamily="2" charset="2"/>
              <a:buChar char="l"/>
              <a:defRPr/>
            </a:pPr>
            <a:r>
              <a:rPr lang="pt-BR" dirty="0">
                <a:latin typeface="+mj-lt"/>
              </a:rPr>
              <a:t>Uso de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testes;</a:t>
            </a:r>
            <a:endParaRPr lang="pt-BR" dirty="0">
              <a:latin typeface="+mj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50000"/>
              <a:buFont typeface="Monotype Sorts" pitchFamily="2" charset="2"/>
              <a:buChar char="l"/>
              <a:defRPr/>
            </a:pPr>
            <a:r>
              <a:rPr lang="pt-BR" dirty="0">
                <a:latin typeface="+mj-lt"/>
              </a:rPr>
              <a:t>Papéis e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responsabilidades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definidos;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50000"/>
              <a:buFont typeface="Monotype Sorts" pitchFamily="2" charset="2"/>
              <a:buChar char="l"/>
              <a:defRPr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Acompanhamento</a:t>
            </a:r>
            <a:r>
              <a:rPr lang="pt-BR" dirty="0">
                <a:latin typeface="+mj-lt"/>
              </a:rPr>
              <a:t> da qualidade do produto e da satisfação do cliente.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47867D7-38F7-47F4-A184-E45F8631ED35}"/>
              </a:ext>
            </a:extLst>
          </p:cNvPr>
          <p:cNvSpPr txBox="1">
            <a:spLocks noChangeArrowheads="1"/>
          </p:cNvSpPr>
          <p:nvPr/>
        </p:nvSpPr>
        <p:spPr>
          <a:xfrm>
            <a:off x="357188" y="500063"/>
            <a:ext cx="8229600" cy="1000125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pt-BR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Processo de Software Maduro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CB652C-6637-4ED1-9F1D-A78DA98E7FD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90FA84E-526D-4B76-AD46-3BA4979B9189}" type="datetime1">
              <a:rPr lang="pt-BR"/>
              <a:pPr>
                <a:defRPr/>
              </a:pPr>
              <a:t>03/04/2024</a:t>
            </a:fld>
            <a:endParaRPr lang="pt-BR"/>
          </a:p>
        </p:txBody>
      </p:sp>
      <p:sp>
        <p:nvSpPr>
          <p:cNvPr id="18437" name="Espaço Reservado para Número de Slide 5">
            <a:extLst>
              <a:ext uri="{FF2B5EF4-FFF2-40B4-BE49-F238E27FC236}">
                <a16:creationId xmlns:a16="http://schemas.microsoft.com/office/drawing/2014/main" id="{B284BC26-5D8D-3750-894D-8978C336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C4BA85-C207-4F69-89E2-5340A74E8C25}" type="slidenum">
              <a:rPr lang="pt-BR" altLang="pt-BR" sz="1200">
                <a:solidFill>
                  <a:srgbClr val="045C75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pt-BR" altLang="pt-BR" sz="1200">
              <a:solidFill>
                <a:srgbClr val="045C75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E98251B-EA30-F5A2-BDE3-61F91597C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latin typeface="Tahoma" panose="020B0604030504040204" pitchFamily="34" charset="0"/>
              </a:rPr>
              <a:t>4. Qualidade de Processo </a:t>
            </a:r>
            <a:r>
              <a:rPr lang="pt-BR" altLang="pt-BR" sz="150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2C18ACA-5C38-A928-30FB-DA5918607B9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28625" y="1357313"/>
            <a:ext cx="8429625" cy="5072062"/>
          </a:xfrm>
          <a:noFill/>
        </p:spPr>
        <p:txBody>
          <a:bodyPr/>
          <a:lstStyle/>
          <a:p>
            <a:pPr eaLnBrk="1" hangingPunct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altLang="pt-BR" b="1">
                <a:solidFill>
                  <a:srgbClr val="3333FF"/>
                </a:solidFill>
                <a:latin typeface="Tahoma" panose="020B0604030504040204" pitchFamily="34" charset="0"/>
              </a:rPr>
              <a:t>CMM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pt-BR">
              <a:latin typeface="Tahoma" panose="020B0604030504040204" pitchFamily="34" charset="0"/>
            </a:endParaRPr>
          </a:p>
          <a:p>
            <a:pPr lvl="1" eaLnBrk="1" hangingPunct="1"/>
            <a:endParaRPr lang="pt-BR" altLang="pt-BR" b="1">
              <a:latin typeface="Tahoma" panose="020B0604030504040204" pitchFamily="34" charset="0"/>
            </a:endParaRPr>
          </a:p>
        </p:txBody>
      </p:sp>
      <p:sp>
        <p:nvSpPr>
          <p:cNvPr id="20484" name="Espaço Reservado para Número de Slide 6">
            <a:extLst>
              <a:ext uri="{FF2B5EF4-FFF2-40B4-BE49-F238E27FC236}">
                <a16:creationId xmlns:a16="http://schemas.microsoft.com/office/drawing/2014/main" id="{7B3953FC-FDE1-206A-00E1-27290772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B2423B-AB4C-4403-8A08-5445527F081F}" type="slidenum">
              <a:rPr lang="pt-BR" altLang="en-US" sz="1200">
                <a:solidFill>
                  <a:srgbClr val="045C75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pt-BR" altLang="en-US" sz="1200">
              <a:solidFill>
                <a:srgbClr val="045C75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0485" name="Picture 4">
            <a:extLst>
              <a:ext uri="{FF2B5EF4-FFF2-40B4-BE49-F238E27FC236}">
                <a16:creationId xmlns:a16="http://schemas.microsoft.com/office/drawing/2014/main" id="{06C0B9A3-5E26-B688-7611-2B7D44CB2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736725"/>
            <a:ext cx="8023225" cy="457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010B49F9-7D91-470B-98F7-2DB3CA6A303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0C55359-68EF-40F8-9528-755AAF7C33F1}" type="datetime1">
              <a:rPr lang="pt-BR"/>
              <a:pPr>
                <a:defRPr/>
              </a:pPr>
              <a:t>03/04/2024</a:t>
            </a:fld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7666F37-7DCE-4F34-6CD2-39ACA98B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/>
              <a:t>CMM: Descrição</a:t>
            </a:r>
            <a:endParaRPr lang="pt-BR" altLang="pt-BR"/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8760E87D-EF28-40C4-B3D2-F2C1C948E9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Versão</a:t>
            </a:r>
            <a:r>
              <a:rPr lang="en-US" dirty="0"/>
              <a:t> </a:t>
            </a:r>
            <a:r>
              <a:rPr lang="en-US" dirty="0" err="1"/>
              <a:t>atual</a:t>
            </a:r>
            <a:r>
              <a:rPr lang="en-US" dirty="0"/>
              <a:t> 1.1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SEI – Software Engineering Institute da Carnegie Mellon University;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CMM e CMMI </a:t>
            </a:r>
            <a:r>
              <a:rPr lang="en-US" dirty="0" err="1"/>
              <a:t>têm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sponsor (</a:t>
            </a:r>
            <a:r>
              <a:rPr lang="en-US" dirty="0" err="1"/>
              <a:t>Patrocinador</a:t>
            </a:r>
            <a:r>
              <a:rPr lang="en-US" dirty="0"/>
              <a:t>) o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Defesa</a:t>
            </a:r>
            <a:r>
              <a:rPr lang="en-US" dirty="0"/>
              <a:t> dos EUA.</a:t>
            </a:r>
            <a:endParaRPr lang="pt-BR" dirty="0"/>
          </a:p>
        </p:txBody>
      </p:sp>
      <p:sp>
        <p:nvSpPr>
          <p:cNvPr id="22532" name="Espaço Reservado para Número de Slide 5">
            <a:extLst>
              <a:ext uri="{FF2B5EF4-FFF2-40B4-BE49-F238E27FC236}">
                <a16:creationId xmlns:a16="http://schemas.microsoft.com/office/drawing/2014/main" id="{750DDAE9-8AB2-563F-A50B-7D022F2BD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786844-48F9-42CA-B0B5-633131323A2A}" type="slidenum">
              <a:rPr lang="pt-BR" altLang="pt-BR" sz="1200">
                <a:solidFill>
                  <a:srgbClr val="045C75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pt-BR" altLang="pt-BR" sz="1200">
              <a:solidFill>
                <a:srgbClr val="045C75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C3BE53-AF53-41E7-A77E-9D0FB828844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9CC589E-AD96-416A-B826-C8466D44A59A}" type="datetime1">
              <a:rPr lang="pt-BR"/>
              <a:pPr>
                <a:defRPr/>
              </a:pPr>
              <a:t>03/04/2024</a:t>
            </a:fld>
            <a:endParaRPr lang="pt-B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ux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ux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F08CAE6F972224FAAD3DA57AF15B216" ma:contentTypeVersion="4" ma:contentTypeDescription="Crie um novo documento." ma:contentTypeScope="" ma:versionID="fc22178c1e7b50cc1105cf8d752f2bad">
  <xsd:schema xmlns:xsd="http://www.w3.org/2001/XMLSchema" xmlns:xs="http://www.w3.org/2001/XMLSchema" xmlns:p="http://schemas.microsoft.com/office/2006/metadata/properties" xmlns:ns2="97f6aee8-5eec-4a5d-9637-5a97bf1b08e7" targetNamespace="http://schemas.microsoft.com/office/2006/metadata/properties" ma:root="true" ma:fieldsID="80e8c2ab9fd4dea44871000a4c9644a6" ns2:_="">
    <xsd:import namespace="97f6aee8-5eec-4a5d-9637-5a97bf1b08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f6aee8-5eec-4a5d-9637-5a97bf1b08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555BF1-CAD8-4DBB-BC3C-C881862CA098}"/>
</file>

<file path=customXml/itemProps2.xml><?xml version="1.0" encoding="utf-8"?>
<ds:datastoreItem xmlns:ds="http://schemas.openxmlformats.org/officeDocument/2006/customXml" ds:itemID="{97A1D9F1-3ED1-4FF7-BD42-15557F45B0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9073E9-2C41-478A-8147-B9E64B2773C9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2145</TotalTime>
  <Words>1580</Words>
  <Application>Microsoft Office PowerPoint</Application>
  <PresentationFormat>Apresentação na tela (4:3)</PresentationFormat>
  <Paragraphs>252</Paragraphs>
  <Slides>33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Fluxo</vt:lpstr>
      <vt:lpstr>Certificações  CMM e CMMI</vt:lpstr>
      <vt:lpstr>CMM: Definição</vt:lpstr>
      <vt:lpstr>Qualidade de Processo de Software  X                              Maturidade de Processo de Software</vt:lpstr>
      <vt:lpstr>Processo de Software Imaturo</vt:lpstr>
      <vt:lpstr>Apresentação do PowerPoint</vt:lpstr>
      <vt:lpstr>Apresentação do PowerPoint</vt:lpstr>
      <vt:lpstr>Apresentação do PowerPoint</vt:lpstr>
      <vt:lpstr>4. Qualidade de Processo  </vt:lpstr>
      <vt:lpstr>CMM: Descrição</vt:lpstr>
      <vt:lpstr>CMM: Níveis de maturidade</vt:lpstr>
      <vt:lpstr>CMM: Áreas-chave de processo (KPA’s)</vt:lpstr>
      <vt:lpstr>CMM: Estrutura</vt:lpstr>
      <vt:lpstr>Objetivos da certificação CMM</vt:lpstr>
      <vt:lpstr>Exemplo: Stefanini IT Solutions</vt:lpstr>
      <vt:lpstr>Modelos CMM                              </vt:lpstr>
      <vt:lpstr>Modelos CMM                              </vt:lpstr>
      <vt:lpstr>Modelos CMM</vt:lpstr>
      <vt:lpstr>Modelos CMM                              </vt:lpstr>
      <vt:lpstr>Carências do CMM</vt:lpstr>
      <vt:lpstr>ISO/IEC 15504 - SPICE</vt:lpstr>
      <vt:lpstr>CMMI</vt:lpstr>
      <vt:lpstr>Objetivos do CMMI</vt:lpstr>
      <vt:lpstr>Funcionalidades do CMMI</vt:lpstr>
      <vt:lpstr>Representação por Estágios (SW-CMM)</vt:lpstr>
      <vt:lpstr>Representação Contínua (ISO 15504)</vt:lpstr>
      <vt:lpstr>CMMI: Limitações</vt:lpstr>
      <vt:lpstr>CMM X CMMI diferenças</vt:lpstr>
      <vt:lpstr>CMM X CMMI diferenças</vt:lpstr>
      <vt:lpstr>CMM X CMMI diferenças</vt:lpstr>
      <vt:lpstr>CMM X CMMI diferenças</vt:lpstr>
      <vt:lpstr>CMM X CMMI diferenças</vt:lpstr>
      <vt:lpstr>Conclusão</vt:lpstr>
      <vt:lpstr>Bibliografia</vt:lpstr>
    </vt:vector>
  </TitlesOfParts>
  <Company>Funlan &amp; Cia Ltda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5 níveis de maturidade</dc:title>
  <dc:creator>Pablo Furlan</dc:creator>
  <cp:lastModifiedBy>ediney ciasi barreto</cp:lastModifiedBy>
  <cp:revision>54</cp:revision>
  <dcterms:created xsi:type="dcterms:W3CDTF">2005-04-07T19:35:15Z</dcterms:created>
  <dcterms:modified xsi:type="dcterms:W3CDTF">2024-04-03T19:54:01Z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0x010100BF08CAE6F972224FAAD3DA57AF15B216</vt:lpwstr>
  </property>
</Properties>
</file>