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57" r:id="rId4"/>
    <p:sldId id="258" r:id="rId5"/>
    <p:sldId id="261" r:id="rId6"/>
    <p:sldId id="262" r:id="rId7"/>
    <p:sldId id="263" r:id="rId8"/>
    <p:sldId id="264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9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0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0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10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3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0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0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3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8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9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5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4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52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9714" y="1736725"/>
            <a:ext cx="10998926" cy="2273980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Comparativo </a:t>
            </a:r>
            <a:r>
              <a:rPr lang="pt-BR" sz="4400" dirty="0" err="1" smtClean="0"/>
              <a:t>Enade</a:t>
            </a:r>
            <a:r>
              <a:rPr lang="pt-BR" sz="4400" dirty="0" smtClean="0"/>
              <a:t> -2017</a:t>
            </a:r>
            <a:br>
              <a:rPr lang="pt-BR" sz="4400" dirty="0" smtClean="0"/>
            </a:br>
            <a:r>
              <a:rPr lang="pt-BR" sz="4400" dirty="0" smtClean="0"/>
              <a:t>instituições Federais </a:t>
            </a:r>
            <a:r>
              <a:rPr lang="pt-BR" sz="4400" dirty="0" err="1" smtClean="0"/>
              <a:t>vs</a:t>
            </a:r>
            <a:r>
              <a:rPr lang="pt-BR" sz="4400" dirty="0" smtClean="0"/>
              <a:t> não federais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2652" y="4686254"/>
            <a:ext cx="8430171" cy="1655762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Anne Almeida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Geovani Richard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Robert Cristiano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58" y="1061176"/>
            <a:ext cx="5745865" cy="1110869"/>
          </a:xfrm>
          <a:prstGeom prst="rect">
            <a:avLst/>
          </a:prstGeom>
          <a:effectLst>
            <a:reflection stA="23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22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95943"/>
            <a:ext cx="9905998" cy="744583"/>
          </a:xfrm>
        </p:spPr>
        <p:txBody>
          <a:bodyPr>
            <a:normAutofit/>
          </a:bodyPr>
          <a:lstStyle/>
          <a:p>
            <a:r>
              <a:rPr lang="pt-BR" dirty="0" smtClean="0"/>
              <a:t>gráfico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9" y="1188720"/>
            <a:ext cx="11563605" cy="53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78" y="1659987"/>
            <a:ext cx="9699483" cy="33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5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pt-BR" dirty="0" err="1" smtClean="0"/>
              <a:t>enade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293223"/>
            <a:ext cx="9905999" cy="4497978"/>
          </a:xfrm>
        </p:spPr>
        <p:txBody>
          <a:bodyPr/>
          <a:lstStyle/>
          <a:p>
            <a:r>
              <a:rPr lang="pt-BR" dirty="0"/>
              <a:t>O Exame Nacional de Desempenho de Estudantes (</a:t>
            </a:r>
            <a:r>
              <a:rPr lang="pt-BR" dirty="0" err="1"/>
              <a:t>Enade</a:t>
            </a:r>
            <a:r>
              <a:rPr lang="pt-BR" dirty="0"/>
              <a:t>) avalia o rendimento dos concluintes dos cursos de graduação, em relação aos conteúdos programáticos, habilidades e competências adquiridas em sua formação. </a:t>
            </a:r>
            <a:endParaRPr lang="pt-BR" dirty="0" smtClean="0"/>
          </a:p>
          <a:p>
            <a:r>
              <a:rPr lang="pt-BR" dirty="0"/>
              <a:t>O objetivo do </a:t>
            </a:r>
            <a:r>
              <a:rPr lang="pt-BR" dirty="0" err="1"/>
              <a:t>Enade</a:t>
            </a:r>
            <a:r>
              <a:rPr lang="pt-BR" dirty="0"/>
              <a:t> é avaliar o desempenho dos estudantes com relação aos conteúdos programáticos previstos nas diretrizes curriculares dos cursos de graduação, o desenvolvimento de competências e habilidades necessárias ao aprofundamento da formação geral e profissional, e o nível de atualização dos estudantes com relação à realidade brasileira e </a:t>
            </a:r>
            <a:r>
              <a:rPr lang="pt-BR" dirty="0" smtClean="0"/>
              <a:t>mundial.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3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2853" y="-152190"/>
            <a:ext cx="9905998" cy="9098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Instituições Federais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2" y="1240973"/>
            <a:ext cx="11479300" cy="53362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366070" y="1828799"/>
            <a:ext cx="2325188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count    2706.000000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mean       50.699815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std</a:t>
            </a:r>
            <a:r>
              <a:rPr lang="en-US" sz="1600" dirty="0">
                <a:solidFill>
                  <a:schemeClr val="bg1"/>
                </a:solidFill>
              </a:rPr>
              <a:t>        13.312321</a:t>
            </a:r>
          </a:p>
          <a:p>
            <a:r>
              <a:rPr lang="en-US" sz="1600" dirty="0">
                <a:solidFill>
                  <a:schemeClr val="bg1"/>
                </a:solidFill>
              </a:rPr>
              <a:t>min         0.000000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25%        41.525000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50%        51.100000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75%        60.175000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max        95.100000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pt-BR" dirty="0" smtClean="0"/>
              <a:t>Instituições não federais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4" y="1123406"/>
            <a:ext cx="11928912" cy="554528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888583" y="1737360"/>
            <a:ext cx="2024743" cy="2062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   5783.000000</a:t>
            </a:r>
          </a:p>
          <a:p>
            <a:r>
              <a:rPr lang="en-US" sz="1600" dirty="0"/>
              <a:t>mean       39.782812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        12.326573</a:t>
            </a:r>
          </a:p>
          <a:p>
            <a:r>
              <a:rPr lang="en-US" sz="1600" dirty="0"/>
              <a:t>min         0.000000</a:t>
            </a:r>
          </a:p>
          <a:p>
            <a:r>
              <a:rPr lang="en-US" sz="1600" dirty="0"/>
              <a:t>25%        31.400000</a:t>
            </a:r>
          </a:p>
          <a:p>
            <a:r>
              <a:rPr lang="en-US" sz="1600" dirty="0"/>
              <a:t>50%        38.900000</a:t>
            </a:r>
          </a:p>
          <a:p>
            <a:r>
              <a:rPr lang="en-US" sz="1600" dirty="0"/>
              <a:t>75%        47.400000</a:t>
            </a:r>
          </a:p>
          <a:p>
            <a:r>
              <a:rPr lang="en-US" sz="1600" dirty="0"/>
              <a:t>max        93.300000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431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-113002"/>
            <a:ext cx="9905998" cy="1478570"/>
          </a:xfrm>
        </p:spPr>
        <p:txBody>
          <a:bodyPr/>
          <a:lstStyle/>
          <a:p>
            <a:r>
              <a:rPr lang="pt-BR" dirty="0" smtClean="0"/>
              <a:t>Instituições estaduais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7" y="1175658"/>
            <a:ext cx="11928910" cy="55452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836331" y="1698171"/>
            <a:ext cx="2103120" cy="2062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   970.000000</a:t>
            </a:r>
          </a:p>
          <a:p>
            <a:r>
              <a:rPr lang="en-US" sz="1600" dirty="0"/>
              <a:t>mean      45.210206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       13.429972</a:t>
            </a:r>
          </a:p>
          <a:p>
            <a:r>
              <a:rPr lang="en-US" sz="1600" dirty="0"/>
              <a:t>min        0.000000</a:t>
            </a:r>
          </a:p>
          <a:p>
            <a:r>
              <a:rPr lang="en-US" sz="1600" dirty="0"/>
              <a:t>25%       35.900000</a:t>
            </a:r>
          </a:p>
          <a:p>
            <a:r>
              <a:rPr lang="en-US" sz="1600" dirty="0"/>
              <a:t>50%       44.800000</a:t>
            </a:r>
          </a:p>
          <a:p>
            <a:r>
              <a:rPr lang="en-US" sz="1600" dirty="0"/>
              <a:t>75%       54.500000</a:t>
            </a:r>
          </a:p>
          <a:p>
            <a:r>
              <a:rPr lang="en-US" sz="1600" dirty="0"/>
              <a:t>max       86.500000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76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pt-BR" dirty="0" smtClean="0"/>
              <a:t>Instituições privadas lucrativas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5" y="1227910"/>
            <a:ext cx="11872708" cy="551915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66069" y="1789612"/>
            <a:ext cx="2468880" cy="2127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   2094.000000</a:t>
            </a:r>
          </a:p>
          <a:p>
            <a:r>
              <a:rPr lang="en-US" sz="1600" dirty="0"/>
              <a:t>mean       37.584384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        10.722355</a:t>
            </a:r>
          </a:p>
          <a:p>
            <a:r>
              <a:rPr lang="en-US" sz="1600" dirty="0"/>
              <a:t>min         0.000000</a:t>
            </a:r>
          </a:p>
          <a:p>
            <a:r>
              <a:rPr lang="en-US" sz="1600" dirty="0"/>
              <a:t>25%        30.600000</a:t>
            </a:r>
          </a:p>
          <a:p>
            <a:r>
              <a:rPr lang="en-US" sz="1600" dirty="0"/>
              <a:t>50%        36.800000</a:t>
            </a:r>
          </a:p>
          <a:p>
            <a:r>
              <a:rPr lang="en-US" sz="1600" dirty="0"/>
              <a:t>75%        44.200000</a:t>
            </a:r>
          </a:p>
          <a:p>
            <a:r>
              <a:rPr lang="en-US" sz="1600" dirty="0"/>
              <a:t>max        76.000000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35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BR" dirty="0" smtClean="0"/>
              <a:t>Instituições Privadas não lucrativas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9" y="1175657"/>
            <a:ext cx="11900809" cy="553222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26880" y="1685109"/>
            <a:ext cx="2547257" cy="2062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   2469.000000</a:t>
            </a:r>
          </a:p>
          <a:p>
            <a:r>
              <a:rPr lang="en-US" sz="1600" dirty="0"/>
              <a:t>mean       39.734305</a:t>
            </a:r>
          </a:p>
          <a:p>
            <a:r>
              <a:rPr lang="en-US" sz="1600" dirty="0" err="1"/>
              <a:t>std</a:t>
            </a:r>
            <a:r>
              <a:rPr lang="en-US" sz="1600" dirty="0"/>
              <a:t>        12.545465</a:t>
            </a:r>
          </a:p>
          <a:p>
            <a:r>
              <a:rPr lang="en-US" sz="1600" dirty="0"/>
              <a:t>min         0.000000</a:t>
            </a:r>
          </a:p>
          <a:p>
            <a:r>
              <a:rPr lang="en-US" sz="1600" dirty="0"/>
              <a:t>25%        31.100000</a:t>
            </a:r>
          </a:p>
          <a:p>
            <a:r>
              <a:rPr lang="en-US" sz="1600" dirty="0"/>
              <a:t>50%        39.000000</a:t>
            </a:r>
          </a:p>
          <a:p>
            <a:r>
              <a:rPr lang="en-US" sz="1600" dirty="0"/>
              <a:t>75%        47.900000</a:t>
            </a:r>
          </a:p>
          <a:p>
            <a:r>
              <a:rPr lang="en-US" sz="1600" dirty="0"/>
              <a:t>max        93.300000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172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BR" dirty="0" smtClean="0"/>
              <a:t>Gráfico comparativo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2" y="1201783"/>
            <a:ext cx="11957011" cy="55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 Máxima, Mediana e média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99218"/>
              </p:ext>
            </p:extLst>
          </p:nvPr>
        </p:nvGraphicFramePr>
        <p:xfrm>
          <a:off x="1267097" y="2249486"/>
          <a:ext cx="9780316" cy="409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079">
                  <a:extLst>
                    <a:ext uri="{9D8B030D-6E8A-4147-A177-3AD203B41FA5}">
                      <a16:colId xmlns:a16="http://schemas.microsoft.com/office/drawing/2014/main" val="3078037120"/>
                    </a:ext>
                  </a:extLst>
                </a:gridCol>
                <a:gridCol w="2445079">
                  <a:extLst>
                    <a:ext uri="{9D8B030D-6E8A-4147-A177-3AD203B41FA5}">
                      <a16:colId xmlns:a16="http://schemas.microsoft.com/office/drawing/2014/main" val="3156660994"/>
                    </a:ext>
                  </a:extLst>
                </a:gridCol>
                <a:gridCol w="2445079">
                  <a:extLst>
                    <a:ext uri="{9D8B030D-6E8A-4147-A177-3AD203B41FA5}">
                      <a16:colId xmlns:a16="http://schemas.microsoft.com/office/drawing/2014/main" val="2536979040"/>
                    </a:ext>
                  </a:extLst>
                </a:gridCol>
                <a:gridCol w="2445079">
                  <a:extLst>
                    <a:ext uri="{9D8B030D-6E8A-4147-A177-3AD203B41FA5}">
                      <a16:colId xmlns:a16="http://schemas.microsoft.com/office/drawing/2014/main" val="398647426"/>
                    </a:ext>
                  </a:extLst>
                </a:gridCol>
              </a:tblGrid>
              <a:tr h="68317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ook Antiqua" panose="02040602050305030304" pitchFamily="18" charset="0"/>
                        </a:rPr>
                        <a:t>Tipo</a:t>
                      </a:r>
                      <a:endParaRPr lang="pt-BR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ook Antiqua" panose="02040602050305030304" pitchFamily="18" charset="0"/>
                        </a:rPr>
                        <a:t>Nota Máxima</a:t>
                      </a:r>
                      <a:endParaRPr lang="pt-BR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ook Antiqua" panose="02040602050305030304" pitchFamily="18" charset="0"/>
                        </a:rPr>
                        <a:t>Mediana</a:t>
                      </a:r>
                      <a:endParaRPr lang="pt-BR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ook Antiqua" panose="02040602050305030304" pitchFamily="18" charset="0"/>
                        </a:rPr>
                        <a:t>Média</a:t>
                      </a:r>
                      <a:endParaRPr lang="pt-BR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6714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1. Federal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50.70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41513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2. Não Federais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93.3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38.9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39.78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76951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2.1 Estaduais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86.5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44.8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45.21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96138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2.2 Privada Luc.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76.0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36.8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37.58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57877"/>
                  </a:ext>
                </a:extLst>
              </a:tr>
              <a:tr h="683177">
                <a:tc>
                  <a:txBody>
                    <a:bodyPr/>
                    <a:lstStyle/>
                    <a:p>
                      <a:r>
                        <a:rPr lang="pt-BR" dirty="0" smtClean="0"/>
                        <a:t>2.3 Privada Não </a:t>
                      </a:r>
                      <a:r>
                        <a:rPr lang="pt-BR" dirty="0" err="1" smtClean="0"/>
                        <a:t>luc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93.3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39.73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1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55</TotalTime>
  <Words>253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Trebuchet MS</vt:lpstr>
      <vt:lpstr>Tw Cen MT</vt:lpstr>
      <vt:lpstr>Circuito</vt:lpstr>
      <vt:lpstr>Comparativo Enade -2017 instituições Federais vs não federais</vt:lpstr>
      <vt:lpstr>enade</vt:lpstr>
      <vt:lpstr>  Instituições Federais</vt:lpstr>
      <vt:lpstr>Instituições não federais</vt:lpstr>
      <vt:lpstr>Instituições estaduais</vt:lpstr>
      <vt:lpstr>Instituições privadas lucrativas</vt:lpstr>
      <vt:lpstr>Instituições Privadas não lucrativas</vt:lpstr>
      <vt:lpstr>Gráfico comparativo</vt:lpstr>
      <vt:lpstr>Nota Máxima, Mediana e média</vt:lpstr>
      <vt:lpstr>gráfico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Comparativo Enade  Federais vs não federais</dc:title>
  <dc:creator>Usuário do Windows</dc:creator>
  <cp:lastModifiedBy>Usuário do Windows</cp:lastModifiedBy>
  <cp:revision>7</cp:revision>
  <dcterms:created xsi:type="dcterms:W3CDTF">2018-10-26T17:30:01Z</dcterms:created>
  <dcterms:modified xsi:type="dcterms:W3CDTF">2018-10-26T18:25:48Z</dcterms:modified>
</cp:coreProperties>
</file>