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3" r:id="rId3"/>
    <p:sldId id="262" r:id="rId4"/>
    <p:sldId id="301" r:id="rId5"/>
    <p:sldId id="302" r:id="rId6"/>
    <p:sldId id="303" r:id="rId7"/>
    <p:sldId id="304" r:id="rId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A3A3A"/>
    <a:srgbClr val="302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8" autoAdjust="0"/>
  </p:normalViewPr>
  <p:slideViewPr>
    <p:cSldViewPr snapToGrid="0">
      <p:cViewPr>
        <p:scale>
          <a:sx n="75" d="100"/>
          <a:sy n="75" d="100"/>
        </p:scale>
        <p:origin x="7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28/11/2024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28/11/2024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60171" y="1776600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7CEA42B-4D92-4564-AD47-A086657BE9F0}" type="datetime1">
              <a:rPr lang="pt-BR" noProof="0" smtClean="0"/>
              <a:t>28/11/2024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8985" y="5837569"/>
            <a:ext cx="2717723" cy="704563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CE4A48-27E6-45A7-B706-3A2ADAC4C1F1}" type="datetime1">
              <a:rPr lang="pt-BR" noProof="0" smtClean="0"/>
              <a:t>28/11/2024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12553E-9F0D-4196-8EC9-CCBEEC106D69}" type="datetime1">
              <a:rPr lang="pt-BR" noProof="0" smtClean="0"/>
              <a:t>28/11/2024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384783" y="707265"/>
            <a:ext cx="11422431" cy="12011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0" y="800960"/>
            <a:ext cx="11029616" cy="1013800"/>
          </a:xfrm>
        </p:spPr>
        <p:txBody>
          <a:bodyPr rtlCol="0" anchor="ctr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091560"/>
            <a:ext cx="11029615" cy="3864578"/>
          </a:xfrm>
        </p:spPr>
        <p:txBody>
          <a:bodyPr rtlCol="0" anchor="t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2939B-D743-446D-ACF3-E3CBED4CB8BA}" type="datetime1">
              <a:rPr lang="pt-BR" noProof="0" smtClean="0"/>
              <a:t>28/11/2024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E209C2E-83C1-D7BE-CE97-7C94E29963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393" y="6247393"/>
            <a:ext cx="1708785" cy="51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50570" y="2229746"/>
            <a:ext cx="11290860" cy="2193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508F9F7-7F47-4883-8BFB-EF2350BE4F84}" type="datetime1">
              <a:rPr lang="pt-BR" noProof="0" smtClean="0"/>
              <a:t>28/11/2024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F9326F-2CC1-4EA3-94BE-9AD41BFA5945}" type="datetime1">
              <a:rPr lang="pt-BR" noProof="0" smtClean="0"/>
              <a:t>28/11/2024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257B4C-7020-4962-B23A-2E342505DB7A}" type="datetime1">
              <a:rPr lang="pt-BR" noProof="0" smtClean="0"/>
              <a:t>28/11/2024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5FB06D-F7E4-40FE-AD63-803D2CFF4D50}" type="datetime1">
              <a:rPr lang="pt-BR" noProof="0" smtClean="0"/>
              <a:t>28/11/2024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A95BE4-5E85-4670-8249-E33BB793EB65}" type="datetime1">
              <a:rPr lang="pt-BR" noProof="0" smtClean="0"/>
              <a:t>28/11/2024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3C75856-C47E-41AD-8087-F44BFDA1D01F}" type="datetime1">
              <a:rPr lang="pt-BR" noProof="0" smtClean="0"/>
              <a:t>28/11/2024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A7DDA3-040A-40D8-9E6F-1F6B63F4F6A0}" type="datetime1">
              <a:rPr lang="pt-BR" noProof="0" smtClean="0"/>
              <a:t>28/11/2024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 err="1"/>
              <a:t>Kick</a:t>
            </a:r>
            <a:r>
              <a:rPr lang="pt-BR" noProof="0" dirty="0"/>
              <a:t> off projeto de digitalização (</a:t>
            </a:r>
            <a:r>
              <a:rPr lang="pt-BR" noProof="0" dirty="0" err="1"/>
              <a:t>xxxxxx</a:t>
            </a:r>
            <a:r>
              <a:rPr lang="pt-BR" noProof="0" dirty="0"/>
              <a:t>)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B24666E-0919-4521-B954-D4300E3ABD05}" type="datetime1">
              <a:rPr lang="pt-BR" noProof="0" smtClean="0"/>
              <a:t>28/11/2024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347201" y="6352376"/>
            <a:ext cx="2844799" cy="659156"/>
          </a:xfrm>
          <a:prstGeom prst="rect">
            <a:avLst/>
          </a:pr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8759" t="-135314" r="-7260" b="-100150"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27DAB558-B36C-4157-AACD-85BD221D65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114" t="37782" r="9989" b="31308"/>
          <a:stretch/>
        </p:blipFill>
        <p:spPr>
          <a:xfrm>
            <a:off x="5288539" y="1989611"/>
            <a:ext cx="1614922" cy="41159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BF2EA32-5A79-05C2-057D-75E386B2B9F0}"/>
              </a:ext>
            </a:extLst>
          </p:cNvPr>
          <p:cNvSpPr txBox="1"/>
          <p:nvPr/>
        </p:nvSpPr>
        <p:spPr>
          <a:xfrm>
            <a:off x="3047011" y="2767280"/>
            <a:ext cx="60979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Exo" pitchFamily="2" charset="0"/>
              </a:rPr>
              <a:t>8D DIGITAL</a:t>
            </a:r>
            <a:endParaRPr lang="pt-BR" sz="80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051620-DA4D-D9F0-6B19-1DB8DD64623C}"/>
              </a:ext>
            </a:extLst>
          </p:cNvPr>
          <p:cNvSpPr txBox="1"/>
          <p:nvPr/>
        </p:nvSpPr>
        <p:spPr>
          <a:xfrm>
            <a:off x="1960422" y="4662590"/>
            <a:ext cx="82711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Exo" pitchFamily="2" charset="0"/>
              </a:rPr>
              <a:t>ALYNE VIANA </a:t>
            </a:r>
            <a:r>
              <a:rPr lang="pt-BR" sz="1200" b="0" dirty="0">
                <a:solidFill>
                  <a:schemeClr val="bg1"/>
                </a:solidFill>
                <a:effectLst/>
                <a:latin typeface="Exo" pitchFamily="2" charset="0"/>
              </a:rPr>
              <a:t>◉</a:t>
            </a:r>
            <a:r>
              <a:rPr lang="pt-BR" sz="1200" dirty="0">
                <a:solidFill>
                  <a:schemeClr val="bg1"/>
                </a:solidFill>
                <a:latin typeface="Exo" pitchFamily="2" charset="0"/>
              </a:rPr>
              <a:t> BRENDA ALVES </a:t>
            </a:r>
            <a:r>
              <a:rPr lang="pt-BR" sz="1200" b="0" dirty="0">
                <a:solidFill>
                  <a:schemeClr val="bg1"/>
                </a:solidFill>
                <a:effectLst/>
                <a:latin typeface="Exo" pitchFamily="2" charset="0"/>
              </a:rPr>
              <a:t>◉</a:t>
            </a:r>
            <a:r>
              <a:rPr lang="pt-BR" sz="1200" dirty="0">
                <a:solidFill>
                  <a:schemeClr val="bg1"/>
                </a:solidFill>
                <a:latin typeface="Exo" pitchFamily="2" charset="0"/>
              </a:rPr>
              <a:t> GIOVANI GONZALES </a:t>
            </a:r>
            <a:r>
              <a:rPr lang="pt-BR" sz="1200" b="0" dirty="0">
                <a:solidFill>
                  <a:schemeClr val="bg1"/>
                </a:solidFill>
                <a:effectLst/>
                <a:latin typeface="Exo" pitchFamily="2" charset="0"/>
              </a:rPr>
              <a:t>◉</a:t>
            </a:r>
            <a:r>
              <a:rPr lang="pt-BR" sz="1200" dirty="0">
                <a:solidFill>
                  <a:schemeClr val="bg1"/>
                </a:solidFill>
                <a:latin typeface="Exo" pitchFamily="2" charset="0"/>
              </a:rPr>
              <a:t> FABIO MEDINA </a:t>
            </a:r>
            <a:r>
              <a:rPr lang="pt-BR" sz="1200" b="0" dirty="0">
                <a:solidFill>
                  <a:schemeClr val="bg1"/>
                </a:solidFill>
                <a:effectLst/>
                <a:latin typeface="Exo" pitchFamily="2" charset="0"/>
              </a:rPr>
              <a:t>◉ </a:t>
            </a:r>
            <a:r>
              <a:rPr lang="pt-BR" sz="1200" dirty="0">
                <a:solidFill>
                  <a:schemeClr val="bg1"/>
                </a:solidFill>
                <a:latin typeface="Exo" pitchFamily="2" charset="0"/>
              </a:rPr>
              <a:t>TAYLA VITÓRIA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5C527-E27C-45B9-8B0A-8D7788B9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dirty="0">
                <a:solidFill>
                  <a:srgbClr val="FFC000"/>
                </a:solidFill>
                <a:latin typeface="Exo" pitchFamily="2" charset="0"/>
              </a:rPr>
              <a:t>O que é 8d?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A7D8904-6D21-0E1A-B7A6-E6985CDE3430}"/>
              </a:ext>
            </a:extLst>
          </p:cNvPr>
          <p:cNvSpPr txBox="1"/>
          <p:nvPr/>
        </p:nvSpPr>
        <p:spPr>
          <a:xfrm>
            <a:off x="439387" y="2155449"/>
            <a:ext cx="6068291" cy="3280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O 8D,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ou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"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Oito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Disciplinas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para a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Resolução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de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Problemas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", é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uma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metodologia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estruturada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e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sistemática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que visa a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identificação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,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análise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e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resolução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de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problemas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, com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foco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na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eliminação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da causa </a:t>
            </a:r>
            <a:r>
              <a:rPr lang="en-US" sz="24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raiz</a:t>
            </a:r>
            <a:r>
              <a:rPr lang="en-US" sz="24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.</a:t>
            </a: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4A340F88-0DF6-E3E4-B3FB-58DB2AE1BE1B}"/>
              </a:ext>
            </a:extLst>
          </p:cNvPr>
          <p:cNvGrpSpPr/>
          <p:nvPr/>
        </p:nvGrpSpPr>
        <p:grpSpPr>
          <a:xfrm>
            <a:off x="7829505" y="2287874"/>
            <a:ext cx="3781301" cy="3404278"/>
            <a:chOff x="969818" y="306225"/>
            <a:chExt cx="12192000" cy="13716000"/>
          </a:xfrm>
        </p:grpSpPr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2366F0B9-E7CD-03C6-FD5D-CA4477A4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0000"/>
            <a:stretch>
              <a:fillRect/>
            </a:stretch>
          </p:blipFill>
          <p:spPr>
            <a:xfrm>
              <a:off x="969818" y="306225"/>
              <a:ext cx="12192000" cy="13716000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C000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1A90C5E1-13DB-5840-61A0-4E620355EF03}"/>
              </a:ext>
            </a:extLst>
          </p:cNvPr>
          <p:cNvSpPr/>
          <p:nvPr/>
        </p:nvSpPr>
        <p:spPr>
          <a:xfrm>
            <a:off x="-2" y="6165267"/>
            <a:ext cx="12192002" cy="692734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787A74-72DD-4D4C-A378-D8D3D387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" y="6259529"/>
            <a:ext cx="2493820" cy="598471"/>
          </a:xfrm>
        </p:spPr>
        <p:txBody>
          <a:bodyPr/>
          <a:lstStyle/>
          <a:p>
            <a:pPr rtl="0"/>
            <a:endParaRPr lang="pt-BR" noProof="0" dirty="0">
              <a:latin typeface="Ex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5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6DDB882D-054F-C78E-0C10-4E96DFEBCB6C}"/>
              </a:ext>
            </a:extLst>
          </p:cNvPr>
          <p:cNvSpPr txBox="1">
            <a:spLocks/>
          </p:cNvSpPr>
          <p:nvPr/>
        </p:nvSpPr>
        <p:spPr>
          <a:xfrm>
            <a:off x="6289259" y="2460757"/>
            <a:ext cx="5340230" cy="39654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Validação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das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Ações</a:t>
            </a:r>
            <a:endParaRPr lang="en-US" sz="2800" dirty="0">
              <a:solidFill>
                <a:srgbClr val="F2EBD7"/>
              </a:solidFill>
              <a:latin typeface="Exo" pitchFamily="2" charset="0"/>
              <a:ea typeface="Clear Sans"/>
              <a:cs typeface="Clear Sans"/>
              <a:sym typeface="Clear Sans"/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Revisão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da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Documentação</a:t>
            </a:r>
            <a:endParaRPr lang="en-US" sz="2800" dirty="0">
              <a:solidFill>
                <a:srgbClr val="F2EBD7"/>
              </a:solidFill>
              <a:latin typeface="Exo" pitchFamily="2" charset="0"/>
              <a:ea typeface="Clear Sans"/>
              <a:cs typeface="Clear Sans"/>
              <a:sym typeface="Clear Sans"/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Verificação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da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Eficácia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das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Ações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Fechamento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do 8D / L.A</a:t>
            </a:r>
          </a:p>
          <a:p>
            <a:pPr marL="342900" indent="-342900">
              <a:buFont typeface="+mj-lt"/>
              <a:buAutoNum type="arabicPeriod" startAt="5"/>
            </a:pPr>
            <a:endParaRPr lang="pt-BR" sz="2800" dirty="0">
              <a:latin typeface="Exo" pitchFamily="2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321FE0-D0B6-2994-369B-067C83AA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628" y="2460758"/>
            <a:ext cx="4850521" cy="367014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Definição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do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Problema</a:t>
            </a:r>
            <a:endParaRPr lang="en-US" sz="2800" dirty="0">
              <a:solidFill>
                <a:srgbClr val="F2EBD7"/>
              </a:solidFill>
              <a:latin typeface="Exo" pitchFamily="2" charset="0"/>
              <a:ea typeface="Clear Sans"/>
              <a:cs typeface="Clear Sans"/>
              <a:sym typeface="Clear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Contenção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do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Problema</a:t>
            </a:r>
            <a:endParaRPr lang="en-US" sz="2800" dirty="0">
              <a:solidFill>
                <a:srgbClr val="F2EBD7"/>
              </a:solidFill>
              <a:latin typeface="Exo" pitchFamily="2" charset="0"/>
              <a:ea typeface="Clear Sans"/>
              <a:cs typeface="Clear Sans"/>
              <a:sym typeface="Clear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Identificação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da Causa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Raíz</a:t>
            </a:r>
            <a:endParaRPr lang="en-US" sz="2800" dirty="0">
              <a:solidFill>
                <a:srgbClr val="F2EBD7"/>
              </a:solidFill>
              <a:latin typeface="Exo" pitchFamily="2" charset="0"/>
              <a:ea typeface="Clear Sans"/>
              <a:cs typeface="Clear Sans"/>
              <a:sym typeface="Clear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Planejamento</a:t>
            </a:r>
            <a:r>
              <a:rPr lang="en-US" sz="2800" dirty="0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 das </a:t>
            </a:r>
            <a:r>
              <a:rPr lang="en-US" sz="2800" dirty="0" err="1">
                <a:solidFill>
                  <a:srgbClr val="F2EBD7"/>
                </a:solidFill>
                <a:latin typeface="Exo" pitchFamily="2" charset="0"/>
                <a:ea typeface="Clear Sans"/>
                <a:cs typeface="Clear Sans"/>
                <a:sym typeface="Clear Sans"/>
              </a:rPr>
              <a:t>Ações</a:t>
            </a:r>
            <a:endParaRPr lang="en-US" sz="2800" dirty="0">
              <a:solidFill>
                <a:srgbClr val="F2EBD7"/>
              </a:solidFill>
              <a:latin typeface="Exo" pitchFamily="2" charset="0"/>
              <a:ea typeface="Clear Sans"/>
              <a:cs typeface="Clear Sans"/>
              <a:sym typeface="Clear Sans"/>
            </a:endParaRPr>
          </a:p>
          <a:p>
            <a:pPr marL="342900" indent="-342900">
              <a:buFont typeface="+mj-lt"/>
              <a:buAutoNum type="arabicPeriod"/>
            </a:pPr>
            <a:endParaRPr lang="pt-BR" sz="2800" dirty="0">
              <a:latin typeface="Exo" pitchFamily="2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33496A-33CE-AFAE-9EE4-9ECE8FECDDD0}"/>
              </a:ext>
            </a:extLst>
          </p:cNvPr>
          <p:cNvSpPr/>
          <p:nvPr/>
        </p:nvSpPr>
        <p:spPr>
          <a:xfrm>
            <a:off x="0" y="6139542"/>
            <a:ext cx="12192000" cy="718457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83EC4158-0FA8-92BC-B056-2FF6C75C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59528"/>
            <a:ext cx="2493820" cy="598471"/>
          </a:xfrm>
        </p:spPr>
        <p:txBody>
          <a:bodyPr/>
          <a:lstStyle/>
          <a:p>
            <a:pPr rtl="0"/>
            <a:endParaRPr lang="pt-BR" noProof="0" dirty="0">
              <a:latin typeface="Exo" pitchFamily="2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AFD3FE5-B175-565E-7B28-DD5BA9E6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C000"/>
                </a:solidFill>
                <a:latin typeface="Exo" pitchFamily="2" charset="0"/>
              </a:rPr>
              <a:t>COMPOSIÇÃO DO 8D</a:t>
            </a:r>
          </a:p>
        </p:txBody>
      </p:sp>
    </p:spTree>
    <p:extLst>
      <p:ext uri="{BB962C8B-B14F-4D97-AF65-F5344CB8AC3E}">
        <p14:creationId xmlns:p14="http://schemas.microsoft.com/office/powerpoint/2010/main" val="371040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B2B3D-7186-58FC-E1A0-7ECE4B597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837212CC-BCB3-5DDE-A956-4AB887F17D64}"/>
              </a:ext>
            </a:extLst>
          </p:cNvPr>
          <p:cNvSpPr txBox="1"/>
          <p:nvPr/>
        </p:nvSpPr>
        <p:spPr>
          <a:xfrm>
            <a:off x="700644" y="2499721"/>
            <a:ext cx="62820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2"/>
                </a:solidFill>
                <a:latin typeface="Exo" pitchFamily="2" charset="0"/>
              </a:rPr>
              <a:t>Nosso objetivo é desenvolver um programa em </a:t>
            </a:r>
            <a:r>
              <a:rPr lang="pt-BR" sz="2400" dirty="0" err="1">
                <a:solidFill>
                  <a:schemeClr val="bg2"/>
                </a:solidFill>
                <a:latin typeface="Exo" pitchFamily="2" charset="0"/>
              </a:rPr>
              <a:t>React</a:t>
            </a:r>
            <a:r>
              <a:rPr lang="pt-BR" sz="2400" dirty="0">
                <a:solidFill>
                  <a:schemeClr val="bg2"/>
                </a:solidFill>
                <a:latin typeface="Exo" pitchFamily="2" charset="0"/>
              </a:rPr>
              <a:t> para apoiar o processo 8D, otimizando a interação entre a área de qualidade e o cliente, promovendo maior eficiência operacional e oferecendo uma experiência ágil, intuitiva e alinhada às necessidades dos usuários.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F1DF8AE-7053-0F5F-761C-7FBB40DE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228" y="2213826"/>
            <a:ext cx="3240000" cy="324944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DBE327D-5AEE-6CC7-BF01-AA2DD0410C3F}"/>
              </a:ext>
            </a:extLst>
          </p:cNvPr>
          <p:cNvSpPr/>
          <p:nvPr/>
        </p:nvSpPr>
        <p:spPr>
          <a:xfrm>
            <a:off x="0" y="6139542"/>
            <a:ext cx="12192000" cy="718457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078AC608-C25B-332E-5440-F018C4E6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59529"/>
            <a:ext cx="2493820" cy="598471"/>
          </a:xfrm>
        </p:spPr>
        <p:txBody>
          <a:bodyPr/>
          <a:lstStyle/>
          <a:p>
            <a:pPr rtl="0"/>
            <a:endParaRPr lang="pt-BR" noProof="0" dirty="0">
              <a:latin typeface="Exo" pitchFamily="2" charset="0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2B2779FA-7A74-3C12-9972-BBDFFEE9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>
                <a:solidFill>
                  <a:srgbClr val="FFC000"/>
                </a:solidFill>
                <a:latin typeface="Exo" pitchFamily="2" charset="0"/>
              </a:rPr>
              <a:t>NOSSA IDEIA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212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E81CA-1B58-4987-911A-4C100C05D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9E3FD7C6-8C50-0273-4B38-A1746B98ADD3}"/>
              </a:ext>
            </a:extLst>
          </p:cNvPr>
          <p:cNvSpPr/>
          <p:nvPr/>
        </p:nvSpPr>
        <p:spPr>
          <a:xfrm>
            <a:off x="25730" y="6138468"/>
            <a:ext cx="12166269" cy="719532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87AD0F-3FFE-BA71-0A1B-FD4C817A82F5}"/>
              </a:ext>
            </a:extLst>
          </p:cNvPr>
          <p:cNvSpPr txBox="1"/>
          <p:nvPr/>
        </p:nvSpPr>
        <p:spPr>
          <a:xfrm>
            <a:off x="581190" y="2436488"/>
            <a:ext cx="727926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2"/>
                </a:solidFill>
                <a:latin typeface="Exo" pitchFamily="2" charset="0"/>
              </a:rPr>
              <a:t>O programa em </a:t>
            </a:r>
            <a:r>
              <a:rPr lang="pt-BR" sz="2400" dirty="0" err="1">
                <a:solidFill>
                  <a:schemeClr val="bg2"/>
                </a:solidFill>
                <a:latin typeface="Exo" pitchFamily="2" charset="0"/>
              </a:rPr>
              <a:t>React</a:t>
            </a:r>
            <a:r>
              <a:rPr lang="pt-BR" sz="2400" dirty="0">
                <a:solidFill>
                  <a:schemeClr val="bg2"/>
                </a:solidFill>
                <a:latin typeface="Exo" pitchFamily="2" charset="0"/>
              </a:rPr>
              <a:t> tornará o processo 8D mais simples e eficiente. Ele organizará as etapas de forma clara, facilitará a comunicação entre qualidade e cliente e trará agilidade para resolver problemas. Com isso, fortaleceremos a confiança e entregaremos resultados mais sólidos e consistentes.</a:t>
            </a:r>
          </a:p>
        </p:txBody>
      </p:sp>
      <p:pic>
        <p:nvPicPr>
          <p:cNvPr id="15" name="Espaço Reservado para Conteúdo 5">
            <a:extLst>
              <a:ext uri="{FF2B5EF4-FFF2-40B4-BE49-F238E27FC236}">
                <a16:creationId xmlns:a16="http://schemas.microsoft.com/office/drawing/2014/main" id="{9589AD17-27EE-4BCF-0003-25BEE567B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0242" y="2340431"/>
            <a:ext cx="3493202" cy="2773713"/>
          </a:xfr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229A656B-22A7-D9E6-5E83-7DD323A3B209}"/>
              </a:ext>
            </a:extLst>
          </p:cNvPr>
          <p:cNvSpPr/>
          <p:nvPr/>
        </p:nvSpPr>
        <p:spPr>
          <a:xfrm>
            <a:off x="0" y="6139542"/>
            <a:ext cx="12192000" cy="718457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54811C1D-DFF5-E61C-452E-14F4D146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59528"/>
            <a:ext cx="2493820" cy="598471"/>
          </a:xfrm>
        </p:spPr>
        <p:txBody>
          <a:bodyPr/>
          <a:lstStyle/>
          <a:p>
            <a:pPr rtl="0"/>
            <a:endParaRPr lang="pt-BR" noProof="0" dirty="0">
              <a:latin typeface="Exo" pitchFamily="2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104A616-F31C-D569-A60D-C59A2E59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C000"/>
                </a:solidFill>
                <a:latin typeface="Exo" pitchFamily="2" charset="0"/>
              </a:rPr>
              <a:t>MELHORIAS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57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1D888-6CF9-86DC-A9F6-CA4FEB96B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5AC6F2B4-EC7A-34A3-0135-90DFDE358D08}"/>
              </a:ext>
            </a:extLst>
          </p:cNvPr>
          <p:cNvSpPr/>
          <p:nvPr/>
        </p:nvSpPr>
        <p:spPr>
          <a:xfrm>
            <a:off x="0" y="6127943"/>
            <a:ext cx="12192000" cy="730058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38DF3B-BF6A-33C7-1113-6F62A94D1CA3}"/>
              </a:ext>
            </a:extLst>
          </p:cNvPr>
          <p:cNvSpPr txBox="1"/>
          <p:nvPr/>
        </p:nvSpPr>
        <p:spPr>
          <a:xfrm>
            <a:off x="581190" y="2349996"/>
            <a:ext cx="72792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2"/>
                </a:solidFill>
                <a:latin typeface="Exo" pitchFamily="2" charset="0"/>
              </a:rPr>
              <a:t>O programa em </a:t>
            </a:r>
            <a:r>
              <a:rPr lang="pt-BR" sz="2400" dirty="0" err="1">
                <a:solidFill>
                  <a:schemeClr val="bg2"/>
                </a:solidFill>
                <a:latin typeface="Exo" pitchFamily="2" charset="0"/>
              </a:rPr>
              <a:t>React</a:t>
            </a:r>
            <a:r>
              <a:rPr lang="pt-BR" sz="2400" dirty="0">
                <a:solidFill>
                  <a:schemeClr val="bg2"/>
                </a:solidFill>
                <a:latin typeface="Exo" pitchFamily="2" charset="0"/>
              </a:rPr>
              <a:t> otimizará o processo 8D, trazendo maior eficiência, agilidade e clareza. Com isso, fortalecerá a comunicação entre qualidade e cliente, assegurando resultados sólidos e reafirmando nosso compromisso com a excelência.</a:t>
            </a:r>
          </a:p>
        </p:txBody>
      </p:sp>
      <p:pic>
        <p:nvPicPr>
          <p:cNvPr id="21" name="Espaço Reservado para Conteúdo 20">
            <a:extLst>
              <a:ext uri="{FF2B5EF4-FFF2-40B4-BE49-F238E27FC236}">
                <a16:creationId xmlns:a16="http://schemas.microsoft.com/office/drawing/2014/main" id="{260DDFE5-2FF2-6453-5C00-181D85DE9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3393" y="2208810"/>
            <a:ext cx="2988170" cy="2760438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D1A62FAB-695D-82FB-B8AD-C167DE9B8474}"/>
              </a:ext>
            </a:extLst>
          </p:cNvPr>
          <p:cNvSpPr/>
          <p:nvPr/>
        </p:nvSpPr>
        <p:spPr>
          <a:xfrm>
            <a:off x="0" y="6139542"/>
            <a:ext cx="12192000" cy="718457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spaço Reservado para Rodapé 3">
            <a:extLst>
              <a:ext uri="{FF2B5EF4-FFF2-40B4-BE49-F238E27FC236}">
                <a16:creationId xmlns:a16="http://schemas.microsoft.com/office/drawing/2014/main" id="{E8F1A7D4-B345-4606-A06F-731BF30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59528"/>
            <a:ext cx="2493820" cy="598471"/>
          </a:xfrm>
        </p:spPr>
        <p:txBody>
          <a:bodyPr/>
          <a:lstStyle/>
          <a:p>
            <a:pPr rtl="0"/>
            <a:endParaRPr lang="pt-BR" u="sng" noProof="0" dirty="0">
              <a:latin typeface="Exo" pitchFamily="2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3D1F7BF-0998-9C1F-1DDC-1295A5C9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>
                <a:solidFill>
                  <a:srgbClr val="FFC000"/>
                </a:solidFill>
                <a:latin typeface="Exo" pitchFamily="2" charset="0"/>
              </a:rPr>
              <a:t>conclusão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93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958B6-4A1F-D3BD-6286-60384C380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B654B-E1F6-8947-2160-21230E12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592" y="3423424"/>
            <a:ext cx="7596816" cy="1019462"/>
          </a:xfrm>
        </p:spPr>
        <p:txBody>
          <a:bodyPr>
            <a:noAutofit/>
          </a:bodyPr>
          <a:lstStyle/>
          <a:p>
            <a:pPr algn="ctr"/>
            <a:r>
              <a:rPr lang="pt-BR" sz="6000" dirty="0">
                <a:solidFill>
                  <a:srgbClr val="FFC000"/>
                </a:solidFill>
                <a:latin typeface="Exo" pitchFamily="2" charset="0"/>
              </a:rPr>
              <a:t>OBRIGADO PELA ATENÇÃO!!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40E4D5E-8EED-2D98-ADA5-2265559C54BE}"/>
              </a:ext>
            </a:extLst>
          </p:cNvPr>
          <p:cNvSpPr/>
          <p:nvPr/>
        </p:nvSpPr>
        <p:spPr>
          <a:xfrm>
            <a:off x="0" y="6127943"/>
            <a:ext cx="12192000" cy="730058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Conteúdo 20">
            <a:extLst>
              <a:ext uri="{FF2B5EF4-FFF2-40B4-BE49-F238E27FC236}">
                <a16:creationId xmlns:a16="http://schemas.microsoft.com/office/drawing/2014/main" id="{66D0729D-1662-48A4-5866-847367D91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1023" y="758034"/>
            <a:ext cx="1131867" cy="104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421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Personalizada 5">
      <a:dk1>
        <a:srgbClr val="FFC000"/>
      </a:dk1>
      <a:lt1>
        <a:srgbClr val="EBEBEB"/>
      </a:lt1>
      <a:dk2>
        <a:srgbClr val="3A3A3A"/>
      </a:dk2>
      <a:lt2>
        <a:srgbClr val="D3D3D3"/>
      </a:lt2>
      <a:accent1>
        <a:srgbClr val="3A3A3A"/>
      </a:accent1>
      <a:accent2>
        <a:srgbClr val="FFC000"/>
      </a:accent2>
      <a:accent3>
        <a:srgbClr val="FFFF00"/>
      </a:accent3>
      <a:accent4>
        <a:srgbClr val="6C7781"/>
      </a:accent4>
      <a:accent5>
        <a:srgbClr val="E9FA44"/>
      </a:accent5>
      <a:accent6>
        <a:srgbClr val="F5FA34"/>
      </a:accent6>
      <a:hlink>
        <a:srgbClr val="FFC000"/>
      </a:hlink>
      <a:folHlink>
        <a:srgbClr val="FFFE9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BD4490C2-611E-455A-B4BD-979530468577}" vid="{C717240B-0B4A-47DC-B19B-2043A138DC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13969</TotalTime>
  <Words>234</Words>
  <Application>Microsoft Office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Exo</vt:lpstr>
      <vt:lpstr>Gill Sans MT</vt:lpstr>
      <vt:lpstr>Wingdings 2</vt:lpstr>
      <vt:lpstr>Dividendo</vt:lpstr>
      <vt:lpstr>Apresentação do PowerPoint</vt:lpstr>
      <vt:lpstr>O que é 8d?</vt:lpstr>
      <vt:lpstr>COMPOSIÇÃO DO 8D</vt:lpstr>
      <vt:lpstr>NOSSA IDEIA </vt:lpstr>
      <vt:lpstr>MELHORIAS</vt:lpstr>
      <vt:lpstr>conclusão </vt:lpstr>
      <vt:lpstr>OBRIGADO PELA ATENÇÃO!!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tecnológico</dc:title>
  <dc:creator>Rodrigo Ribas</dc:creator>
  <cp:lastModifiedBy>aluno</cp:lastModifiedBy>
  <cp:revision>155</cp:revision>
  <dcterms:created xsi:type="dcterms:W3CDTF">2022-04-26T00:26:44Z</dcterms:created>
  <dcterms:modified xsi:type="dcterms:W3CDTF">2024-11-28T18:50:38Z</dcterms:modified>
</cp:coreProperties>
</file>