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4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6cd81efb2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d6cd81efb2_2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d6cd81efb2_2_1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6cd81efb2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d6cd81efb2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6cd81efb2_2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d6cd81efb2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6cd81efb2_2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d6cd81efb2_2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313259" y="457201"/>
            <a:ext cx="650716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13259" y="2914650"/>
            <a:ext cx="6507166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56060" y="2000249"/>
            <a:ext cx="7429499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313260" y="2481436"/>
            <a:ext cx="65151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313258" y="3583036"/>
            <a:ext cx="65151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856059" y="2000249"/>
            <a:ext cx="3657600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7959" y="2000250"/>
            <a:ext cx="3657600" cy="234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071960" y="1993900"/>
            <a:ext cx="344169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856059" y="2432447"/>
            <a:ext cx="3657600" cy="1910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832350" y="2000250"/>
            <a:ext cx="345321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7959" y="2432447"/>
            <a:ext cx="3657601" cy="1910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856058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27859" y="457201"/>
            <a:ext cx="4457701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856058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56058" y="1200150"/>
            <a:ext cx="400050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5575300" y="-13716"/>
            <a:ext cx="2457449" cy="517779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56058" y="2228850"/>
            <a:ext cx="4000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799409" y="4412456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856059" y="4412456"/>
            <a:ext cx="3829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056959" y="4412456"/>
            <a:ext cx="2419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Panorâmica com Legenda">
  <p:cSld name="Imagem Panorâmica com Legenda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856060" y="3549649"/>
            <a:ext cx="7429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1484709" y="699084"/>
            <a:ext cx="6169458" cy="2373732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856060" y="3974702"/>
            <a:ext cx="7429500" cy="370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 Legenda">
  <p:cSld name="Título e Legenda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856059" y="457201"/>
            <a:ext cx="7429499" cy="234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856058" y="32575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pt-BR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 sz="1100"/>
          </a:p>
        </p:txBody>
      </p:sp>
      <p:sp>
        <p:nvSpPr>
          <p:cNvPr id="128" name="Google Shape;128;p25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pt-BR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 sz="1100"/>
          </a:p>
        </p:txBody>
      </p:sp>
      <p:sp>
        <p:nvSpPr>
          <p:cNvPr id="129" name="Google Shape;129;p25"/>
          <p:cNvSpPr txBox="1"/>
          <p:nvPr>
            <p:ph type="title"/>
          </p:nvPr>
        </p:nvSpPr>
        <p:spPr>
          <a:xfrm>
            <a:off x="1084660" y="457201"/>
            <a:ext cx="69722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256109" y="2514600"/>
            <a:ext cx="6629402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Century Gothic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856058" y="32575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 Nome">
  <p:cSld name="Cartão de Nom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856059" y="2481436"/>
            <a:ext cx="742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856058" y="3583036"/>
            <a:ext cx="7429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 de citação">
  <p:cSld name="Cartão de nome de citaçã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pt-BR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 sz="1100"/>
          </a:p>
        </p:txBody>
      </p:sp>
      <p:sp>
        <p:nvSpPr>
          <p:cNvPr id="143" name="Google Shape;143;p27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pt-BR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 sz="1100"/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1084660" y="457201"/>
            <a:ext cx="69722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856059" y="2914650"/>
            <a:ext cx="74295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2" type="body"/>
          </p:nvPr>
        </p:nvSpPr>
        <p:spPr>
          <a:xfrm>
            <a:off x="856058" y="3581400"/>
            <a:ext cx="7429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856059" y="457201"/>
            <a:ext cx="74294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856059" y="2628900"/>
            <a:ext cx="74295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2" type="body"/>
          </p:nvPr>
        </p:nvSpPr>
        <p:spPr>
          <a:xfrm>
            <a:off x="856058" y="32575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 rot="5400000">
            <a:off x="3399234" y="-542925"/>
            <a:ext cx="2343151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 rot="5400000">
            <a:off x="5513516" y="1571357"/>
            <a:ext cx="3886201" cy="165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 rot="5400000">
            <a:off x="1741884" y="-428625"/>
            <a:ext cx="3886200" cy="56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56060" y="2000249"/>
            <a:ext cx="7429499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628209" y="4412456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856059" y="4412456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ctrTitle"/>
          </p:nvPr>
        </p:nvSpPr>
        <p:spPr>
          <a:xfrm>
            <a:off x="1313259" y="457201"/>
            <a:ext cx="650716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pt-BR">
                <a:solidFill>
                  <a:srgbClr val="FFFFFF"/>
                </a:solidFill>
              </a:rPr>
              <a:t>LABORATÓRIO 4</a:t>
            </a:r>
            <a:br>
              <a:rPr lang="pt-BR">
                <a:solidFill>
                  <a:srgbClr val="FFFFFF"/>
                </a:solidFill>
              </a:rPr>
            </a:br>
            <a:r>
              <a:rPr lang="pt-BR">
                <a:solidFill>
                  <a:srgbClr val="FFFFFF"/>
                </a:solidFill>
              </a:rPr>
              <a:t>DE</a:t>
            </a:r>
            <a:br>
              <a:rPr lang="pt-BR">
                <a:solidFill>
                  <a:srgbClr val="FFFFFF"/>
                </a:solidFill>
              </a:rPr>
            </a:br>
            <a:r>
              <a:rPr lang="pt-BR">
                <a:solidFill>
                  <a:srgbClr val="FFFFFF"/>
                </a:solidFill>
              </a:rPr>
              <a:t>HARDWARE</a:t>
            </a:r>
            <a:endParaRPr/>
          </a:p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1313259" y="2914650"/>
            <a:ext cx="6507166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rgbClr val="FFFFFF"/>
                </a:solidFill>
              </a:rPr>
              <a:t>CIRCUITOS INTEGRADOS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rgbClr val="FFFFFF"/>
                </a:solidFill>
              </a:rPr>
              <a:t>Professor: Walter Matheos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</a:pPr>
            <a:r>
              <a:rPr lang="pt-BR">
                <a:solidFill>
                  <a:srgbClr val="FFFFFF"/>
                </a:solidFill>
              </a:rPr>
              <a:t>INTRODUÇÃO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856060" y="2000249"/>
            <a:ext cx="7429499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09550" lvl="0" marL="2159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</a:pPr>
            <a:r>
              <a:rPr lang="pt-BR">
                <a:solidFill>
                  <a:srgbClr val="FFFFFF"/>
                </a:solidFill>
              </a:rPr>
              <a:t>Circuito </a:t>
            </a:r>
            <a:r>
              <a:rPr lang="pt-BR">
                <a:solidFill>
                  <a:srgbClr val="FFFFFF"/>
                </a:solidFill>
              </a:rPr>
              <a:t>7483</a:t>
            </a:r>
            <a:endParaRPr/>
          </a:p>
          <a:p>
            <a:pPr indent="-209550" lvl="0" marL="2159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</a:pPr>
            <a:r>
              <a:rPr lang="pt-BR">
                <a:solidFill>
                  <a:srgbClr val="FFFFFF"/>
                </a:solidFill>
              </a:rPr>
              <a:t>Circuito </a:t>
            </a:r>
            <a:r>
              <a:rPr lang="pt-BR">
                <a:solidFill>
                  <a:srgbClr val="FFFFFF"/>
                </a:solidFill>
              </a:rPr>
              <a:t>74185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 7483 – Somador Binário de 4 Bits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856060" y="2000249"/>
            <a:ext cx="7429499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Soma binária de dois números de 4 bits com transporte (carry).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Entradas: Dois operandos de 4 bits (A3-A0 e B3-B0) e Carry-In.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Saídas: Resultado da soma (S3-S0) e Carry-Out.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Aplicações: 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Unidades aritméticas (ALUs). 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Contadores e calculadoras. 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Sistemas digitais com operações matemáticas.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 74185 – Conversor BCD para Binário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856060" y="2000249"/>
            <a:ext cx="7429499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Converte valores BCD (Decimal Codificado em Binário) para binário.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Entradas: Dados BCD de até 6 bits.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Saídas: Equivalente binário de 6 bits.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Aplicações: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Conversão em sistemas digitais.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Contadores e calculadoras.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Interfaces de dispositivos de exibição.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lha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