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6"/>
  </p:notesMasterIdLst>
  <p:handoutMasterIdLst>
    <p:handoutMasterId r:id="rId37"/>
  </p:handout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0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9CEED-CBF7-3066-F1AF-451579466FDF}" v="358" dt="2024-09-12T02:34:24.611"/>
    <p1510:client id="{3B431437-C729-AFD0-3D24-F885B8F84755}" v="117" dt="2024-09-12T18:38:54.941"/>
    <p1510:client id="{8E107079-0B2E-80A3-FD12-0FAC05A80A16}" v="848" dt="2024-09-12T03:55:15.112"/>
    <p1510:client id="{916EAD5B-9B31-642F-EDC7-35363F2CDF99}" v="265" dt="2024-09-12T16:51:59.655"/>
    <p1510:client id="{A721F3DC-E673-0FAE-7964-4A692C1E6DBD}" v="41" dt="2024-09-12T16:58:43.160"/>
    <p1510:client id="{C933D2D5-D61F-24B8-39A0-EC0D6F752265}" v="347" dt="2024-09-12T14:41:38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108" d="100"/>
          <a:sy n="108" d="100"/>
        </p:scale>
        <p:origin x="72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6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D5FFDF-3DEE-4F55-8E72-B820CC1C277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5EEDD74-E84C-4BDB-8A7A-E88E736F548F}">
      <dgm:prSet/>
      <dgm:spPr/>
      <dgm:t>
        <a:bodyPr/>
        <a:lstStyle/>
        <a:p>
          <a:r>
            <a:rPr lang="pt-BR"/>
            <a:t>Operação esta que consiste em valores de saída com valor (1) “Verdadeira”, sempre que qualquer uma das variáveis de entrada apresentar também valor (1);</a:t>
          </a:r>
          <a:endParaRPr lang="en-US"/>
        </a:p>
      </dgm:t>
    </dgm:pt>
    <dgm:pt modelId="{3E6EA9B1-9156-4239-91F6-DCAF05C7E8D1}" type="parTrans" cxnId="{C54261E5-184F-409C-BB34-64566521DDE8}">
      <dgm:prSet/>
      <dgm:spPr/>
      <dgm:t>
        <a:bodyPr/>
        <a:lstStyle/>
        <a:p>
          <a:endParaRPr lang="en-US"/>
        </a:p>
      </dgm:t>
    </dgm:pt>
    <dgm:pt modelId="{CC4E59E0-350B-4991-8BDF-00781AA401E3}" type="sibTrans" cxnId="{C54261E5-184F-409C-BB34-64566521DDE8}">
      <dgm:prSet/>
      <dgm:spPr/>
      <dgm:t>
        <a:bodyPr/>
        <a:lstStyle/>
        <a:p>
          <a:endParaRPr lang="en-US"/>
        </a:p>
      </dgm:t>
    </dgm:pt>
    <dgm:pt modelId="{9E7DEF4F-63E8-4E6E-A774-695D05527F84}">
      <dgm:prSet/>
      <dgm:spPr/>
      <dgm:t>
        <a:bodyPr/>
        <a:lstStyle/>
        <a:p>
          <a:r>
            <a:rPr lang="pt-BR"/>
            <a:t>A saída da porta OR é igual à soma lógica das entradas! Por isso, ao representarmos a operação OR usamos o sinal de soma (+);</a:t>
          </a:r>
          <a:endParaRPr lang="en-US"/>
        </a:p>
      </dgm:t>
    </dgm:pt>
    <dgm:pt modelId="{3C6B8A9F-0193-490B-808F-3F58BCFAEC27}" type="parTrans" cxnId="{321A0402-00BA-419A-91FB-6F0A0B76D654}">
      <dgm:prSet/>
      <dgm:spPr/>
      <dgm:t>
        <a:bodyPr/>
        <a:lstStyle/>
        <a:p>
          <a:endParaRPr lang="en-US"/>
        </a:p>
      </dgm:t>
    </dgm:pt>
    <dgm:pt modelId="{33EE41DC-8F71-4E2F-B013-3E051A23C765}" type="sibTrans" cxnId="{321A0402-00BA-419A-91FB-6F0A0B76D654}">
      <dgm:prSet/>
      <dgm:spPr/>
      <dgm:t>
        <a:bodyPr/>
        <a:lstStyle/>
        <a:p>
          <a:endParaRPr lang="en-US"/>
        </a:p>
      </dgm:t>
    </dgm:pt>
    <dgm:pt modelId="{C511B9F9-96DC-42C5-9B59-DD108A5D94E0}">
      <dgm:prSet/>
      <dgm:spPr/>
      <dgm:t>
        <a:bodyPr/>
        <a:lstStyle/>
        <a:p>
          <a:r>
            <a:rPr lang="pt-BR"/>
            <a:t>Lemos a expressão como: “x é igual a A ou B” ou “x é igual a A or B”;</a:t>
          </a:r>
          <a:endParaRPr lang="en-US"/>
        </a:p>
      </dgm:t>
    </dgm:pt>
    <dgm:pt modelId="{A6906502-686E-4E7D-9BD2-CCCBB0293305}" type="parTrans" cxnId="{94215562-171B-468D-9067-EC377D1DE19F}">
      <dgm:prSet/>
      <dgm:spPr/>
      <dgm:t>
        <a:bodyPr/>
        <a:lstStyle/>
        <a:p>
          <a:endParaRPr lang="en-US"/>
        </a:p>
      </dgm:t>
    </dgm:pt>
    <dgm:pt modelId="{CEE1AF80-BD19-4E06-BE83-FADFE2D938B3}" type="sibTrans" cxnId="{94215562-171B-468D-9067-EC377D1DE19F}">
      <dgm:prSet/>
      <dgm:spPr/>
      <dgm:t>
        <a:bodyPr/>
        <a:lstStyle/>
        <a:p>
          <a:endParaRPr lang="en-US"/>
        </a:p>
      </dgm:t>
    </dgm:pt>
    <dgm:pt modelId="{5A5C4D15-F77F-4975-A39F-2C59659EE359}" type="pres">
      <dgm:prSet presAssocID="{76D5FFDF-3DEE-4F55-8E72-B820CC1C277E}" presName="vert0" presStyleCnt="0">
        <dgm:presLayoutVars>
          <dgm:dir/>
          <dgm:animOne val="branch"/>
          <dgm:animLvl val="lvl"/>
        </dgm:presLayoutVars>
      </dgm:prSet>
      <dgm:spPr/>
    </dgm:pt>
    <dgm:pt modelId="{4F55472D-A3F2-423D-B672-9C482908853A}" type="pres">
      <dgm:prSet presAssocID="{55EEDD74-E84C-4BDB-8A7A-E88E736F548F}" presName="thickLine" presStyleLbl="alignNode1" presStyleIdx="0" presStyleCnt="3"/>
      <dgm:spPr/>
    </dgm:pt>
    <dgm:pt modelId="{9247B672-FE13-49D7-8E24-3890605771A5}" type="pres">
      <dgm:prSet presAssocID="{55EEDD74-E84C-4BDB-8A7A-E88E736F548F}" presName="horz1" presStyleCnt="0"/>
      <dgm:spPr/>
    </dgm:pt>
    <dgm:pt modelId="{7664B410-363B-41F3-922F-0C07904004C6}" type="pres">
      <dgm:prSet presAssocID="{55EEDD74-E84C-4BDB-8A7A-E88E736F548F}" presName="tx1" presStyleLbl="revTx" presStyleIdx="0" presStyleCnt="3"/>
      <dgm:spPr/>
    </dgm:pt>
    <dgm:pt modelId="{110013D5-DA73-46BA-A8C4-34B1CF56FE4A}" type="pres">
      <dgm:prSet presAssocID="{55EEDD74-E84C-4BDB-8A7A-E88E736F548F}" presName="vert1" presStyleCnt="0"/>
      <dgm:spPr/>
    </dgm:pt>
    <dgm:pt modelId="{847E70D7-7930-417A-AA36-DC1F37D3C9B5}" type="pres">
      <dgm:prSet presAssocID="{9E7DEF4F-63E8-4E6E-A774-695D05527F84}" presName="thickLine" presStyleLbl="alignNode1" presStyleIdx="1" presStyleCnt="3"/>
      <dgm:spPr/>
    </dgm:pt>
    <dgm:pt modelId="{B7748D6F-B4A5-464C-A0F0-532379792D27}" type="pres">
      <dgm:prSet presAssocID="{9E7DEF4F-63E8-4E6E-A774-695D05527F84}" presName="horz1" presStyleCnt="0"/>
      <dgm:spPr/>
    </dgm:pt>
    <dgm:pt modelId="{4C28623E-F84D-4B54-8787-A1B822F6B226}" type="pres">
      <dgm:prSet presAssocID="{9E7DEF4F-63E8-4E6E-A774-695D05527F84}" presName="tx1" presStyleLbl="revTx" presStyleIdx="1" presStyleCnt="3"/>
      <dgm:spPr/>
    </dgm:pt>
    <dgm:pt modelId="{7DB58A42-B27A-493E-937E-276CA0B27E0E}" type="pres">
      <dgm:prSet presAssocID="{9E7DEF4F-63E8-4E6E-A774-695D05527F84}" presName="vert1" presStyleCnt="0"/>
      <dgm:spPr/>
    </dgm:pt>
    <dgm:pt modelId="{D13F16E5-BCD0-4F8A-9AC8-46FBD8DDB5D7}" type="pres">
      <dgm:prSet presAssocID="{C511B9F9-96DC-42C5-9B59-DD108A5D94E0}" presName="thickLine" presStyleLbl="alignNode1" presStyleIdx="2" presStyleCnt="3"/>
      <dgm:spPr/>
    </dgm:pt>
    <dgm:pt modelId="{56A44BDD-F0EA-4029-B80E-744587E28BFF}" type="pres">
      <dgm:prSet presAssocID="{C511B9F9-96DC-42C5-9B59-DD108A5D94E0}" presName="horz1" presStyleCnt="0"/>
      <dgm:spPr/>
    </dgm:pt>
    <dgm:pt modelId="{D2DD9CF2-2E89-4515-BCB9-2DBE7C235693}" type="pres">
      <dgm:prSet presAssocID="{C511B9F9-96DC-42C5-9B59-DD108A5D94E0}" presName="tx1" presStyleLbl="revTx" presStyleIdx="2" presStyleCnt="3"/>
      <dgm:spPr/>
    </dgm:pt>
    <dgm:pt modelId="{459AD36E-1A3E-46D1-9D86-E4C812CFD8EF}" type="pres">
      <dgm:prSet presAssocID="{C511B9F9-96DC-42C5-9B59-DD108A5D94E0}" presName="vert1" presStyleCnt="0"/>
      <dgm:spPr/>
    </dgm:pt>
  </dgm:ptLst>
  <dgm:cxnLst>
    <dgm:cxn modelId="{321A0402-00BA-419A-91FB-6F0A0B76D654}" srcId="{76D5FFDF-3DEE-4F55-8E72-B820CC1C277E}" destId="{9E7DEF4F-63E8-4E6E-A774-695D05527F84}" srcOrd="1" destOrd="0" parTransId="{3C6B8A9F-0193-490B-808F-3F58BCFAEC27}" sibTransId="{33EE41DC-8F71-4E2F-B013-3E051A23C765}"/>
    <dgm:cxn modelId="{94215562-171B-468D-9067-EC377D1DE19F}" srcId="{76D5FFDF-3DEE-4F55-8E72-B820CC1C277E}" destId="{C511B9F9-96DC-42C5-9B59-DD108A5D94E0}" srcOrd="2" destOrd="0" parTransId="{A6906502-686E-4E7D-9BD2-CCCBB0293305}" sibTransId="{CEE1AF80-BD19-4E06-BE83-FADFE2D938B3}"/>
    <dgm:cxn modelId="{A62DC573-1298-4F8F-BD93-0BE999F9F1F1}" type="presOf" srcId="{55EEDD74-E84C-4BDB-8A7A-E88E736F548F}" destId="{7664B410-363B-41F3-922F-0C07904004C6}" srcOrd="0" destOrd="0" presId="urn:microsoft.com/office/officeart/2008/layout/LinedList"/>
    <dgm:cxn modelId="{88D7CC7B-B422-46FA-99D5-156329F9FE70}" type="presOf" srcId="{9E7DEF4F-63E8-4E6E-A774-695D05527F84}" destId="{4C28623E-F84D-4B54-8787-A1B822F6B226}" srcOrd="0" destOrd="0" presId="urn:microsoft.com/office/officeart/2008/layout/LinedList"/>
    <dgm:cxn modelId="{327ABBB3-8B24-4628-B05E-3E64D7929DFE}" type="presOf" srcId="{76D5FFDF-3DEE-4F55-8E72-B820CC1C277E}" destId="{5A5C4D15-F77F-4975-A39F-2C59659EE359}" srcOrd="0" destOrd="0" presId="urn:microsoft.com/office/officeart/2008/layout/LinedList"/>
    <dgm:cxn modelId="{C54261E5-184F-409C-BB34-64566521DDE8}" srcId="{76D5FFDF-3DEE-4F55-8E72-B820CC1C277E}" destId="{55EEDD74-E84C-4BDB-8A7A-E88E736F548F}" srcOrd="0" destOrd="0" parTransId="{3E6EA9B1-9156-4239-91F6-DCAF05C7E8D1}" sibTransId="{CC4E59E0-350B-4991-8BDF-00781AA401E3}"/>
    <dgm:cxn modelId="{7A2E19FB-034D-47A0-80B8-194431644C57}" type="presOf" srcId="{C511B9F9-96DC-42C5-9B59-DD108A5D94E0}" destId="{D2DD9CF2-2E89-4515-BCB9-2DBE7C235693}" srcOrd="0" destOrd="0" presId="urn:microsoft.com/office/officeart/2008/layout/LinedList"/>
    <dgm:cxn modelId="{064CE01A-6451-4E66-A29C-4F307022066A}" type="presParOf" srcId="{5A5C4D15-F77F-4975-A39F-2C59659EE359}" destId="{4F55472D-A3F2-423D-B672-9C482908853A}" srcOrd="0" destOrd="0" presId="urn:microsoft.com/office/officeart/2008/layout/LinedList"/>
    <dgm:cxn modelId="{4EA6EA41-9BBA-463D-8D1B-44312F354D23}" type="presParOf" srcId="{5A5C4D15-F77F-4975-A39F-2C59659EE359}" destId="{9247B672-FE13-49D7-8E24-3890605771A5}" srcOrd="1" destOrd="0" presId="urn:microsoft.com/office/officeart/2008/layout/LinedList"/>
    <dgm:cxn modelId="{C64C7BF6-1CE8-4BA5-9B9A-2E07A2968177}" type="presParOf" srcId="{9247B672-FE13-49D7-8E24-3890605771A5}" destId="{7664B410-363B-41F3-922F-0C07904004C6}" srcOrd="0" destOrd="0" presId="urn:microsoft.com/office/officeart/2008/layout/LinedList"/>
    <dgm:cxn modelId="{A1A6676D-4700-4E10-8F07-20D348497EA5}" type="presParOf" srcId="{9247B672-FE13-49D7-8E24-3890605771A5}" destId="{110013D5-DA73-46BA-A8C4-34B1CF56FE4A}" srcOrd="1" destOrd="0" presId="urn:microsoft.com/office/officeart/2008/layout/LinedList"/>
    <dgm:cxn modelId="{6E77AC89-E8DF-480B-87C3-7A803905FB11}" type="presParOf" srcId="{5A5C4D15-F77F-4975-A39F-2C59659EE359}" destId="{847E70D7-7930-417A-AA36-DC1F37D3C9B5}" srcOrd="2" destOrd="0" presId="urn:microsoft.com/office/officeart/2008/layout/LinedList"/>
    <dgm:cxn modelId="{DF7B6ECA-C69C-486B-8539-9C1C9FBBD441}" type="presParOf" srcId="{5A5C4D15-F77F-4975-A39F-2C59659EE359}" destId="{B7748D6F-B4A5-464C-A0F0-532379792D27}" srcOrd="3" destOrd="0" presId="urn:microsoft.com/office/officeart/2008/layout/LinedList"/>
    <dgm:cxn modelId="{8856C7BC-B62F-499F-BC2F-95527A1819E6}" type="presParOf" srcId="{B7748D6F-B4A5-464C-A0F0-532379792D27}" destId="{4C28623E-F84D-4B54-8787-A1B822F6B226}" srcOrd="0" destOrd="0" presId="urn:microsoft.com/office/officeart/2008/layout/LinedList"/>
    <dgm:cxn modelId="{CF257162-D3D4-4173-91BD-4DD0DF798863}" type="presParOf" srcId="{B7748D6F-B4A5-464C-A0F0-532379792D27}" destId="{7DB58A42-B27A-493E-937E-276CA0B27E0E}" srcOrd="1" destOrd="0" presId="urn:microsoft.com/office/officeart/2008/layout/LinedList"/>
    <dgm:cxn modelId="{5521F6C6-A92F-49A0-95A3-E6A9BE733F68}" type="presParOf" srcId="{5A5C4D15-F77F-4975-A39F-2C59659EE359}" destId="{D13F16E5-BCD0-4F8A-9AC8-46FBD8DDB5D7}" srcOrd="4" destOrd="0" presId="urn:microsoft.com/office/officeart/2008/layout/LinedList"/>
    <dgm:cxn modelId="{277DB110-8C73-4EC0-BAF8-69B5D367A179}" type="presParOf" srcId="{5A5C4D15-F77F-4975-A39F-2C59659EE359}" destId="{56A44BDD-F0EA-4029-B80E-744587E28BFF}" srcOrd="5" destOrd="0" presId="urn:microsoft.com/office/officeart/2008/layout/LinedList"/>
    <dgm:cxn modelId="{95AC570C-415F-4BC3-9A05-F1AB08043C5D}" type="presParOf" srcId="{56A44BDD-F0EA-4029-B80E-744587E28BFF}" destId="{D2DD9CF2-2E89-4515-BCB9-2DBE7C235693}" srcOrd="0" destOrd="0" presId="urn:microsoft.com/office/officeart/2008/layout/LinedList"/>
    <dgm:cxn modelId="{C20B6569-BFF6-4D37-AEF5-567F6282723A}" type="presParOf" srcId="{56A44BDD-F0EA-4029-B80E-744587E28BFF}" destId="{459AD36E-1A3E-46D1-9D86-E4C812CFD8E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5472D-A3F2-423D-B672-9C482908853A}">
      <dsp:nvSpPr>
        <dsp:cNvPr id="0" name=""/>
        <dsp:cNvSpPr/>
      </dsp:nvSpPr>
      <dsp:spPr>
        <a:xfrm>
          <a:off x="0" y="2489"/>
          <a:ext cx="50870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4B410-363B-41F3-922F-0C07904004C6}">
      <dsp:nvSpPr>
        <dsp:cNvPr id="0" name=""/>
        <dsp:cNvSpPr/>
      </dsp:nvSpPr>
      <dsp:spPr>
        <a:xfrm>
          <a:off x="0" y="2489"/>
          <a:ext cx="5087096" cy="1697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Operação esta que consiste em valores de saída com valor (1) “Verdadeira”, sempre que qualquer uma das variáveis de entrada apresentar também valor (1);</a:t>
          </a:r>
          <a:endParaRPr lang="en-US" sz="2300" kern="1200"/>
        </a:p>
      </dsp:txBody>
      <dsp:txXfrm>
        <a:off x="0" y="2489"/>
        <a:ext cx="5087096" cy="1697838"/>
      </dsp:txXfrm>
    </dsp:sp>
    <dsp:sp modelId="{847E70D7-7930-417A-AA36-DC1F37D3C9B5}">
      <dsp:nvSpPr>
        <dsp:cNvPr id="0" name=""/>
        <dsp:cNvSpPr/>
      </dsp:nvSpPr>
      <dsp:spPr>
        <a:xfrm>
          <a:off x="0" y="1700328"/>
          <a:ext cx="50870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8623E-F84D-4B54-8787-A1B822F6B226}">
      <dsp:nvSpPr>
        <dsp:cNvPr id="0" name=""/>
        <dsp:cNvSpPr/>
      </dsp:nvSpPr>
      <dsp:spPr>
        <a:xfrm>
          <a:off x="0" y="1700328"/>
          <a:ext cx="5087096" cy="1697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A saída da porta OR é igual à soma lógica das entradas! Por isso, ao representarmos a operação OR usamos o sinal de soma (+);</a:t>
          </a:r>
          <a:endParaRPr lang="en-US" sz="2300" kern="1200"/>
        </a:p>
      </dsp:txBody>
      <dsp:txXfrm>
        <a:off x="0" y="1700328"/>
        <a:ext cx="5087096" cy="1697838"/>
      </dsp:txXfrm>
    </dsp:sp>
    <dsp:sp modelId="{D13F16E5-BCD0-4F8A-9AC8-46FBD8DDB5D7}">
      <dsp:nvSpPr>
        <dsp:cNvPr id="0" name=""/>
        <dsp:cNvSpPr/>
      </dsp:nvSpPr>
      <dsp:spPr>
        <a:xfrm>
          <a:off x="0" y="3398166"/>
          <a:ext cx="508709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D9CF2-2E89-4515-BCB9-2DBE7C235693}">
      <dsp:nvSpPr>
        <dsp:cNvPr id="0" name=""/>
        <dsp:cNvSpPr/>
      </dsp:nvSpPr>
      <dsp:spPr>
        <a:xfrm>
          <a:off x="0" y="3398166"/>
          <a:ext cx="5087096" cy="1697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Lemos a expressão como: “x é igual a A ou B” ou “x é igual a A or B”;</a:t>
          </a:r>
          <a:endParaRPr lang="en-US" sz="2300" kern="1200"/>
        </a:p>
      </dsp:txBody>
      <dsp:txXfrm>
        <a:off x="0" y="3398166"/>
        <a:ext cx="5087096" cy="1697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7348129-1D48-4BC0-A8DB-DE2F4BBEA824}" type="datetime1">
              <a:rPr lang="pt-BR" smtClean="0"/>
              <a:t>12/09/2024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4C4A0FF-11C3-4916-A589-DFB00A47FD91}" type="datetime1">
              <a:rPr lang="pt-BR" noProof="0" smtClean="0"/>
              <a:t>12/09/2024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tângulo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49669" y="3428998"/>
            <a:ext cx="6380205" cy="2672864"/>
          </a:xfrm>
        </p:spPr>
        <p:txBody>
          <a:bodyPr rtlCol="0" anchor="t">
            <a:normAutofit/>
          </a:bodyPr>
          <a:lstStyle>
            <a:lvl1pPr algn="r">
              <a:defRPr sz="6000"/>
            </a:lvl1pPr>
          </a:lstStyle>
          <a:p>
            <a:pPr rtl="0"/>
            <a:r>
              <a:rPr lang="pt-BR" dirty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AEFBC9-BE4F-4240-8DE6-BB880A22E598}" type="datetime1">
              <a:rPr lang="pt-BR" noProof="0" smtClean="0"/>
              <a:t>12/09/2024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Ins="45720"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3" name="Caixa de texto 12"/>
          <p:cNvSpPr txBox="1"/>
          <p:nvPr/>
        </p:nvSpPr>
        <p:spPr>
          <a:xfrm>
            <a:off x="124099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24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24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tângulo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aixa de texto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611808" y="808056"/>
            <a:ext cx="7954091" cy="107722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52FB93-F23D-466B-92AF-BE5BBA0A5B60}" type="datetime1">
              <a:rPr lang="pt-BR" noProof="0" smtClean="0"/>
              <a:t>12/09/2024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tângulo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aixa de texto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239380" y="805818"/>
            <a:ext cx="1326519" cy="5244126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2608751" y="970410"/>
            <a:ext cx="6466903" cy="5079534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1587AB-9ACC-4255-A2DE-6A0630799EB5}" type="datetime1">
              <a:rPr lang="pt-BR" noProof="0" smtClean="0"/>
              <a:t>12/09/2024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tângulo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40C652-E635-40FE-8D0C-879215DFFF1F}" type="datetime1">
              <a:rPr lang="pt-BR" noProof="0" smtClean="0"/>
              <a:t>12/09/2024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Caixa de texto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tângulo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aixa de texto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609873" y="3147254"/>
            <a:ext cx="7956560" cy="1424746"/>
          </a:xfrm>
        </p:spPr>
        <p:txBody>
          <a:bodyPr rtlCol="0" anchor="t">
            <a:normAutofit/>
          </a:bodyPr>
          <a:lstStyle>
            <a:lvl1pPr algn="r"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773968" y="2268786"/>
            <a:ext cx="7791931" cy="878468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B0F1A7-3442-4B0B-9754-37BAABCD223C}" type="datetime1">
              <a:rPr lang="pt-BR" noProof="0" smtClean="0"/>
              <a:t>12/09/2024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tângulo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609873" y="805817"/>
            <a:ext cx="7950984" cy="1081705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2605374" y="2052116"/>
            <a:ext cx="3891960" cy="399782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666636" y="2052114"/>
            <a:ext cx="3894222" cy="3997829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078659-7F18-4C2E-B295-290CB48AAF56}" type="datetime1">
              <a:rPr lang="pt-BR" noProof="0" smtClean="0"/>
              <a:t>12/09/2024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0" name="Caixa de texto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tângulo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Caixa de texto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609873" y="805818"/>
            <a:ext cx="7956560" cy="1078348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609285" y="2052115"/>
            <a:ext cx="3896467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2609285" y="2851331"/>
            <a:ext cx="3893623" cy="307143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666634" y="2052115"/>
            <a:ext cx="3899798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666635" y="2851331"/>
            <a:ext cx="3899798" cy="307143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515F40-481E-43A2-ACEB-0CEBCD8638BB}" type="datetime1">
              <a:rPr lang="pt-BR" noProof="0" smtClean="0"/>
              <a:t>12/09/2024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tângulo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1D4100-1199-4D13-A75F-635F0B7C0AE1}" type="datetime1">
              <a:rPr lang="pt-BR" noProof="0" smtClean="0"/>
              <a:t>12/09/2024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Caixa de texto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8DB914-6F66-4B9D-8EE6-F09DD59AAB81}" type="datetime1">
              <a:rPr lang="pt-BR" noProof="0" smtClean="0"/>
              <a:t>12/09/2024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tângulo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Caixa de texto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970323" y="1282451"/>
            <a:ext cx="2664361" cy="1903241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20154" y="805818"/>
            <a:ext cx="5446278" cy="5244126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6154"/>
            <a:ext cx="2664361" cy="2386397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4E5945-5769-4F4A-8C03-D8DA61A98BD3}" type="datetime1">
              <a:rPr lang="pt-BR" noProof="0" smtClean="0"/>
              <a:t>12/09/2024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tângulo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Caixa de texto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971241" y="1282452"/>
            <a:ext cx="3970986" cy="1900473"/>
          </a:xfrm>
        </p:spPr>
        <p:txBody>
          <a:bodyPr rtlCol="0" anchor="b">
            <a:normAutofit/>
          </a:bodyPr>
          <a:lstStyle>
            <a:lvl1pPr algn="l"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2928"/>
            <a:ext cx="3971874" cy="2386394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E9D9A7-4F91-49A4-8591-098C9D8EA2CE}" type="datetime1">
              <a:rPr lang="pt-BR" noProof="0" smtClean="0"/>
              <a:t>12/09/2024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  <a:p>
            <a:pPr lvl="5" rtl="0"/>
            <a:r>
              <a:rPr lang="pt-BR" noProof="0" dirty="0"/>
              <a:t>Sexto nível</a:t>
            </a:r>
          </a:p>
          <a:p>
            <a:pPr lvl="6" rtl="0"/>
            <a:r>
              <a:rPr lang="pt-BR" noProof="0" dirty="0"/>
              <a:t>Sétimo nível</a:t>
            </a:r>
          </a:p>
          <a:p>
            <a:pPr lvl="7" rtl="0"/>
            <a:r>
              <a:rPr lang="pt-BR" noProof="0" dirty="0"/>
              <a:t>Oitavo nível</a:t>
            </a:r>
          </a:p>
          <a:p>
            <a:pPr lvl="8" rtl="0"/>
            <a:r>
              <a:rPr lang="pt-BR" noProof="0" dirty="0"/>
              <a:t>Nono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/>
            <a:fld id="{494151F0-A13D-470E-BA22-7EFE7C89ACED}" type="datetime1">
              <a:rPr lang="pt-BR" noProof="0" smtClean="0"/>
              <a:t>12/09/2024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57" name="Retângulo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8A0B6A-DEC0-46AC-8D12-B6E45FCD1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0"/>
            <a:ext cx="12189867" cy="6858001"/>
          </a:xfrm>
          <a:prstGeom prst="rect">
            <a:avLst/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1A506D-EB69-4549-9782-F0EBB2A9A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1744" y="1437783"/>
            <a:ext cx="7908513" cy="2495051"/>
          </a:xfrm>
        </p:spPr>
        <p:txBody>
          <a:bodyPr rtlCol="0" anchor="b">
            <a:normAutofit/>
          </a:bodyPr>
          <a:lstStyle/>
          <a:p>
            <a:pPr algn="ctr"/>
            <a:r>
              <a:rPr lang="pt-BR" sz="6600">
                <a:cs typeface="Arial"/>
              </a:rPr>
              <a:t>Portas Lógicas e Transistores</a:t>
            </a:r>
            <a:endParaRPr lang="pt-BR" sz="6600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A39A74-42FD-4770-933D-7A4CD40C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C0DB73-13F2-442C-A7EE-F9B260CD6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EFFE89-27EE-48B3-A446-BA710286A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18EDEF0-D47D-43DB-A3B3-5968B1B6D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165464-B43B-4D11-BF16-D871418D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CAAA88-D854-47B3-A200-E9F085B4B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243C6F-1E8D-ED46-F322-80477453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475" y="808056"/>
            <a:ext cx="4203364" cy="1077229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cs typeface="Arial"/>
              </a:rPr>
              <a:t>Funcionamento</a:t>
            </a:r>
            <a:endParaRPr lang="pt-BR">
              <a:cs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274962-CBA6-4F61-BED4-0D8D67F6C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761" y="0"/>
            <a:ext cx="44252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60928D8E-DB6E-4B8D-877C-1153845AF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4116" y="2382943"/>
            <a:ext cx="3771278" cy="2072218"/>
          </a:xfrm>
          <a:prstGeom prst="rect">
            <a:avLst/>
          </a:prstGeom>
          <a:ln w="12700">
            <a:noFill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7FC4B6C-C0EE-4DB7-8E51-E133757C1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2800" y="222987"/>
            <a:ext cx="3932516" cy="6378643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178085-FCCD-5641-C472-A81D723AE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850" y="2052116"/>
            <a:ext cx="4210990" cy="3997828"/>
          </a:xfrm>
        </p:spPr>
        <p:txBody>
          <a:bodyPr vert="horz" lIns="91440" tIns="45720" rIns="91440" bIns="45720" rtlCol="0">
            <a:normAutofit/>
          </a:bodyPr>
          <a:lstStyle/>
          <a:p>
            <a:pPr marL="344170" indent="-344170"/>
            <a:r>
              <a:rPr lang="pt-BR" sz="1800" dirty="0">
                <a:cs typeface="Arial"/>
              </a:rPr>
              <a:t>O</a:t>
            </a:r>
            <a:r>
              <a:rPr lang="pt-BR" sz="1800" dirty="0">
                <a:ea typeface="+mn-lt"/>
                <a:cs typeface="+mn-lt"/>
              </a:rPr>
              <a:t> BJT controla a corrente entre o emissor e o coletor com uma pequena corrente aplicada à base.</a:t>
            </a:r>
          </a:p>
          <a:p>
            <a:pPr marL="344170" indent="-344170"/>
            <a:r>
              <a:rPr lang="pt-BR" sz="1800">
                <a:ea typeface="+mn-lt"/>
                <a:cs typeface="+mn-lt"/>
              </a:rPr>
              <a:t> Pode operar em três modos: corte (desligado), saturação (ligado) e ativo ( meio termo entre corte e saturação, esse modo é muito utilizado em amplificadores).</a:t>
            </a:r>
            <a:endParaRPr lang="pt-BR" sz="1800">
              <a:cs typeface="A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F92D5F-F04C-4E2F-9080-5DAFC318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77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C6E5443-C241-4372-394E-B75B5FB19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00" y="1201723"/>
            <a:ext cx="2888120" cy="4454554"/>
          </a:xfrm>
        </p:spPr>
        <p:txBody>
          <a:bodyPr anchor="ctr">
            <a:normAutofit/>
          </a:bodyPr>
          <a:lstStyle/>
          <a:p>
            <a:r>
              <a:rPr lang="pt-BR" sz="3600">
                <a:ea typeface="+mj-lt"/>
                <a:cs typeface="+mj-lt"/>
              </a:rPr>
              <a:t>Transistor de Efeito de Campo (FET)</a:t>
            </a:r>
            <a:endParaRPr lang="pt-BR" sz="3600">
              <a:cs typeface="Arial" panose="020B060402020202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E4F2D9-AC9F-5B3C-FA64-E82D87C86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969" y="647750"/>
            <a:ext cx="5850936" cy="6965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4170" indent="-344170"/>
            <a:r>
              <a:rPr lang="pt-BR" dirty="0">
                <a:ea typeface="+mn-lt"/>
                <a:cs typeface="+mn-lt"/>
              </a:rPr>
              <a:t>Esse tipo de transistor é o mais utilizado para a construção CI, Microcontroladores e processadores pelo fato de ele ter uma frequência de chaveamento maior e ser mais energeticamente eficiente;</a:t>
            </a:r>
          </a:p>
          <a:p>
            <a:pPr marL="344170" indent="-344170"/>
            <a:r>
              <a:rPr lang="pt-BR" dirty="0">
                <a:ea typeface="+mn-lt"/>
                <a:cs typeface="+mn-lt"/>
              </a:rPr>
              <a:t>Esse tipo de transistor controla a corrente elétrica através de um campo elétrico;</a:t>
            </a:r>
          </a:p>
          <a:p>
            <a:pPr marL="344170" indent="-344170"/>
            <a:endParaRPr lang="pt-BR">
              <a:solidFill>
                <a:srgbClr val="000000"/>
              </a:solidFill>
              <a:cs typeface="Arial" panose="020B0604020202020204"/>
            </a:endParaRPr>
          </a:p>
          <a:p>
            <a:pPr marL="344170" indent="-344170"/>
            <a:endParaRPr lang="pt-BR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53081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8CD557CE-2AB8-44E1-AABA-A21D2274F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58DCB6E5-A344-4A17-A353-EC4D71E6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D82F4F2-6117-4CCD-94A7-4AFD603EC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3CCA9FB2-FFC7-4B6D-8E30-9D2CC14E7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CF6D6F6-E7F9-4521-BD22-74A61D8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B566E74-1425-46AC-885D-D2DAEE365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CFE719-87A1-BCB0-A8C9-4CB71029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317492" cy="1077229"/>
          </a:xfrm>
        </p:spPr>
        <p:txBody>
          <a:bodyPr>
            <a:normAutofit/>
          </a:bodyPr>
          <a:lstStyle/>
          <a:p>
            <a:pPr algn="l"/>
            <a:r>
              <a:rPr lang="pt-BR" sz="2600">
                <a:cs typeface="Arial"/>
              </a:rPr>
              <a:t>Transistor de Efeito de Campo (FET)</a:t>
            </a:r>
            <a:endParaRPr lang="pt-BR" sz="2600"/>
          </a:p>
        </p:txBody>
      </p:sp>
      <p:sp>
        <p:nvSpPr>
          <p:cNvPr id="34" name="Content Placeholder 7">
            <a:extLst>
              <a:ext uri="{FF2B5EF4-FFF2-40B4-BE49-F238E27FC236}">
                <a16:creationId xmlns:a16="http://schemas.microsoft.com/office/drawing/2014/main" id="{113BFD60-D8E7-72ED-2265-296E22508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317493" cy="3997828"/>
          </a:xfrm>
        </p:spPr>
        <p:txBody>
          <a:bodyPr vert="horz" lIns="91440" tIns="45720" rIns="91440" bIns="45720" rtlCol="0">
            <a:normAutofit/>
          </a:bodyPr>
          <a:lstStyle/>
          <a:p>
            <a:pPr marL="344170" indent="-344170"/>
            <a:r>
              <a:rPr lang="pt-BR" dirty="0">
                <a:cs typeface="Arial" panose="020B0604020202020204"/>
              </a:rPr>
              <a:t>Tem alta impedância de entrada e é sensível à tensão, motivos que tornam os transistores BJT relevantes até os dias de hoje.</a:t>
            </a:r>
          </a:p>
        </p:txBody>
      </p:sp>
      <p:pic>
        <p:nvPicPr>
          <p:cNvPr id="4" name="Espaço Reservado para Conteúdo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13EF434-3692-37C3-F997-30008D36C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766" y="1382619"/>
            <a:ext cx="4651619" cy="409342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06858379-D070-40E4-8A3D-F29E90C5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33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CD557CE-2AB8-44E1-AABA-A21D2274F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8DCB6E5-A344-4A17-A353-EC4D71E6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D82F4F2-6117-4CCD-94A7-4AFD603EC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3CCA9FB2-FFC7-4B6D-8E30-9D2CC14E7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CF6D6F6-E7F9-4521-BD22-74A61D8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566E74-1425-46AC-885D-D2DAEE365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1E8AA0-3729-8E2C-2640-9FFC1FFB0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317492" cy="1077229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cs typeface="Arial"/>
              </a:rPr>
              <a:t>JFET</a:t>
            </a:r>
            <a:endParaRPr lang="pt-BR">
              <a:cs typeface="Arial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B65D51-AEC5-6AD9-C1A5-D5BA06B60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7879" y="1879588"/>
            <a:ext cx="3317493" cy="3997828"/>
          </a:xfrm>
        </p:spPr>
        <p:txBody>
          <a:bodyPr vert="horz" lIns="91440" tIns="45720" rIns="91440" bIns="45720" rtlCol="0">
            <a:noAutofit/>
          </a:bodyPr>
          <a:lstStyle/>
          <a:p>
            <a:pPr marL="344170" indent="-344170"/>
            <a:r>
              <a:rPr lang="pt-BR">
                <a:ea typeface="+mn-lt"/>
                <a:cs typeface="+mn-lt"/>
              </a:rPr>
              <a:t>Esses transistores podem ser divididos em 2 subcategorias, os JFET (Junction Field-Effect Transistor eles controlam a corrente entre o dreno (D) e a fonte (S) através de uma tensão aplicada ao gate (G) eles são usados em Amplificadores de baixa potência;</a:t>
            </a:r>
            <a:endParaRPr lang="pt-BR">
              <a:cs typeface="Arial" panose="020B0604020202020204"/>
            </a:endParaRP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C71D90F2-051C-C067-C7FC-872F569EA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766" y="1378274"/>
            <a:ext cx="4651619" cy="410211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6858379-D070-40E4-8A3D-F29E90C5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65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961F17-D0E4-4576-8697-C062B28F3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F1AEC-0327-4A10-AED3-E227ACAEB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39742D-6F41-4E7D-9C32-1D9825B40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F3ADA23-8B3C-4029-923E-81303CBEA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EAE543-FFF6-43C7-AD71-A9856C6E7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945EA7-98EB-B23F-46BA-93B7AF6E7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8117" y="808056"/>
            <a:ext cx="3024722" cy="1249344"/>
          </a:xfrm>
        </p:spPr>
        <p:txBody>
          <a:bodyPr>
            <a:normAutofit/>
          </a:bodyPr>
          <a:lstStyle/>
          <a:p>
            <a:pPr algn="l"/>
            <a:r>
              <a:rPr lang="pt-BR" sz="2800">
                <a:cs typeface="Arial" panose="020B0604020202020204"/>
              </a:rPr>
              <a:t>MOSFET</a:t>
            </a: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9BFA94A4-4F6E-DC6B-50FB-7C924162B1C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3392"/>
          <a:stretch/>
        </p:blipFill>
        <p:spPr>
          <a:xfrm>
            <a:off x="1005401" y="227"/>
            <a:ext cx="5569814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D7E355E-8304-4C50-B384-7DAC68D87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203A4E-F4AE-81A1-9011-0E843AE09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3198" y="1553294"/>
            <a:ext cx="3803489" cy="439600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4170" indent="-344170">
              <a:lnSpc>
                <a:spcPct val="110000"/>
              </a:lnSpc>
            </a:pPr>
            <a:r>
              <a:rPr lang="pt-BR" dirty="0">
                <a:ea typeface="+mn-lt"/>
                <a:cs typeface="+mn-lt"/>
              </a:rPr>
              <a:t>Os transistores da segunda categoria são os chamados MOSFETS (</a:t>
            </a:r>
            <a:r>
              <a:rPr lang="pt-BR" err="1">
                <a:ea typeface="+mn-lt"/>
                <a:cs typeface="+mn-lt"/>
              </a:rPr>
              <a:t>Metal-Oxide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err="1">
                <a:ea typeface="+mn-lt"/>
                <a:cs typeface="+mn-lt"/>
              </a:rPr>
              <a:t>Semiconductor</a:t>
            </a:r>
            <a:r>
              <a:rPr lang="pt-BR" dirty="0">
                <a:ea typeface="+mn-lt"/>
                <a:cs typeface="+mn-lt"/>
              </a:rPr>
              <a:t> Field-</a:t>
            </a:r>
            <a:r>
              <a:rPr lang="pt-BR" err="1">
                <a:ea typeface="+mn-lt"/>
                <a:cs typeface="+mn-lt"/>
              </a:rPr>
              <a:t>Effect</a:t>
            </a:r>
            <a:r>
              <a:rPr lang="pt-BR" dirty="0">
                <a:ea typeface="+mn-lt"/>
                <a:cs typeface="+mn-lt"/>
              </a:rPr>
              <a:t> Transistor) sua principal vantagem em relação aos </a:t>
            </a:r>
            <a:r>
              <a:rPr lang="pt-BR" err="1">
                <a:ea typeface="+mn-lt"/>
                <a:cs typeface="+mn-lt"/>
              </a:rPr>
              <a:t>JFETs</a:t>
            </a:r>
            <a:r>
              <a:rPr lang="pt-BR" dirty="0">
                <a:ea typeface="+mn-lt"/>
                <a:cs typeface="+mn-lt"/>
              </a:rPr>
              <a:t>, é que eles não precisam de praticamente nenhuma corrente de entrada no </a:t>
            </a:r>
            <a:r>
              <a:rPr lang="pt-BR" err="1">
                <a:ea typeface="+mn-lt"/>
                <a:cs typeface="+mn-lt"/>
              </a:rPr>
              <a:t>gate</a:t>
            </a:r>
            <a:r>
              <a:rPr lang="pt-BR" dirty="0">
                <a:ea typeface="+mn-lt"/>
                <a:cs typeface="+mn-lt"/>
              </a:rPr>
              <a:t> para regular a corrente da carga.</a:t>
            </a:r>
            <a:endParaRPr lang="pt-BR" dirty="0">
              <a:cs typeface="Arial" panose="020B060402020202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78E784-3C81-4963-ACD9-58EF41CE8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7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485A96-C074-78BE-A5CD-3ECA8A9B7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530542"/>
          </a:xfrm>
        </p:spPr>
        <p:txBody>
          <a:bodyPr>
            <a:normAutofit/>
          </a:bodyPr>
          <a:lstStyle/>
          <a:p>
            <a:pPr algn="l"/>
            <a:r>
              <a:rPr lang="pt-BR" sz="4800">
                <a:cs typeface="Arial" panose="020B0604020202020204"/>
              </a:rPr>
              <a:t>Características do JFET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B73333-4505-FB5F-77DD-475012E83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874" y="2662280"/>
            <a:ext cx="8207265" cy="33876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pt-BR" dirty="0">
                <a:cs typeface="Arial"/>
              </a:rPr>
              <a:t>Estrutura: </a:t>
            </a:r>
            <a:r>
              <a:rPr lang="pt-BR" dirty="0">
                <a:ea typeface="+mn-lt"/>
                <a:cs typeface="+mn-lt"/>
              </a:rPr>
              <a:t>junção PN entre o </a:t>
            </a:r>
            <a:r>
              <a:rPr lang="pt-BR" dirty="0" err="1">
                <a:ea typeface="+mn-lt"/>
                <a:cs typeface="+mn-lt"/>
              </a:rPr>
              <a:t>gate</a:t>
            </a:r>
            <a:r>
              <a:rPr lang="pt-BR" dirty="0">
                <a:ea typeface="+mn-lt"/>
                <a:cs typeface="+mn-lt"/>
              </a:rPr>
              <a:t> e o Canal;</a:t>
            </a:r>
          </a:p>
          <a:p>
            <a:pPr marL="344170" indent="-344170"/>
            <a:r>
              <a:rPr lang="pt-BR" dirty="0">
                <a:ea typeface="+mn-lt"/>
                <a:cs typeface="+mn-lt"/>
              </a:rPr>
              <a:t>Impedância de Entrada: Alta (corrente de </a:t>
            </a:r>
            <a:r>
              <a:rPr lang="pt-BR" dirty="0" err="1">
                <a:ea typeface="+mn-lt"/>
                <a:cs typeface="+mn-lt"/>
              </a:rPr>
              <a:t>gate</a:t>
            </a:r>
            <a:r>
              <a:rPr lang="pt-BR" dirty="0">
                <a:ea typeface="+mn-lt"/>
                <a:cs typeface="+mn-lt"/>
              </a:rPr>
              <a:t> baixa;</a:t>
            </a:r>
          </a:p>
          <a:p>
            <a:pPr marL="344170" indent="-344170"/>
            <a:r>
              <a:rPr lang="pt-BR" dirty="0">
                <a:ea typeface="+mn-lt"/>
                <a:cs typeface="+mn-lt"/>
              </a:rPr>
              <a:t>Consumo de Energia: Maior (requer corrente no </a:t>
            </a:r>
            <a:r>
              <a:rPr lang="pt-BR" dirty="0" err="1">
                <a:ea typeface="+mn-lt"/>
                <a:cs typeface="+mn-lt"/>
              </a:rPr>
              <a:t>gate</a:t>
            </a:r>
            <a:r>
              <a:rPr lang="pt-BR" dirty="0">
                <a:ea typeface="+mn-lt"/>
                <a:cs typeface="+mn-lt"/>
              </a:rPr>
              <a:t>);</a:t>
            </a:r>
            <a:endParaRPr lang="pt-BR" dirty="0">
              <a:cs typeface="Arial"/>
            </a:endParaRPr>
          </a:p>
          <a:p>
            <a:pPr marL="344170" indent="-344170"/>
            <a:r>
              <a:rPr lang="pt-BR" dirty="0">
                <a:cs typeface="Arial"/>
              </a:rPr>
              <a:t>Aplicação: </a:t>
            </a:r>
            <a:r>
              <a:rPr lang="pt-BR" dirty="0">
                <a:ea typeface="+mn-lt"/>
                <a:cs typeface="+mn-lt"/>
              </a:rPr>
              <a:t>Amplificadores de áudio, medidores de precisão;</a:t>
            </a:r>
            <a:endParaRPr lang="pt-BR" dirty="0">
              <a:cs typeface="Arial" panose="020B0604020202020204"/>
            </a:endParaRPr>
          </a:p>
          <a:p>
            <a:pPr marL="344170" indent="-344170"/>
            <a:r>
              <a:rPr lang="pt-BR" dirty="0">
                <a:cs typeface="Arial" panose="020B0604020202020204"/>
              </a:rPr>
              <a:t>Velocidade de Operação: mais lento;</a:t>
            </a:r>
          </a:p>
          <a:p>
            <a:pPr marL="344170" indent="-344170"/>
            <a:r>
              <a:rPr lang="pt-BR" dirty="0">
                <a:cs typeface="Arial" panose="020B0604020202020204"/>
              </a:rPr>
              <a:t>Confiabilidade: robusto contra descargas eletroestáticas:</a:t>
            </a:r>
          </a:p>
          <a:p>
            <a:pPr marL="344170" indent="-344170"/>
            <a:endParaRPr lang="pt-BR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09262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EFB40F-7FB3-7038-9ABD-873B0371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530542"/>
          </a:xfrm>
        </p:spPr>
        <p:txBody>
          <a:bodyPr>
            <a:normAutofit/>
          </a:bodyPr>
          <a:lstStyle/>
          <a:p>
            <a:pPr algn="l"/>
            <a:r>
              <a:rPr lang="pt-BR" sz="4800">
                <a:cs typeface="Arial"/>
              </a:rPr>
              <a:t>Características do MOSFET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1C5951-36BE-7486-49E7-FBB7778D4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874" y="2662280"/>
            <a:ext cx="8207265" cy="33876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pt-BR" dirty="0">
                <a:cs typeface="Arial"/>
              </a:rPr>
              <a:t>Estrutura: </a:t>
            </a:r>
            <a:r>
              <a:rPr lang="pt-BR" dirty="0">
                <a:ea typeface="+mn-lt"/>
                <a:cs typeface="+mn-lt"/>
              </a:rPr>
              <a:t>Gate isolado do canal por camada de óxido;</a:t>
            </a:r>
          </a:p>
          <a:p>
            <a:pPr marL="344170" indent="-344170"/>
            <a:r>
              <a:rPr lang="pt-BR" dirty="0">
                <a:cs typeface="Arial"/>
              </a:rPr>
              <a:t>Impedância de entrada: extremamente alta (corrente de </a:t>
            </a:r>
            <a:r>
              <a:rPr lang="pt-BR" err="1">
                <a:cs typeface="Arial"/>
              </a:rPr>
              <a:t>gate</a:t>
            </a:r>
            <a:r>
              <a:rPr lang="pt-BR" dirty="0">
                <a:cs typeface="Arial"/>
              </a:rPr>
              <a:t> nula);</a:t>
            </a:r>
          </a:p>
          <a:p>
            <a:pPr marL="344170" indent="-344170"/>
            <a:r>
              <a:rPr lang="pt-BR">
                <a:ea typeface="+mn-lt"/>
                <a:cs typeface="+mn-lt"/>
              </a:rPr>
              <a:t>Consumo de energia: Menor (requer apenas tensão no gate);</a:t>
            </a:r>
            <a:endParaRPr lang="pt-BR" dirty="0">
              <a:cs typeface="Arial"/>
            </a:endParaRPr>
          </a:p>
          <a:p>
            <a:pPr marL="344170" indent="-344170"/>
            <a:r>
              <a:rPr lang="pt-BR">
                <a:cs typeface="Arial"/>
              </a:rPr>
              <a:t>Aplicação: processadores, memórias, controle de potência;</a:t>
            </a:r>
            <a:endParaRPr lang="pt-BR" dirty="0">
              <a:cs typeface="Arial"/>
            </a:endParaRPr>
          </a:p>
          <a:p>
            <a:pPr marL="344170" indent="-344170"/>
            <a:r>
              <a:rPr lang="pt-BR">
                <a:cs typeface="Arial"/>
              </a:rPr>
              <a:t>Velocidade de Operação: muito rápido;</a:t>
            </a:r>
            <a:endParaRPr lang="pt-BR" dirty="0">
              <a:cs typeface="Arial"/>
            </a:endParaRPr>
          </a:p>
          <a:p>
            <a:pPr marL="344170" indent="-344170"/>
            <a:r>
              <a:rPr lang="pt-BR">
                <a:cs typeface="Arial"/>
              </a:rPr>
              <a:t>Confiabilidade: mais sensível a ESD e picos de tensão;</a:t>
            </a:r>
            <a:endParaRPr lang="pt-BR" dirty="0">
              <a:cs typeface="Arial"/>
            </a:endParaRPr>
          </a:p>
          <a:p>
            <a:pPr marL="344170" indent="-344170"/>
            <a:endParaRPr lang="pt-BR" dirty="0">
              <a:cs typeface="Arial"/>
            </a:endParaRPr>
          </a:p>
          <a:p>
            <a:pPr marL="344170" indent="-344170"/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9866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752F4F-BAAF-C146-E150-628416E62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530542"/>
          </a:xfrm>
        </p:spPr>
        <p:txBody>
          <a:bodyPr>
            <a:normAutofit/>
          </a:bodyPr>
          <a:lstStyle/>
          <a:p>
            <a:pPr algn="l"/>
            <a:r>
              <a:rPr lang="pt-BR" sz="4800">
                <a:ea typeface="+mj-lt"/>
                <a:cs typeface="+mj-lt"/>
              </a:rPr>
              <a:t>Transistor IGBT (Insulated-Gate Bipolar Transistor)</a:t>
            </a:r>
            <a:endParaRPr lang="pt-BR" sz="4800">
              <a:cs typeface="Arial" panose="020B060402020202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C27F68-7FEF-0EC6-60DD-EB3D1AE2D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874" y="2662280"/>
            <a:ext cx="8207265" cy="33876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44170">
              <a:lnSpc>
                <a:spcPct val="110000"/>
              </a:lnSpc>
            </a:pPr>
            <a:r>
              <a:rPr lang="pt-BR" sz="1900">
                <a:ea typeface="+mn-lt"/>
                <a:cs typeface="+mn-lt"/>
              </a:rPr>
              <a:t>Os transistores do tipo IGBT (Insulated Gate Bipolar Transistor) combinam as vantagens dos transistores bipolares de potência e dos MOSFETs, sendo amplamente utilizados em aplicações de controle de potência industrial e eletrônica de consumo (alta potência);</a:t>
            </a:r>
          </a:p>
          <a:p>
            <a:pPr marL="344170" indent="-344170">
              <a:lnSpc>
                <a:spcPct val="110000"/>
              </a:lnSpc>
            </a:pPr>
            <a:r>
              <a:rPr lang="pt-BR" sz="1900">
                <a:ea typeface="+mn-lt"/>
                <a:cs typeface="+mn-lt"/>
              </a:rPr>
              <a:t>Ele oferece a capacidade de controlar altas correntes com maior eficiência e menor perda de energia, graças à sua alta impedância de entrada e à menor queda de tensão no estado de condução;</a:t>
            </a:r>
          </a:p>
          <a:p>
            <a:pPr marL="344170" indent="-344170">
              <a:lnSpc>
                <a:spcPct val="110000"/>
              </a:lnSpc>
            </a:pPr>
            <a:r>
              <a:rPr lang="pt-BR" sz="1900">
                <a:cs typeface="Arial" panose="020B0604020202020204"/>
              </a:rPr>
              <a:t>Isso</a:t>
            </a:r>
            <a:r>
              <a:rPr lang="pt-BR" sz="1900">
                <a:ea typeface="+mn-lt"/>
                <a:cs typeface="+mn-lt"/>
              </a:rPr>
              <a:t> o torna superior em aplicações onde a comutação rápida e a condução de altas correntes são necessárias;</a:t>
            </a:r>
            <a:endParaRPr lang="pt-BR" sz="1900"/>
          </a:p>
        </p:txBody>
      </p:sp>
    </p:spTree>
    <p:extLst>
      <p:ext uri="{BB962C8B-B14F-4D97-AF65-F5344CB8AC3E}">
        <p14:creationId xmlns:p14="http://schemas.microsoft.com/office/powerpoint/2010/main" val="3635988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D1D5E8-2B1B-DF29-D8C5-B876B11CD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530542"/>
          </a:xfrm>
        </p:spPr>
        <p:txBody>
          <a:bodyPr>
            <a:normAutofit/>
          </a:bodyPr>
          <a:lstStyle/>
          <a:p>
            <a:pPr algn="l"/>
            <a:r>
              <a:rPr lang="pt-BR" sz="4800">
                <a:ea typeface="+mj-lt"/>
                <a:cs typeface="+mj-lt"/>
              </a:rPr>
              <a:t>Transistor de Túneis</a:t>
            </a:r>
            <a:endParaRPr lang="pt-BR" sz="4800">
              <a:cs typeface="Arial" panose="020B060402020202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FFABE0-8BFA-A0DF-0E35-53ABFE474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874" y="2662280"/>
            <a:ext cx="8207265" cy="33876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44170">
              <a:lnSpc>
                <a:spcPct val="110000"/>
              </a:lnSpc>
            </a:pPr>
            <a:r>
              <a:rPr lang="pt-BR" sz="1700">
                <a:ea typeface="+mn-lt"/>
                <a:cs typeface="+mn-lt"/>
              </a:rPr>
              <a:t>Os Transistor de Efeito de Campo de Túnel (TFET), são a promessa no dos semicondutores, projetada para aplicações de baixa potência;</a:t>
            </a:r>
          </a:p>
          <a:p>
            <a:pPr marL="344170" indent="-344170">
              <a:lnSpc>
                <a:spcPct val="110000"/>
              </a:lnSpc>
            </a:pPr>
            <a:r>
              <a:rPr lang="pt-BR" sz="1700">
                <a:ea typeface="+mn-lt"/>
                <a:cs typeface="+mn-lt"/>
              </a:rPr>
              <a:t>O TFET usa o fenômeno quântico de tunelamento, permitindo que elétrons atravessem barreiras de energia que, pela física clássica, seriam intransponíveis;</a:t>
            </a:r>
          </a:p>
          <a:p>
            <a:pPr marL="344170" indent="-344170">
              <a:lnSpc>
                <a:spcPct val="110000"/>
              </a:lnSpc>
            </a:pPr>
            <a:r>
              <a:rPr lang="pt-BR" sz="1700">
                <a:ea typeface="+mn-lt"/>
                <a:cs typeface="+mn-lt"/>
              </a:rPr>
              <a:t>Essa característica possibilita que os TFETs operem com tensões significativamente mais baixas que os MOSFETs;</a:t>
            </a:r>
          </a:p>
          <a:p>
            <a:pPr marL="344170" indent="-344170">
              <a:lnSpc>
                <a:spcPct val="110000"/>
              </a:lnSpc>
            </a:pPr>
            <a:r>
              <a:rPr lang="pt-BR" sz="1700">
                <a:ea typeface="+mn-lt"/>
                <a:cs typeface="+mn-lt"/>
              </a:rPr>
              <a:t>A produção de TFETs exige processos mais complexos e caros, fazendo com que eles ainda sejam considerados um produto experimental.</a:t>
            </a:r>
            <a:endParaRPr lang="pt-BR" sz="170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76250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3C7798-B923-5C77-CCFE-9561A8EAF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530542"/>
          </a:xfrm>
        </p:spPr>
        <p:txBody>
          <a:bodyPr>
            <a:normAutofit/>
          </a:bodyPr>
          <a:lstStyle/>
          <a:p>
            <a:pPr algn="l"/>
            <a:r>
              <a:rPr lang="pt-BR" sz="4800">
                <a:cs typeface="Arial"/>
              </a:rPr>
              <a:t>Transistor Fotossensível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7AE88A-6815-E20F-0357-26B8C9F8B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874" y="2662280"/>
            <a:ext cx="8207265" cy="33876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pt-BR" sz="1900">
                <a:ea typeface="+mn-lt"/>
                <a:cs typeface="+mn-lt"/>
              </a:rPr>
              <a:t>ransistores fotossensíveis, são dispositivos semicondutores que operam como transistores comuns, mas com a capacidade de responder à luz;</a:t>
            </a:r>
          </a:p>
          <a:p>
            <a:pPr marL="344170" indent="-344170"/>
            <a:r>
              <a:rPr lang="pt-BR" sz="1900">
                <a:ea typeface="+mn-lt"/>
                <a:cs typeface="+mn-lt"/>
              </a:rPr>
              <a:t>Quando a luz incide sobre a junção do transistor, ele gera pares elétron-buraco, aumentando a corrente e permitindo que o dispositivo amplifique o sinal luminoso;</a:t>
            </a:r>
          </a:p>
          <a:p>
            <a:pPr marL="344170" indent="-344170"/>
            <a:r>
              <a:rPr lang="pt-BR" sz="1900">
                <a:ea typeface="+mn-lt"/>
                <a:cs typeface="+mn-lt"/>
              </a:rPr>
              <a:t>Essa sensibilidade à luz os torna ideais para aplicações em sensores de luz, interruptores automáticos, câmeras e sistemas de detecção;</a:t>
            </a:r>
            <a:endParaRPr lang="pt-BR" sz="190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5534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460B576-B1EE-EC2D-1EF1-6B6698ADB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pt-BR" sz="4400">
                <a:solidFill>
                  <a:srgbClr val="1F2D29"/>
                </a:solidFill>
                <a:cs typeface="Arial"/>
              </a:rPr>
              <a:t>História dos transitores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92C445-C5D9-EC61-5391-E81B1E968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7621606" cy="3443107"/>
          </a:xfrm>
        </p:spPr>
        <p:txBody>
          <a:bodyPr anchor="t">
            <a:normAutofit/>
          </a:bodyPr>
          <a:lstStyle/>
          <a:p>
            <a:pPr marL="344170" indent="-344170">
              <a:buFont typeface="Arial" panose="05000000000000000000" pitchFamily="2" charset="2"/>
              <a:buChar char="•"/>
            </a:pPr>
            <a:r>
              <a:rPr lang="pt-BR" err="1">
                <a:solidFill>
                  <a:srgbClr val="1F2D29"/>
                </a:solidFill>
                <a:cs typeface="Arial"/>
              </a:rPr>
              <a:t>Transitores</a:t>
            </a:r>
            <a:r>
              <a:rPr lang="pt-BR" dirty="0">
                <a:solidFill>
                  <a:srgbClr val="1F2D29"/>
                </a:solidFill>
                <a:cs typeface="Arial"/>
              </a:rPr>
              <a:t> são dispositivos semicondutores que funcionam como interruptores ou amplificadores de corrente elétrica;</a:t>
            </a:r>
          </a:p>
          <a:p>
            <a:pPr marL="344170" indent="-344170">
              <a:buFont typeface="Arial" panose="05000000000000000000" pitchFamily="2" charset="2"/>
              <a:buChar char="•"/>
            </a:pPr>
            <a:r>
              <a:rPr lang="pt-BR" dirty="0">
                <a:solidFill>
                  <a:srgbClr val="1F2D29"/>
                </a:solidFill>
                <a:cs typeface="Arial"/>
              </a:rPr>
              <a:t>São utilizados praticamente todos os equipamentos eletrônicos;</a:t>
            </a:r>
          </a:p>
          <a:p>
            <a:pPr marL="344170" indent="-344170">
              <a:buFont typeface="Arial" panose="05000000000000000000" pitchFamily="2" charset="2"/>
              <a:buChar char="•"/>
            </a:pPr>
            <a:r>
              <a:rPr lang="pt-BR" dirty="0">
                <a:solidFill>
                  <a:srgbClr val="1F2D29"/>
                </a:solidFill>
                <a:cs typeface="Arial"/>
              </a:rPr>
              <a:t>São as peças básicas que compões os </a:t>
            </a:r>
            <a:r>
              <a:rPr lang="pt-BR" err="1">
                <a:solidFill>
                  <a:srgbClr val="1F2D29"/>
                </a:solidFill>
                <a:cs typeface="Arial"/>
              </a:rPr>
              <a:t>CIs</a:t>
            </a:r>
            <a:r>
              <a:rPr lang="pt-BR" dirty="0">
                <a:solidFill>
                  <a:srgbClr val="1F2D29"/>
                </a:solidFill>
                <a:cs typeface="Arial"/>
              </a:rPr>
              <a:t> (circuitos integrados);</a:t>
            </a:r>
          </a:p>
          <a:p>
            <a:pPr marL="344170" indent="-344170">
              <a:buFont typeface="Arial" panose="05000000000000000000" pitchFamily="2" charset="2"/>
              <a:buChar char="•"/>
            </a:pPr>
            <a:endParaRPr lang="pt-BR" sz="1600" dirty="0">
              <a:solidFill>
                <a:srgbClr val="1F2D29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2913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CC3320C8-0DF2-47E2-AE32-8C570D54B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11">
            <a:extLst>
              <a:ext uri="{FF2B5EF4-FFF2-40B4-BE49-F238E27FC236}">
                <a16:creationId xmlns:a16="http://schemas.microsoft.com/office/drawing/2014/main" id="{9937E2AB-626F-4D5D-8344-EE2C08191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13">
            <a:extLst>
              <a:ext uri="{FF2B5EF4-FFF2-40B4-BE49-F238E27FC236}">
                <a16:creationId xmlns:a16="http://schemas.microsoft.com/office/drawing/2014/main" id="{31374C91-3FF2-48F7-A02C-36E1E075F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15">
            <a:extLst>
              <a:ext uri="{FF2B5EF4-FFF2-40B4-BE49-F238E27FC236}">
                <a16:creationId xmlns:a16="http://schemas.microsoft.com/office/drawing/2014/main" id="{AC084A8C-D0A6-4A75-AED9-C13FD20A6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6B537086-027A-4360-81BC-8BA916D2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EFAAFA00-A1E1-4789-A035-9CBB7B030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2DAE82-9346-1403-5CCE-A24E5023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cs typeface="Arial"/>
              </a:rPr>
              <a:t>Portas Lógicas</a:t>
            </a:r>
            <a:endParaRPr lang="pt-BR">
              <a:cs typeface="Arial"/>
            </a:endParaRPr>
          </a:p>
        </p:txBody>
      </p:sp>
      <p:sp>
        <p:nvSpPr>
          <p:cNvPr id="32" name="Espaço Reservado para Conteúdo 2">
            <a:extLst>
              <a:ext uri="{FF2B5EF4-FFF2-40B4-BE49-F238E27FC236}">
                <a16:creationId xmlns:a16="http://schemas.microsoft.com/office/drawing/2014/main" id="{16E5F573-E04E-547B-4938-8868F8335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5243780" cy="3997828"/>
          </a:xfrm>
        </p:spPr>
        <p:txBody>
          <a:bodyPr vert="horz" lIns="91440" tIns="45720" rIns="91440" bIns="45720" rtlCol="0">
            <a:normAutofit/>
          </a:bodyPr>
          <a:lstStyle/>
          <a:p>
            <a:pPr marL="344170" indent="-344170">
              <a:lnSpc>
                <a:spcPct val="110000"/>
              </a:lnSpc>
            </a:pPr>
            <a:r>
              <a:rPr lang="pt-BR" sz="1900">
                <a:cs typeface="Arial"/>
              </a:rPr>
              <a:t>As </a:t>
            </a:r>
            <a:r>
              <a:rPr lang="pt-BR" sz="1900" b="1">
                <a:cs typeface="Arial"/>
              </a:rPr>
              <a:t>portas lógicas</a:t>
            </a:r>
            <a:r>
              <a:rPr lang="pt-BR" sz="1900">
                <a:cs typeface="Arial"/>
              </a:rPr>
              <a:t> são blocos fundamentais, com base em </a:t>
            </a:r>
            <a:r>
              <a:rPr lang="pt-BR" sz="1900" b="1">
                <a:cs typeface="Arial"/>
              </a:rPr>
              <a:t>transistores;</a:t>
            </a:r>
            <a:endParaRPr lang="pt-BR" sz="1900">
              <a:cs typeface="Arial"/>
            </a:endParaRPr>
          </a:p>
          <a:p>
            <a:pPr marL="344170" indent="-344170">
              <a:lnSpc>
                <a:spcPct val="110000"/>
              </a:lnSpc>
            </a:pPr>
            <a:r>
              <a:rPr lang="pt-BR" sz="1900">
                <a:cs typeface="Arial"/>
              </a:rPr>
              <a:t>Combinados dão origem aos circuitos lógicos, a partir do qual é possível realizar operações;</a:t>
            </a:r>
          </a:p>
          <a:p>
            <a:pPr marL="344170" indent="-344170">
              <a:lnSpc>
                <a:spcPct val="110000"/>
              </a:lnSpc>
            </a:pPr>
            <a:r>
              <a:rPr lang="pt-BR" sz="1900">
                <a:cs typeface="Arial"/>
              </a:rPr>
              <a:t>Utilizam a </a:t>
            </a:r>
            <a:r>
              <a:rPr lang="pt-BR" sz="1900" b="1">
                <a:cs typeface="Arial"/>
              </a:rPr>
              <a:t>álgebra de </a:t>
            </a:r>
            <a:r>
              <a:rPr lang="pt-BR" sz="1900" b="1" err="1">
                <a:cs typeface="Arial"/>
              </a:rPr>
              <a:t>Boole</a:t>
            </a:r>
            <a:r>
              <a:rPr lang="pt-BR" sz="1900" b="1">
                <a:cs typeface="Arial"/>
              </a:rPr>
              <a:t> </a:t>
            </a:r>
            <a:r>
              <a:rPr lang="pt-BR" sz="1900">
                <a:cs typeface="Arial"/>
              </a:rPr>
              <a:t>e o </a:t>
            </a:r>
            <a:r>
              <a:rPr lang="pt-BR" sz="1900" b="1">
                <a:cs typeface="Arial"/>
              </a:rPr>
              <a:t>Sistema</a:t>
            </a:r>
            <a:r>
              <a:rPr lang="pt-BR" sz="1900">
                <a:cs typeface="Arial"/>
              </a:rPr>
              <a:t> </a:t>
            </a:r>
            <a:r>
              <a:rPr lang="pt-BR" sz="1900" b="1">
                <a:cs typeface="Arial"/>
              </a:rPr>
              <a:t>Binário;</a:t>
            </a:r>
          </a:p>
          <a:p>
            <a:pPr marL="344170" indent="-344170">
              <a:lnSpc>
                <a:spcPct val="110000"/>
              </a:lnSpc>
            </a:pPr>
            <a:r>
              <a:rPr lang="pt-BR" sz="1900">
                <a:cs typeface="Arial"/>
              </a:rPr>
              <a:t>Podem possuir diversas variáveis de entrada, porém apenas uma variável de saída por vez;</a:t>
            </a:r>
            <a:endParaRPr lang="pt-BR" sz="1900" b="1">
              <a:cs typeface="Arial"/>
            </a:endParaRPr>
          </a:p>
          <a:p>
            <a:pPr marL="344170" indent="-344170">
              <a:lnSpc>
                <a:spcPct val="110000"/>
              </a:lnSpc>
            </a:pPr>
            <a:endParaRPr lang="pt-BR" sz="1900" b="1">
              <a:cs typeface="Arial"/>
            </a:endParaRPr>
          </a:p>
          <a:p>
            <a:pPr marL="344170" indent="-344170">
              <a:lnSpc>
                <a:spcPct val="110000"/>
              </a:lnSpc>
            </a:pPr>
            <a:endParaRPr lang="pt-BR" sz="1900">
              <a:cs typeface="Arial"/>
            </a:endParaRPr>
          </a:p>
          <a:p>
            <a:pPr marL="344170" indent="-344170">
              <a:lnSpc>
                <a:spcPct val="110000"/>
              </a:lnSpc>
            </a:pPr>
            <a:endParaRPr lang="pt-BR" sz="1900">
              <a:cs typeface="Arial"/>
            </a:endParaRPr>
          </a:p>
        </p:txBody>
      </p:sp>
      <p:pic>
        <p:nvPicPr>
          <p:cNvPr id="7" name="Graphic 6" descr="Desconectado">
            <a:extLst>
              <a:ext uri="{FF2B5EF4-FFF2-40B4-BE49-F238E27FC236}">
                <a16:creationId xmlns:a16="http://schemas.microsoft.com/office/drawing/2014/main" id="{BCAFC779-4C03-6CF2-D333-2F65FC348D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29123" y="2924092"/>
            <a:ext cx="2222842" cy="2222842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3" name="Rectangle 21">
            <a:extLst>
              <a:ext uri="{FF2B5EF4-FFF2-40B4-BE49-F238E27FC236}">
                <a16:creationId xmlns:a16="http://schemas.microsoft.com/office/drawing/2014/main" id="{FC0230C3-CF46-441A-85D2-5E6F8B3A1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28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AADFB1-A9D8-4319-BAC8-6B3FD36BF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7C5FC5-1BC6-470E-A163-7EE80D227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316889-BCD7-49B5-89BD-4FC1D29FE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E12F873-5B9B-482F-9FB3-6355C4F3B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245259-4364-4D53-AC48-3E893885A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8F2C7C-F131-7E76-6B78-B8F9AC2B1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475" y="808056"/>
            <a:ext cx="4203364" cy="1077229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cs typeface="Arial"/>
              </a:rPr>
              <a:t>História</a:t>
            </a:r>
            <a:endParaRPr lang="pt-BR">
              <a:cs typeface="Arial"/>
            </a:endParaRPr>
          </a:p>
        </p:txBody>
      </p:sp>
      <p:pic>
        <p:nvPicPr>
          <p:cNvPr id="5" name="Picture 4" descr="Fórmulas matemáticas complexas em um quadro negro">
            <a:extLst>
              <a:ext uri="{FF2B5EF4-FFF2-40B4-BE49-F238E27FC236}">
                <a16:creationId xmlns:a16="http://schemas.microsoft.com/office/drawing/2014/main" id="{54E9587A-E519-F5C1-3AF3-84CE0138BE1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0351" r="32617" b="-9"/>
          <a:stretch/>
        </p:blipFill>
        <p:spPr>
          <a:xfrm>
            <a:off x="1005401" y="227"/>
            <a:ext cx="4424045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B9C7619-9AF0-4D6F-B2E3-21032A5C3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908A31-B79B-8775-1A31-59575C694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9474" y="3773671"/>
            <a:ext cx="4203365" cy="22762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4170" indent="-344170">
              <a:lnSpc>
                <a:spcPct val="110000"/>
              </a:lnSpc>
            </a:pPr>
            <a:r>
              <a:rPr lang="pt-BR" sz="1800" dirty="0">
                <a:cs typeface="Arial"/>
              </a:rPr>
              <a:t>Em 1854, o matemático britânico George </a:t>
            </a:r>
            <a:r>
              <a:rPr lang="pt-BR" sz="1800" err="1">
                <a:cs typeface="Arial"/>
              </a:rPr>
              <a:t>Boole</a:t>
            </a:r>
            <a:r>
              <a:rPr lang="pt-BR" sz="1800" dirty="0">
                <a:cs typeface="Arial"/>
              </a:rPr>
              <a:t> (1815 – 1864) apresentou um sistema matemático de análise lógico conhecido como “álgebra de </a:t>
            </a:r>
            <a:r>
              <a:rPr lang="pt-BR" sz="1800" err="1">
                <a:cs typeface="Arial"/>
              </a:rPr>
              <a:t>Boole</a:t>
            </a:r>
            <a:r>
              <a:rPr lang="pt-BR" sz="1800" dirty="0">
                <a:cs typeface="Arial"/>
              </a:rPr>
              <a:t>”;</a:t>
            </a:r>
          </a:p>
          <a:p>
            <a:pPr marL="344170" indent="-344170">
              <a:lnSpc>
                <a:spcPct val="110000"/>
              </a:lnSpc>
            </a:pPr>
            <a:r>
              <a:rPr lang="pt-BR" sz="1800" dirty="0">
                <a:cs typeface="Arial"/>
              </a:rPr>
              <a:t>Apenas em 1938 que o engenheiro </a:t>
            </a:r>
            <a:r>
              <a:rPr lang="pt-BR" sz="1800" b="1" dirty="0">
                <a:cs typeface="Arial"/>
              </a:rPr>
              <a:t>Claude </a:t>
            </a:r>
            <a:r>
              <a:rPr lang="pt-BR" sz="1800" b="1" err="1">
                <a:cs typeface="Arial"/>
              </a:rPr>
              <a:t>Elwood</a:t>
            </a:r>
            <a:r>
              <a:rPr lang="pt-BR" sz="1800" b="1" dirty="0">
                <a:cs typeface="Arial"/>
              </a:rPr>
              <a:t> Shannon</a:t>
            </a:r>
            <a:r>
              <a:rPr lang="pt-BR" sz="1800" dirty="0">
                <a:cs typeface="Arial"/>
              </a:rPr>
              <a:t> (1916 - 2001) utilizou álgebra de </a:t>
            </a:r>
            <a:r>
              <a:rPr lang="pt-BR" sz="1800" err="1">
                <a:cs typeface="Arial"/>
              </a:rPr>
              <a:t>Boole</a:t>
            </a:r>
            <a:r>
              <a:rPr lang="pt-BR" sz="1800" dirty="0">
                <a:cs typeface="Arial"/>
              </a:rPr>
              <a:t> para a solução de problemas de circuitos de telefonia com relés;</a:t>
            </a:r>
          </a:p>
          <a:p>
            <a:pPr marL="344170" indent="-344170">
              <a:lnSpc>
                <a:spcPct val="110000"/>
              </a:lnSpc>
            </a:pPr>
            <a:r>
              <a:rPr lang="pt-BR" sz="1800" dirty="0">
                <a:cs typeface="Arial"/>
              </a:rPr>
              <a:t>Através de sua teoria e com a revolução dos transistores, foi introduzido seus conceitos de maneira Geral com a </a:t>
            </a:r>
            <a:r>
              <a:rPr lang="pt-BR" sz="1800" b="1" dirty="0">
                <a:cs typeface="Arial"/>
              </a:rPr>
              <a:t>linguagem Binária</a:t>
            </a:r>
            <a:r>
              <a:rPr lang="pt-BR" sz="1800" dirty="0">
                <a:cs typeface="Arial"/>
              </a:rPr>
              <a:t> em aparelhos eletrônicos;</a:t>
            </a:r>
          </a:p>
          <a:p>
            <a:pPr marL="344170" indent="-344170">
              <a:lnSpc>
                <a:spcPct val="110000"/>
              </a:lnSpc>
            </a:pPr>
            <a:endParaRPr lang="pt-BR" sz="1400">
              <a:cs typeface="Arial"/>
            </a:endParaRPr>
          </a:p>
          <a:p>
            <a:pPr marL="344170" indent="-344170">
              <a:lnSpc>
                <a:spcPct val="110000"/>
              </a:lnSpc>
            </a:pPr>
            <a:endParaRPr lang="pt-BR" sz="1400">
              <a:cs typeface="Arial"/>
            </a:endParaRPr>
          </a:p>
          <a:p>
            <a:pPr marL="344170" indent="-344170">
              <a:lnSpc>
                <a:spcPct val="110000"/>
              </a:lnSpc>
            </a:pPr>
            <a:endParaRPr lang="pt-BR" sz="1400">
              <a:cs typeface="Arial"/>
            </a:endParaRPr>
          </a:p>
          <a:p>
            <a:pPr marL="344170" indent="-344170">
              <a:lnSpc>
                <a:spcPct val="110000"/>
              </a:lnSpc>
            </a:pPr>
            <a:endParaRPr lang="pt-BR" sz="1400">
              <a:cs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FBE0AC-23B1-4352-95D2-C71EB6D15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3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B109BC4-F9AE-43A1-A0AD-A502B7753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FD193E-44E6-4069-851B-082CDC093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A83547-5432-4BCC-971F-E20253F80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60AB860-F611-4E44-9FC7-9D0E78D47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E566C9-8166-4086-8059-2B6EA7BE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FC93B5-8EEE-4746-834C-75BF4722A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261A31-72DB-9680-CAD8-8EF3E1B1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524" y="808056"/>
            <a:ext cx="5283139" cy="1077229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cs typeface="Arial" panose="020B0604020202020204"/>
              </a:rPr>
              <a:t>Álgebra Booleana</a:t>
            </a:r>
            <a:endParaRPr lang="pt-BR">
              <a:cs typeface="Arial" panose="020B060402020202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5D4B30-C984-44B0-BEA7-4FB09CDFC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762" y="0"/>
            <a:ext cx="305722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iagrama de Venn Vazado">
            <a:extLst>
              <a:ext uri="{FF2B5EF4-FFF2-40B4-BE49-F238E27FC236}">
                <a16:creationId xmlns:a16="http://schemas.microsoft.com/office/drawing/2014/main" id="{88F8D7B0-AC33-F1D5-4AFC-41D6942897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26491" y="2219512"/>
            <a:ext cx="2413730" cy="2413730"/>
          </a:xfrm>
          <a:prstGeom prst="rect">
            <a:avLst/>
          </a:prstGeom>
          <a:ln w="12700">
            <a:noFill/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E46F16B-7AB2-4122-836B-22FBDB5A5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38840" y="236476"/>
            <a:ext cx="2577134" cy="6378945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7B87C3-EA0E-A62D-BA00-16C22E12A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7958" y="2476248"/>
            <a:ext cx="6502148" cy="357369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4170" indent="-344170">
              <a:lnSpc>
                <a:spcPct val="110000"/>
              </a:lnSpc>
            </a:pPr>
            <a:r>
              <a:rPr lang="pt-BR" sz="1800" dirty="0">
                <a:cs typeface="Arial"/>
              </a:rPr>
              <a:t>A “álgebra de </a:t>
            </a:r>
            <a:r>
              <a:rPr lang="pt-BR" sz="1800" err="1">
                <a:cs typeface="Arial"/>
              </a:rPr>
              <a:t>Boole</a:t>
            </a:r>
            <a:r>
              <a:rPr lang="pt-BR" sz="1800" dirty="0">
                <a:cs typeface="Arial" panose="020B0604020202020204"/>
              </a:rPr>
              <a:t>” utiliza uma técnica que caracteriza as relações entre as entradas e saídas a partir de equações, conhecidas como expressões booleanas;</a:t>
            </a:r>
            <a:endParaRPr lang="pt-BR" sz="1800">
              <a:cs typeface="Arial" panose="020B0604020202020204"/>
            </a:endParaRPr>
          </a:p>
          <a:p>
            <a:pPr marL="344170" indent="-344170">
              <a:lnSpc>
                <a:spcPct val="110000"/>
              </a:lnSpc>
            </a:pPr>
            <a:r>
              <a:rPr lang="pt-BR" sz="1800" dirty="0">
                <a:cs typeface="Arial" panose="020B0604020202020204"/>
              </a:rPr>
              <a:t>Utilizando os conceitos de Tabela Verdade e teoria dos Conjuntos, são formadas as chamadas </a:t>
            </a:r>
            <a:r>
              <a:rPr lang="pt-BR" sz="1800" b="1" dirty="0">
                <a:cs typeface="Arial"/>
              </a:rPr>
              <a:t>Portas Lógicas;</a:t>
            </a:r>
            <a:endParaRPr lang="pt-BR" sz="1800" b="1">
              <a:cs typeface="Arial"/>
            </a:endParaRPr>
          </a:p>
          <a:p>
            <a:pPr marL="344170" indent="-344170">
              <a:lnSpc>
                <a:spcPct val="110000"/>
              </a:lnSpc>
            </a:pPr>
            <a:r>
              <a:rPr lang="pt-BR" sz="1800" dirty="0">
                <a:cs typeface="Arial"/>
              </a:rPr>
              <a:t>Na álgebra booleana as variáveis assumem apenas valores de 0 ou 1, para representar os níveis de tensão, também conhecido como </a:t>
            </a:r>
            <a:r>
              <a:rPr lang="pt-BR" sz="1800" b="1" dirty="0">
                <a:cs typeface="Arial"/>
              </a:rPr>
              <a:t>níveis lógicos;</a:t>
            </a:r>
            <a:endParaRPr lang="pt-BR" sz="1800" b="1">
              <a:cs typeface="Arial"/>
            </a:endParaRPr>
          </a:p>
          <a:p>
            <a:pPr marL="344170" indent="-344170">
              <a:lnSpc>
                <a:spcPct val="110000"/>
              </a:lnSpc>
            </a:pPr>
            <a:r>
              <a:rPr lang="pt-BR" sz="1800" dirty="0">
                <a:cs typeface="Arial"/>
              </a:rPr>
              <a:t>Utilizando então o Sistema binário, as Portas Lógicas mais comuns são OR(ou), AND(e), NOT(não);</a:t>
            </a:r>
            <a:endParaRPr lang="pt-BR" sz="1800" b="1" dirty="0">
              <a:cs typeface="Arial"/>
            </a:endParaRPr>
          </a:p>
          <a:p>
            <a:pPr marL="344170" indent="-344170">
              <a:lnSpc>
                <a:spcPct val="110000"/>
              </a:lnSpc>
            </a:pPr>
            <a:endParaRPr lang="pt-BR" sz="1400" b="1">
              <a:cs typeface="Arial"/>
            </a:endParaRPr>
          </a:p>
          <a:p>
            <a:pPr marL="344170" indent="-344170">
              <a:lnSpc>
                <a:spcPct val="110000"/>
              </a:lnSpc>
            </a:pPr>
            <a:endParaRPr lang="pt-BR" sz="1400">
              <a:cs typeface="Arial"/>
            </a:endParaRPr>
          </a:p>
          <a:p>
            <a:pPr marL="344170" indent="-344170">
              <a:lnSpc>
                <a:spcPct val="110000"/>
              </a:lnSpc>
            </a:pPr>
            <a:endParaRPr lang="pt-BR" sz="1400">
              <a:cs typeface="Arial"/>
            </a:endParaRPr>
          </a:p>
          <a:p>
            <a:pPr marL="344170" indent="-344170">
              <a:lnSpc>
                <a:spcPct val="110000"/>
              </a:lnSpc>
            </a:pPr>
            <a:endParaRPr lang="pt-BR" sz="1400">
              <a:cs typeface="Arial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5F2F5C-BEFA-403F-97DC-DD6CE9F08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78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EB90FA-E0F4-ABA0-7E2E-5E114EE73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00" y="1201723"/>
            <a:ext cx="2888120" cy="4454554"/>
          </a:xfrm>
        </p:spPr>
        <p:txBody>
          <a:bodyPr anchor="ctr">
            <a:normAutofit/>
          </a:bodyPr>
          <a:lstStyle/>
          <a:p>
            <a:r>
              <a:rPr lang="pt-BR" sz="3600">
                <a:cs typeface="Arial" panose="020B0604020202020204"/>
              </a:rPr>
              <a:t>Sistema Binário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762D92-7398-4FF0-CEA6-897C5FE5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969" y="647750"/>
            <a:ext cx="5850936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4170" indent="-344170"/>
            <a:r>
              <a:rPr lang="pt-BR" sz="1800">
                <a:cs typeface="Arial" panose="020B0604020202020204"/>
              </a:rPr>
              <a:t>Também conhecido como sistema de base 2, que consiste em dois valores possíveis, simbolizados por 0 e 1, ou nível lógico baixo e nível lógico alto, respectivamente;</a:t>
            </a:r>
            <a:endParaRPr lang="pt-BR" sz="1800" b="1">
              <a:cs typeface="Arial" panose="020B0604020202020204"/>
            </a:endParaRPr>
          </a:p>
          <a:p>
            <a:pPr marL="344170" indent="-344170"/>
            <a:r>
              <a:rPr lang="pt-BR" sz="1800">
                <a:cs typeface="Arial" panose="020B0604020202020204"/>
              </a:rPr>
              <a:t>Isso ocorre devido ao fato de que não seria viável projetar dispositivos eletrônicos capazes de operar com muitos níveis de tensão. </a:t>
            </a:r>
          </a:p>
          <a:p>
            <a:pPr marL="344170" indent="-344170"/>
            <a:r>
              <a:rPr lang="pt-BR" sz="1800">
                <a:cs typeface="Arial" panose="020B0604020202020204"/>
              </a:rPr>
              <a:t>Apesar disso, em algumas situações é necessário converter as saídas digitais binárias em valores com base decimal, como na utilização de calculadoras e computadores.</a:t>
            </a:r>
          </a:p>
          <a:p>
            <a:pPr marL="344170" indent="-344170"/>
            <a:endParaRPr lang="pt-BR" sz="1800">
              <a:cs typeface="Arial" panose="020B0604020202020204"/>
            </a:endParaRPr>
          </a:p>
          <a:p>
            <a:pPr marL="344170" indent="-344170"/>
            <a:endParaRPr lang="pt-BR" sz="1800" b="1">
              <a:cs typeface="Arial" panose="020B0604020202020204"/>
            </a:endParaRPr>
          </a:p>
          <a:p>
            <a:pPr marL="344170" indent="-344170"/>
            <a:endParaRPr lang="pt-BR" sz="18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8928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D62BF0A0-B64C-4A93-8918-F11412783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0">
            <a:extLst>
              <a:ext uri="{FF2B5EF4-FFF2-40B4-BE49-F238E27FC236}">
                <a16:creationId xmlns:a16="http://schemas.microsoft.com/office/drawing/2014/main" id="{69CD5395-7CFC-4A48-AC00-A04326CA3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5" name="Picture 12">
            <a:extLst>
              <a:ext uri="{FF2B5EF4-FFF2-40B4-BE49-F238E27FC236}">
                <a16:creationId xmlns:a16="http://schemas.microsoft.com/office/drawing/2014/main" id="{5ACF2868-CAF0-49A7-8E77-2F6E733CB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6" name="Rectangle 14">
            <a:extLst>
              <a:ext uri="{FF2B5EF4-FFF2-40B4-BE49-F238E27FC236}">
                <a16:creationId xmlns:a16="http://schemas.microsoft.com/office/drawing/2014/main" id="{BF5D4D4B-3D5D-49AC-973B-2EF962D9D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9150B604-8141-4B3D-804A-DF7C594B8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904D52DE-B748-4EA3-8D45-D2851D7D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DD14DB-DB97-7D5C-344C-49A2D3468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cs typeface="Arial"/>
              </a:rPr>
              <a:t>Porta lógica OR</a:t>
            </a:r>
            <a:endParaRPr lang="pt-BR">
              <a:cs typeface="Arial"/>
            </a:endParaRPr>
          </a:p>
        </p:txBody>
      </p:sp>
      <p:graphicFrame>
        <p:nvGraphicFramePr>
          <p:cNvPr id="31" name="Espaço Reservado para Conteúdo 2">
            <a:extLst>
              <a:ext uri="{FF2B5EF4-FFF2-40B4-BE49-F238E27FC236}">
                <a16:creationId xmlns:a16="http://schemas.microsoft.com/office/drawing/2014/main" id="{315EFFF4-BC28-8667-5565-089062F2D00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77117" y="2108560"/>
          <a:ext cx="5087097" cy="5098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4" name="Imagem 3" descr="Uma imagem contendo Diagrama&#10;&#10;Descrição gerada automaticamente">
            <a:extLst>
              <a:ext uri="{FF2B5EF4-FFF2-40B4-BE49-F238E27FC236}">
                <a16:creationId xmlns:a16="http://schemas.microsoft.com/office/drawing/2014/main" id="{3147A203-D7A4-8B33-0309-9F6C22FAB616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31653" t="26556" r="4202" b="30290"/>
          <a:stretch/>
        </p:blipFill>
        <p:spPr>
          <a:xfrm>
            <a:off x="6888012" y="2256353"/>
            <a:ext cx="3674398" cy="1526320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9" name="Rectangle 20">
            <a:extLst>
              <a:ext uri="{FF2B5EF4-FFF2-40B4-BE49-F238E27FC236}">
                <a16:creationId xmlns:a16="http://schemas.microsoft.com/office/drawing/2014/main" id="{FB10DB22-FA48-4A87-9373-894F800CF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79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7E45EB-2082-42A1-A5FC-6D53F21DB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A5C072-919B-4308-A48B-96DC0CBF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F74E2F-7C51-4D72-96BA-528A50748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B61F797-14BD-476F-B569-140E96CB6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0235D8-BAC3-4440-8A9B-43D98243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F2FD5C-3192-4646-91D2-C907BDC4C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2DAB0D-E8F6-B7D3-46FB-A8F9A5D91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cs typeface="Arial"/>
              </a:rPr>
              <a:t>Porta OR: Tabela Verdade</a:t>
            </a:r>
            <a:endParaRPr lang="pt-BR">
              <a:cs typeface="Arial"/>
            </a:endParaRPr>
          </a:p>
          <a:p>
            <a:pPr algn="l"/>
            <a:endParaRPr lang="pt-BR">
              <a:cs typeface="Arial"/>
            </a:endParaRPr>
          </a:p>
        </p:txBody>
      </p:sp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9838A292-C22E-E072-DDB2-E7D26B0B0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1719" y="2910318"/>
            <a:ext cx="4454381" cy="2271733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CEAFEB-A31F-D92B-603F-B2DB3DACD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175" y="2052116"/>
            <a:ext cx="3289986" cy="3997828"/>
          </a:xfrm>
        </p:spPr>
        <p:txBody>
          <a:bodyPr vert="horz" lIns="91440" tIns="45720" rIns="91440" bIns="45720" rtlCol="0">
            <a:normAutofit/>
          </a:bodyPr>
          <a:lstStyle/>
          <a:p>
            <a:pPr marL="344170" indent="-344170"/>
            <a:r>
              <a:rPr lang="pt-BR" sz="1800">
                <a:cs typeface="Arial" panose="020B0604020202020204"/>
              </a:rPr>
              <a:t>Em síntese, se as entradas da tabela verdade da porta OR, A e B, forem iguais a 1, a saída X será igual a 1. Neste caso, o X assumirá o valor 0, apenas se todas as entradas forem 0.</a:t>
            </a:r>
          </a:p>
          <a:p>
            <a:pPr marL="344170" indent="-344170"/>
            <a:endParaRPr lang="pt-BR" sz="1800">
              <a:cs typeface="Arial" panose="020B060402020202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564258-BA63-4452-B6A7-27E3497D9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98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E05B4-3A69-2AD9-53C1-EE154F8D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318" y="635527"/>
            <a:ext cx="8303387" cy="1077229"/>
          </a:xfrm>
        </p:spPr>
        <p:txBody>
          <a:bodyPr>
            <a:normAutofit/>
          </a:bodyPr>
          <a:lstStyle/>
          <a:p>
            <a:r>
              <a:rPr lang="pt-BR" dirty="0">
                <a:cs typeface="Arial"/>
              </a:rPr>
              <a:t>Porta OR com transistores tipo N e  tipo P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3EE2020-C0B7-5A0D-FF8D-690C7C210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562" y="2361975"/>
            <a:ext cx="2590447" cy="374085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650FD41-B301-9C4C-BC60-90974F9488A4}"/>
              </a:ext>
            </a:extLst>
          </p:cNvPr>
          <p:cNvSpPr txBox="1"/>
          <p:nvPr/>
        </p:nvSpPr>
        <p:spPr>
          <a:xfrm>
            <a:off x="2854856" y="170953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dirty="0">
                <a:cs typeface="Arial"/>
              </a:rPr>
              <a:t>Tipo </a:t>
            </a:r>
            <a:r>
              <a:rPr lang="pt-BR">
                <a:cs typeface="Arial"/>
              </a:rPr>
              <a:t>N;</a:t>
            </a:r>
            <a:endParaRPr lang="pt-BR" dirty="0">
              <a:cs typeface="Arial" panose="020B0604020202020204"/>
            </a:endParaRPr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2150BAA7-B055-4EC2-2192-2585B3A7A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000" y="2365401"/>
            <a:ext cx="2588017" cy="373420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7898DC7-777B-2EB4-A8D8-37C7EFF9BCB3}"/>
              </a:ext>
            </a:extLst>
          </p:cNvPr>
          <p:cNvSpPr txBox="1"/>
          <p:nvPr/>
        </p:nvSpPr>
        <p:spPr>
          <a:xfrm>
            <a:off x="6601261" y="171398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dirty="0">
                <a:cs typeface="Arial"/>
              </a:rPr>
              <a:t>Tipo P</a:t>
            </a:r>
          </a:p>
        </p:txBody>
      </p:sp>
    </p:spTree>
    <p:extLst>
      <p:ext uri="{BB962C8B-B14F-4D97-AF65-F5344CB8AC3E}">
        <p14:creationId xmlns:p14="http://schemas.microsoft.com/office/powerpoint/2010/main" val="3476418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D557CE-2AB8-44E1-AABA-A21D2274F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DCB6E5-A344-4A17-A353-EC4D71E6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82F4F2-6117-4CCD-94A7-4AFD603EC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CCA9FB2-FFC7-4B6D-8E30-9D2CC14E7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F6D6F6-E7F9-4521-BD22-74A61D8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566E74-1425-46AC-885D-D2DAEE365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93D16F-CED3-5EA3-A639-6B5B95E45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317492" cy="1077229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cs typeface="Arial"/>
              </a:rPr>
              <a:t>Porta lógica AND</a:t>
            </a:r>
            <a:endParaRPr lang="pt-BR">
              <a:cs typeface="Arial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9C514D-932F-8A2E-048A-D37C0E6CA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219" y="2109359"/>
            <a:ext cx="3835077" cy="4617918"/>
          </a:xfrm>
        </p:spPr>
        <p:txBody>
          <a:bodyPr vert="horz" lIns="91440" tIns="45720" rIns="91440" bIns="45720" rtlCol="0">
            <a:normAutofit/>
          </a:bodyPr>
          <a:lstStyle/>
          <a:p>
            <a:pPr marL="344170" indent="-344170">
              <a:lnSpc>
                <a:spcPct val="110000"/>
              </a:lnSpc>
            </a:pPr>
            <a:r>
              <a:rPr lang="pt-BR" sz="1800" dirty="0">
                <a:cs typeface="Arial"/>
              </a:rPr>
              <a:t>A porta lógica AND realiza operação booleana que consiste em valores de saída (0) “Falso”, sempre que qualquer uma das variáveis de entrada apresentar valor (0);</a:t>
            </a:r>
          </a:p>
          <a:p>
            <a:pPr marL="344170" indent="-344170">
              <a:lnSpc>
                <a:spcPct val="110000"/>
              </a:lnSpc>
            </a:pPr>
            <a:r>
              <a:rPr lang="pt-BR" sz="1800" dirty="0">
                <a:cs typeface="Arial"/>
              </a:rPr>
              <a:t>representarmos a operação AND usamos o sinal de multiplicação, e lemos a expressão como: “x é igual a </a:t>
            </a:r>
            <a:r>
              <a:rPr lang="pt-BR" sz="1800" dirty="0" err="1">
                <a:cs typeface="Arial"/>
              </a:rPr>
              <a:t>A</a:t>
            </a:r>
            <a:r>
              <a:rPr lang="pt-BR" sz="1800" dirty="0">
                <a:cs typeface="Arial"/>
              </a:rPr>
              <a:t> e B” ou “x é igual a </a:t>
            </a:r>
            <a:r>
              <a:rPr lang="pt-BR" sz="1800" dirty="0" err="1">
                <a:cs typeface="Arial"/>
              </a:rPr>
              <a:t>A</a:t>
            </a:r>
            <a:r>
              <a:rPr lang="pt-BR" sz="1800" dirty="0">
                <a:cs typeface="Arial"/>
              </a:rPr>
              <a:t> </a:t>
            </a:r>
            <a:r>
              <a:rPr lang="pt-BR" sz="1800" dirty="0" err="1">
                <a:cs typeface="Arial"/>
              </a:rPr>
              <a:t>and</a:t>
            </a:r>
            <a:r>
              <a:rPr lang="pt-BR" sz="1800" dirty="0">
                <a:cs typeface="Arial"/>
              </a:rPr>
              <a:t> B”</a:t>
            </a:r>
          </a:p>
          <a:p>
            <a:pPr marL="344170" indent="-344170">
              <a:lnSpc>
                <a:spcPct val="110000"/>
              </a:lnSpc>
            </a:pPr>
            <a:endParaRPr lang="pt-BR" sz="1500">
              <a:cs typeface="Arial"/>
            </a:endParaRPr>
          </a:p>
          <a:p>
            <a:pPr marL="0" indent="0">
              <a:lnSpc>
                <a:spcPct val="110000"/>
              </a:lnSpc>
              <a:buNone/>
            </a:pPr>
            <a:endParaRPr lang="pt-BR" sz="1500">
              <a:cs typeface="Arial"/>
            </a:endParaRP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C5748702-321A-255B-5046-6803BBC5C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766" y="2456206"/>
            <a:ext cx="4651619" cy="1946250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6858379-D070-40E4-8A3D-F29E90C5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08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5AFBB-000A-4F44-E541-36B4B140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cs typeface="Arial"/>
              </a:rPr>
              <a:t>Porta AND com transistores tipo N e P</a:t>
            </a:r>
            <a:endParaRPr lang="pt-BR" dirty="0"/>
          </a:p>
        </p:txBody>
      </p:sp>
      <p:pic>
        <p:nvPicPr>
          <p:cNvPr id="4" name="Imagem 3" descr="Diagrama, Esquemático&#10;&#10;Descrição gerada automaticamente">
            <a:extLst>
              <a:ext uri="{FF2B5EF4-FFF2-40B4-BE49-F238E27FC236}">
                <a16:creationId xmlns:a16="http://schemas.microsoft.com/office/drawing/2014/main" id="{38D8FD69-A0E9-25BC-D86A-335AA7D71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167" y="2022476"/>
            <a:ext cx="3273777" cy="3970160"/>
          </a:xfrm>
          <a:prstGeom prst="rect">
            <a:avLst/>
          </a:prstGeom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3E5143A5-DE49-0970-E0A4-D22D30DFB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764" y="2022445"/>
            <a:ext cx="3285226" cy="402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63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D7E45EB-2082-42A1-A5FC-6D53F21DB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A5C072-919B-4308-A48B-96DC0CBF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F74E2F-7C51-4D72-96BA-528A50748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B61F797-14BD-476F-B569-140E96CB6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0235D8-BAC3-4440-8A9B-43D98243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F2FD5C-3192-4646-91D2-C907BDC4C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6F52A3-F6A4-F1B7-495E-A9BA1DCB3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cs typeface="Arial"/>
              </a:rPr>
              <a:t>Porta lógica NOT</a:t>
            </a:r>
            <a:endParaRPr lang="pt-BR">
              <a:cs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20FEF72-22DA-045B-8F88-EFA34FB19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1719" y="2927021"/>
            <a:ext cx="4454381" cy="223832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8AD5E6-64F0-9E23-8825-8A7F23004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175" y="2052116"/>
            <a:ext cx="3289986" cy="3997828"/>
          </a:xfrm>
        </p:spPr>
        <p:txBody>
          <a:bodyPr vert="horz" lIns="91440" tIns="45720" rIns="91440" bIns="45720" rtlCol="0">
            <a:normAutofit/>
          </a:bodyPr>
          <a:lstStyle/>
          <a:p>
            <a:pPr marL="344170" indent="-344170"/>
            <a:r>
              <a:rPr lang="pt-BR" sz="1800" dirty="0">
                <a:cs typeface="Arial"/>
              </a:rPr>
              <a:t>A porta lógica NOT, também conhecida como porta inversora, faz uma operação em que a saída corresponde basicamente ao oposto do valor da entrada;</a:t>
            </a:r>
          </a:p>
          <a:p>
            <a:pPr marL="344170" indent="-344170"/>
            <a:r>
              <a:rPr lang="pt-BR" sz="1800" dirty="0">
                <a:cs typeface="Arial"/>
              </a:rPr>
              <a:t>Lemos a expressão como: “x é igual a NOT A” ou “x é igual ao inverso de A”;</a:t>
            </a:r>
          </a:p>
          <a:p>
            <a:pPr marL="344170" indent="-344170"/>
            <a:endParaRPr lang="pt-BR" sz="1800">
              <a:cs typeface="Arial"/>
            </a:endParaRPr>
          </a:p>
          <a:p>
            <a:pPr marL="344170" indent="-344170"/>
            <a:endParaRPr lang="pt-BR" sz="1800">
              <a:cs typeface="Arial"/>
            </a:endParaRPr>
          </a:p>
          <a:p>
            <a:pPr marL="344170" indent="-344170"/>
            <a:endParaRPr lang="pt-BR" sz="1800">
              <a:cs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564258-BA63-4452-B6A7-27E3497D9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1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C109E1D-F5AD-27F2-BC24-4D6DC8F5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00" y="1201723"/>
            <a:ext cx="2888120" cy="4454554"/>
          </a:xfrm>
        </p:spPr>
        <p:txBody>
          <a:bodyPr anchor="ctr">
            <a:normAutofit/>
          </a:bodyPr>
          <a:lstStyle/>
          <a:p>
            <a:r>
              <a:rPr lang="pt-BR" sz="3600">
                <a:cs typeface="Arial"/>
              </a:rPr>
              <a:t>O primeiro transistor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625EAD-3DCC-2F25-3B86-CF4BF0894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969" y="647750"/>
            <a:ext cx="5850936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5000000000000000000" pitchFamily="2" charset="2"/>
              <a:buChar char="•"/>
            </a:pPr>
            <a:r>
              <a:rPr lang="pt-BR" dirty="0">
                <a:cs typeface="Arial" panose="020B0604020202020204"/>
              </a:rPr>
              <a:t>Criado em 1947 </a:t>
            </a:r>
            <a:r>
              <a:rPr lang="pt-BR" dirty="0">
                <a:ea typeface="+mn-lt"/>
                <a:cs typeface="+mn-lt"/>
              </a:rPr>
              <a:t>pelos cientistas John Bardeen, Walter Brattain e William Shockley, nos Laboratórios Bell (Bell </a:t>
            </a:r>
            <a:r>
              <a:rPr lang="pt-BR" dirty="0" err="1">
                <a:ea typeface="+mn-lt"/>
                <a:cs typeface="+mn-lt"/>
              </a:rPr>
              <a:t>Labs</a:t>
            </a:r>
            <a:r>
              <a:rPr lang="pt-BR" dirty="0">
                <a:ea typeface="+mn-lt"/>
                <a:cs typeface="+mn-lt"/>
              </a:rPr>
              <a:t>);</a:t>
            </a:r>
          </a:p>
          <a:p>
            <a:pPr marL="0" indent="0">
              <a:buNone/>
            </a:pPr>
            <a:endParaRPr lang="pt-BR" dirty="0">
              <a:ea typeface="+mn-lt"/>
              <a:cs typeface="+mn-lt"/>
            </a:endParaRPr>
          </a:p>
          <a:p>
            <a:pPr marL="344170" indent="-344170">
              <a:buFont typeface="Arial" panose="05000000000000000000" pitchFamily="2" charset="2"/>
              <a:buChar char="•"/>
            </a:pPr>
            <a:r>
              <a:rPr lang="pt-BR" dirty="0">
                <a:ea typeface="+mn-lt"/>
                <a:cs typeface="+mn-lt"/>
              </a:rPr>
              <a:t>Esse transistor, chamado em inglês de "point-</a:t>
            </a:r>
            <a:r>
              <a:rPr lang="pt-BR" dirty="0" err="1">
                <a:ea typeface="+mn-lt"/>
                <a:cs typeface="+mn-lt"/>
              </a:rPr>
              <a:t>contact</a:t>
            </a:r>
            <a:r>
              <a:rPr lang="pt-BR" dirty="0">
                <a:ea typeface="+mn-lt"/>
                <a:cs typeface="+mn-lt"/>
              </a:rPr>
              <a:t> transistor", tinha o germânio como seu material principal</a:t>
            </a:r>
            <a:endParaRPr lang="pt-BR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378753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EF24D33-D7FD-4AFA-97E8-E65417983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63116A1-886E-431E-B843-63DE3FED4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195D3C0-6106-4FF1-853F-09354C39C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66CAA98-B8D1-460B-AB83-0C31A9984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5115DC-16D5-43DB-BEA9-FF87B1A9A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5FCFFA-7D76-43C7-A843-948F71C11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761" y="0"/>
            <a:ext cx="573791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6731A026-31C7-E34E-A169-44210014CC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991" y="1062297"/>
            <a:ext cx="5108036" cy="4721713"/>
          </a:xfrm>
          <a:prstGeom prst="rect">
            <a:avLst/>
          </a:prstGeom>
          <a:ln w="12700">
            <a:noFill/>
          </a:ln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EC59019-9455-4128-A594-6FF355EE3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8123" y="0"/>
            <a:ext cx="463972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8D5813-B157-4550-37D6-88BA6E8DE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39" y="3428998"/>
            <a:ext cx="286322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Porta lógica NOT em transistores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7B1315-448A-443D-8367-F1BCF69DD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4666" y="236475"/>
            <a:ext cx="5255628" cy="637335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C6DBF6-9B0F-437A-AF7D-C30DB2734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37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ntendo eletrônico, circuito, bolo, pedaço&#10;&#10;Descrição gerada automaticamente">
            <a:extLst>
              <a:ext uri="{FF2B5EF4-FFF2-40B4-BE49-F238E27FC236}">
                <a16:creationId xmlns:a16="http://schemas.microsoft.com/office/drawing/2014/main" id="{8555D7B5-9955-543C-8F0F-8C49153FDE9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r="-1" b="15728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1C8F8AA-4232-7BFF-3025-EC724BF0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cs typeface="Arial"/>
              </a:rPr>
              <a:t>Circuito Integrado</a:t>
            </a:r>
            <a:endParaRPr lang="pt-BR">
              <a:cs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E49DA9-5BE1-21B7-E595-331E62B73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0579" y="2052116"/>
            <a:ext cx="7959560" cy="3997828"/>
          </a:xfrm>
        </p:spPr>
        <p:txBody>
          <a:bodyPr vert="horz" lIns="91440" tIns="45720" rIns="91440" bIns="45720" rtlCol="0">
            <a:normAutofit/>
          </a:bodyPr>
          <a:lstStyle/>
          <a:p>
            <a:pPr marL="344170" indent="-344170"/>
            <a:r>
              <a:rPr lang="pt-BR">
                <a:ea typeface="+mn-lt"/>
                <a:cs typeface="+mn-lt"/>
              </a:rPr>
              <a:t>Circuitos Integrados (</a:t>
            </a:r>
            <a:r>
              <a:rPr lang="pt-BR" err="1">
                <a:ea typeface="+mn-lt"/>
                <a:cs typeface="+mn-lt"/>
              </a:rPr>
              <a:t>CIs</a:t>
            </a:r>
            <a:r>
              <a:rPr lang="pt-BR">
                <a:ea typeface="+mn-lt"/>
                <a:cs typeface="+mn-lt"/>
              </a:rPr>
              <a:t>), ou chips, são componentes eletrônicos que concentram milhares ou até milhões de transistores e outros componentes em um único chip de silício;</a:t>
            </a:r>
          </a:p>
          <a:p>
            <a:pPr marL="344170" indent="-344170"/>
            <a:r>
              <a:rPr lang="pt-BR">
                <a:ea typeface="+mn-lt"/>
                <a:cs typeface="+mn-lt"/>
              </a:rPr>
              <a:t>Esses componentes são interconectados para formar circuitos lógicos, como as portas lógicas;</a:t>
            </a:r>
          </a:p>
          <a:p>
            <a:pPr marL="344170" indent="-344170"/>
            <a:r>
              <a:rPr lang="pt-BR">
                <a:cs typeface="Arial"/>
              </a:rPr>
              <a:t>Várias portas lógicas formam instruções de hardware dentro de um processador;</a:t>
            </a:r>
          </a:p>
          <a:p>
            <a:pPr marL="344170" indent="-344170"/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132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6AA7C31-76FD-4B44-A1FF-D13D2515A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CE85F9-F4EE-4E5D-8235-528527A40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7338BB4-74FF-4836-86B7-F1B0C2B62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BFA8A3-A231-4BC1-B8A5-C5BE7315C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35963E-79B2-4A8E-8F24-A94E8DDDD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8E4331-210E-4E5F-9501-4C830E340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54F778-4E1C-4F6F-9318-9795AA35C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00A9256-A44C-4406-9010-B9D7D8709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731F266-5507-4462-8427-0BD0B42C8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26A06D6-90F0-42BA-94C0-AC6E6657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0349629-70E2-4E72-9E59-209F1F323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403E22-A267-491E-9711-05F332BE7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488C64B-FA72-4C34-B7D8-ABA7E2146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AC9C1A-1284-B72E-3300-7CC9DB59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398" y="5166420"/>
            <a:ext cx="8440564" cy="1045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Transistor de germânio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98F5671-E172-46A3-8DC0-54EC6D0E4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0531" y="647188"/>
            <a:ext cx="9091538" cy="3297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F497A375-A0A8-962D-DE4F-74329EDF8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1292" y="972646"/>
            <a:ext cx="1886972" cy="2648383"/>
          </a:xfrm>
          <a:prstGeom prst="rect">
            <a:avLst/>
          </a:prstGeom>
          <a:ln>
            <a:noFill/>
          </a:ln>
        </p:spPr>
      </p:pic>
      <p:pic>
        <p:nvPicPr>
          <p:cNvPr id="7" name="Espaço Reservado para Conteúdo 6" descr="Uma imagem contendo no interior, mesa, comida, pequeno&#10;&#10;Descrição gerada automaticamente">
            <a:extLst>
              <a:ext uri="{FF2B5EF4-FFF2-40B4-BE49-F238E27FC236}">
                <a16:creationId xmlns:a16="http://schemas.microsoft.com/office/drawing/2014/main" id="{C2DE6E40-D29F-BC68-3D59-CD90CC148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7364247" y="972646"/>
            <a:ext cx="2052496" cy="2648383"/>
          </a:xfrm>
          <a:prstGeom prst="rect">
            <a:avLst/>
          </a:prstGeom>
          <a:ln>
            <a:noFill/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9744F83-FEC9-4E5B-8530-224C258F1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9148" y="319016"/>
            <a:ext cx="9734654" cy="3948816"/>
          </a:xfrm>
          <a:prstGeom prst="rect">
            <a:avLst/>
          </a:pr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1918A1-30EC-48DB-A535-4898EA927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82966" y="888935"/>
            <a:ext cx="4228687" cy="281854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301236F-2DE7-4B56-B413-C201491DF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78683" y="888935"/>
            <a:ext cx="4228687" cy="281854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04D462-CF3A-48B2-966A-0DA7B7E61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34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CE4561D-641F-E86D-0B9A-DC9BAD121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00" y="1201723"/>
            <a:ext cx="2888120" cy="4454554"/>
          </a:xfrm>
        </p:spPr>
        <p:txBody>
          <a:bodyPr anchor="ctr">
            <a:normAutofit/>
          </a:bodyPr>
          <a:lstStyle/>
          <a:p>
            <a:r>
              <a:rPr lang="pt-BR" sz="3600">
                <a:cs typeface="Arial"/>
              </a:rPr>
              <a:t>Vantagens dos transistores</a:t>
            </a:r>
            <a:endParaRPr lang="pt-BR" sz="3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0FA443-5D2B-DD7E-31A2-3CE6BF971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969" y="647750"/>
            <a:ext cx="5850936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A partir da década de 1950, os transistores começaram a ser produzidos comercialmente, substituindo as válvulas por serem:</a:t>
            </a:r>
            <a:endParaRPr lang="pt-BR" dirty="0">
              <a:cs typeface="Arial" panose="020B0604020202020204"/>
            </a:endParaRPr>
          </a:p>
          <a:p>
            <a:pPr marL="344170" indent="-344170">
              <a:buFont typeface="Arial" panose="05000000000000000000" pitchFamily="2" charset="2"/>
              <a:buChar char="•"/>
            </a:pPr>
            <a:r>
              <a:rPr lang="pt-BR" dirty="0">
                <a:ea typeface="+mn-lt"/>
                <a:cs typeface="+mn-lt"/>
              </a:rPr>
              <a:t>Significativamente menores e mais leves do que as válvulas;</a:t>
            </a:r>
          </a:p>
          <a:p>
            <a:pPr marL="344170" indent="-344170">
              <a:buFont typeface="Arial" panose="05000000000000000000" pitchFamily="2" charset="2"/>
              <a:buChar char="•"/>
            </a:pPr>
            <a:r>
              <a:rPr lang="pt-BR" dirty="0">
                <a:ea typeface="+mn-lt"/>
                <a:cs typeface="+mn-lt"/>
              </a:rPr>
              <a:t>Não superaquecer tão facilmente e ter maior vida útil;</a:t>
            </a:r>
            <a:endParaRPr lang="pt-BR" dirty="0">
              <a:cs typeface="Arial" panose="020B0604020202020204"/>
            </a:endParaRPr>
          </a:p>
          <a:p>
            <a:pPr marL="0" indent="0">
              <a:buNone/>
            </a:pPr>
            <a:endParaRPr lang="pt-BR" dirty="0">
              <a:cs typeface="Arial" panose="020B0604020202020204"/>
            </a:endParaRPr>
          </a:p>
          <a:p>
            <a:pPr marL="0" indent="0">
              <a:buNone/>
            </a:pPr>
            <a:r>
              <a:rPr lang="pt-BR" dirty="0">
                <a:cs typeface="Arial" panose="020B0604020202020204"/>
              </a:rPr>
              <a:t>As válvulas ainda são utilizados na indústria da música em amplificadores</a:t>
            </a:r>
            <a:r>
              <a:rPr lang="pt-BR" sz="1800" dirty="0">
                <a:cs typeface="Arial" panose="020B0604020202020204"/>
              </a:rPr>
              <a:t>.</a:t>
            </a:r>
          </a:p>
          <a:p>
            <a:pPr marL="344170" indent="-344170">
              <a:buFont typeface="Arial" panose="05000000000000000000" pitchFamily="2" charset="2"/>
              <a:buChar char="•"/>
            </a:pPr>
            <a:endParaRPr lang="pt-BR" sz="1800">
              <a:cs typeface="Arial" panose="020B0604020202020204"/>
            </a:endParaRPr>
          </a:p>
          <a:p>
            <a:pPr marL="344170" indent="-344170">
              <a:buFont typeface="Arial" panose="05000000000000000000" pitchFamily="2" charset="2"/>
              <a:buChar char="•"/>
            </a:pPr>
            <a:endParaRPr lang="pt-BR" sz="180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83187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9">
            <a:extLst>
              <a:ext uri="{FF2B5EF4-FFF2-40B4-BE49-F238E27FC236}">
                <a16:creationId xmlns:a16="http://schemas.microsoft.com/office/drawing/2014/main" id="{5B109BC4-F9AE-43A1-A0AD-A502B7753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11">
            <a:extLst>
              <a:ext uri="{FF2B5EF4-FFF2-40B4-BE49-F238E27FC236}">
                <a16:creationId xmlns:a16="http://schemas.microsoft.com/office/drawing/2014/main" id="{16FD193E-44E6-4069-851B-082CDC093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5" name="Picture 13">
            <a:extLst>
              <a:ext uri="{FF2B5EF4-FFF2-40B4-BE49-F238E27FC236}">
                <a16:creationId xmlns:a16="http://schemas.microsoft.com/office/drawing/2014/main" id="{26A83547-5432-4BCC-971F-E20253F80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6" name="Rectangle 15">
            <a:extLst>
              <a:ext uri="{FF2B5EF4-FFF2-40B4-BE49-F238E27FC236}">
                <a16:creationId xmlns:a16="http://schemas.microsoft.com/office/drawing/2014/main" id="{D60AB860-F611-4E44-9FC7-9D0E78D47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7">
            <a:extLst>
              <a:ext uri="{FF2B5EF4-FFF2-40B4-BE49-F238E27FC236}">
                <a16:creationId xmlns:a16="http://schemas.microsoft.com/office/drawing/2014/main" id="{2AE566C9-8166-4086-8059-2B6EA7BE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9">
            <a:extLst>
              <a:ext uri="{FF2B5EF4-FFF2-40B4-BE49-F238E27FC236}">
                <a16:creationId xmlns:a16="http://schemas.microsoft.com/office/drawing/2014/main" id="{26FC93B5-8EEE-4746-834C-75BF4722A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BBBE70-A6D8-7188-D311-DF47FE2EE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524" y="808056"/>
            <a:ext cx="5283139" cy="1077229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cs typeface="Arial"/>
              </a:rPr>
              <a:t>Transistor de silício</a:t>
            </a:r>
            <a:endParaRPr lang="pt-BR">
              <a:cs typeface="Arial"/>
            </a:endParaRPr>
          </a:p>
        </p:txBody>
      </p:sp>
      <p:sp>
        <p:nvSpPr>
          <p:cNvPr id="39" name="Rectangle 21">
            <a:extLst>
              <a:ext uri="{FF2B5EF4-FFF2-40B4-BE49-F238E27FC236}">
                <a16:creationId xmlns:a16="http://schemas.microsoft.com/office/drawing/2014/main" id="{955D4B30-C984-44B0-BEA7-4FB09CDFC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762" y="0"/>
            <a:ext cx="305722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rocessador">
            <a:extLst>
              <a:ext uri="{FF2B5EF4-FFF2-40B4-BE49-F238E27FC236}">
                <a16:creationId xmlns:a16="http://schemas.microsoft.com/office/drawing/2014/main" id="{C1FE1A4A-CAAB-22F7-8B70-DD7CE8BAC8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26491" y="2219512"/>
            <a:ext cx="2413730" cy="2413730"/>
          </a:xfrm>
          <a:prstGeom prst="rect">
            <a:avLst/>
          </a:prstGeom>
          <a:ln w="12700">
            <a:noFill/>
          </a:ln>
        </p:spPr>
      </p:pic>
      <p:sp>
        <p:nvSpPr>
          <p:cNvPr id="40" name="Rectangle 23">
            <a:extLst>
              <a:ext uri="{FF2B5EF4-FFF2-40B4-BE49-F238E27FC236}">
                <a16:creationId xmlns:a16="http://schemas.microsoft.com/office/drawing/2014/main" id="{0E46F16B-7AB2-4122-836B-22FBDB5A5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38840" y="236476"/>
            <a:ext cx="2577134" cy="6378945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spaço Reservado para Conteúdo 2">
            <a:extLst>
              <a:ext uri="{FF2B5EF4-FFF2-40B4-BE49-F238E27FC236}">
                <a16:creationId xmlns:a16="http://schemas.microsoft.com/office/drawing/2014/main" id="{701A2F63-BAD7-2FB9-3207-7F0B36359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0069" y="2052116"/>
            <a:ext cx="5288593" cy="3997828"/>
          </a:xfrm>
        </p:spPr>
        <p:txBody>
          <a:bodyPr vert="horz" lIns="91440" tIns="45720" rIns="91440" bIns="45720" rtlCol="0">
            <a:normAutofit/>
          </a:bodyPr>
          <a:lstStyle/>
          <a:p>
            <a:pPr marL="344170" indent="-344170">
              <a:lnSpc>
                <a:spcPct val="110000"/>
              </a:lnSpc>
            </a:pPr>
            <a:r>
              <a:rPr lang="pt-BR" sz="1700">
                <a:ea typeface="+mn-lt"/>
                <a:cs typeface="+mn-lt"/>
              </a:rPr>
              <a:t>Em 1954, a Texas </a:t>
            </a:r>
            <a:r>
              <a:rPr lang="pt-BR" sz="1700" err="1">
                <a:ea typeface="+mn-lt"/>
                <a:cs typeface="+mn-lt"/>
              </a:rPr>
              <a:t>Instruments</a:t>
            </a:r>
            <a:r>
              <a:rPr lang="pt-BR" sz="1700">
                <a:ea typeface="+mn-lt"/>
                <a:cs typeface="+mn-lt"/>
              </a:rPr>
              <a:t> produziu o primeiro transistor de silício comercialmente viável, que supera os transistores de germânio em termos de durabilidade e desempenho;</a:t>
            </a:r>
          </a:p>
          <a:p>
            <a:pPr marL="344170" indent="-344170">
              <a:lnSpc>
                <a:spcPct val="110000"/>
              </a:lnSpc>
            </a:pPr>
            <a:r>
              <a:rPr lang="pt-BR" sz="1700">
                <a:ea typeface="+mn-lt"/>
                <a:cs typeface="+mn-lt"/>
              </a:rPr>
              <a:t>Já em 1958, Jack Kilby, também da Texas </a:t>
            </a:r>
            <a:r>
              <a:rPr lang="pt-BR" sz="1700" err="1">
                <a:ea typeface="+mn-lt"/>
                <a:cs typeface="+mn-lt"/>
              </a:rPr>
              <a:t>Instruments</a:t>
            </a:r>
            <a:r>
              <a:rPr lang="pt-BR" sz="1700">
                <a:ea typeface="+mn-lt"/>
                <a:cs typeface="+mn-lt"/>
              </a:rPr>
              <a:t>, desenvolveu o primeiro circuito integrado (IC);</a:t>
            </a:r>
          </a:p>
          <a:p>
            <a:pPr marL="344170" indent="-344170">
              <a:lnSpc>
                <a:spcPct val="110000"/>
              </a:lnSpc>
            </a:pPr>
            <a:r>
              <a:rPr lang="pt-BR" sz="1700">
                <a:ea typeface="+mn-lt"/>
                <a:cs typeface="+mn-lt"/>
              </a:rPr>
              <a:t>Esse avanço revolucionário incorporava vários transistores em um único chip de silício, o que marcou o início da miniaturização dos componentes eletrônicos;</a:t>
            </a:r>
            <a:endParaRPr lang="pt-BR" sz="1700">
              <a:cs typeface="Arial" panose="020B060402020202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5F2F5C-BEFA-403F-97DC-DD6CE9F08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6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8B8BFF-ABC6-4302-9767-D2ADEE381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F431FD-989C-4F7B-9EF1-BDED51AED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FFF3F7-4395-4F19-BC12-8940796BE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5906" y="0"/>
            <a:ext cx="10906093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3B13AA-6C54-F610-34F8-07B5FA53E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081" y="808056"/>
            <a:ext cx="8006760" cy="1518934"/>
          </a:xfrm>
        </p:spPr>
        <p:txBody>
          <a:bodyPr anchor="t">
            <a:normAutofit/>
          </a:bodyPr>
          <a:lstStyle/>
          <a:p>
            <a:pPr algn="l"/>
            <a:r>
              <a:rPr lang="pt-BR" sz="5000">
                <a:solidFill>
                  <a:schemeClr val="tx2"/>
                </a:solidFill>
                <a:cs typeface="Arial"/>
              </a:rPr>
              <a:t>Evolução dos transistores</a:t>
            </a:r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0BFD2628-8E1E-4A9C-8CC0-A04332683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809734" y="808056"/>
            <a:ext cx="239869" cy="23986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49F7B8-1457-02DD-003C-65E79AA94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0080" y="1713822"/>
            <a:ext cx="8006760" cy="4968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4170" indent="-344170">
              <a:lnSpc>
                <a:spcPct val="110000"/>
              </a:lnSpc>
            </a:pPr>
            <a:r>
              <a:rPr lang="pt-BR" dirty="0">
                <a:solidFill>
                  <a:schemeClr val="tx2"/>
                </a:solidFill>
                <a:ea typeface="+mn-lt"/>
                <a:cs typeface="+mn-lt"/>
              </a:rPr>
              <a:t>Em 1960 o primeiro MOSFET (Transistor de Efeito de Campo de Metal-Óxido-Semicondutor) é desenvolvido por </a:t>
            </a:r>
            <a:r>
              <a:rPr lang="pt-BR" dirty="0" err="1">
                <a:solidFill>
                  <a:schemeClr val="tx2"/>
                </a:solidFill>
                <a:ea typeface="+mn-lt"/>
                <a:cs typeface="+mn-lt"/>
              </a:rPr>
              <a:t>Dawon</a:t>
            </a:r>
            <a:r>
              <a:rPr lang="pt-BR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pt-BR" dirty="0" err="1">
                <a:solidFill>
                  <a:schemeClr val="tx2"/>
                </a:solidFill>
                <a:ea typeface="+mn-lt"/>
                <a:cs typeface="+mn-lt"/>
              </a:rPr>
              <a:t>Kahng</a:t>
            </a:r>
            <a:r>
              <a:rPr lang="pt-BR" dirty="0">
                <a:solidFill>
                  <a:schemeClr val="tx2"/>
                </a:solidFill>
                <a:ea typeface="+mn-lt"/>
                <a:cs typeface="+mn-lt"/>
              </a:rPr>
              <a:t> e Martin </a:t>
            </a:r>
            <a:r>
              <a:rPr lang="pt-BR" dirty="0" err="1">
                <a:solidFill>
                  <a:schemeClr val="tx2"/>
                </a:solidFill>
                <a:ea typeface="+mn-lt"/>
                <a:cs typeface="+mn-lt"/>
              </a:rPr>
              <a:t>Atalla</a:t>
            </a:r>
            <a:r>
              <a:rPr lang="pt-BR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</a:p>
          <a:p>
            <a:pPr marL="344170" indent="-344170">
              <a:lnSpc>
                <a:spcPct val="110000"/>
              </a:lnSpc>
            </a:pPr>
            <a:r>
              <a:rPr lang="pt-BR" dirty="0">
                <a:solidFill>
                  <a:schemeClr val="tx2"/>
                </a:solidFill>
                <a:ea typeface="+mn-lt"/>
                <a:cs typeface="+mn-lt"/>
              </a:rPr>
              <a:t> Este transistor se tornaria a base da microeletrônica e dos circuitos digitais.</a:t>
            </a:r>
          </a:p>
          <a:p>
            <a:pPr marL="344170" indent="-344170">
              <a:lnSpc>
                <a:spcPct val="110000"/>
              </a:lnSpc>
            </a:pPr>
            <a:r>
              <a:rPr lang="pt-BR" dirty="0">
                <a:solidFill>
                  <a:schemeClr val="tx2"/>
                </a:solidFill>
                <a:ea typeface="+mn-lt"/>
                <a:cs typeface="+mn-lt"/>
              </a:rPr>
              <a:t>A partir da década de 1980 a indústria começa a seguir a Lei de Moore, observando que o número de transistores em um chip dobra aproximadamente a cada dois Anos; </a:t>
            </a:r>
          </a:p>
          <a:p>
            <a:pPr marL="344170" indent="-344170"/>
            <a:r>
              <a:rPr lang="pt-BR" dirty="0">
                <a:solidFill>
                  <a:schemeClr val="tx2"/>
                </a:solidFill>
                <a:ea typeface="+mn-lt"/>
                <a:cs typeface="+mn-lt"/>
              </a:rPr>
              <a:t>Pesquisas continuam em transistores à base de novos materiais, como o grafeno, em transistores de nanotubos de carbono e outras tecnologias de nanoescala.</a:t>
            </a:r>
            <a:endParaRPr lang="pt-BR" dirty="0">
              <a:solidFill>
                <a:schemeClr val="tx2"/>
              </a:solidFill>
              <a:cs typeface="Arial" panose="020B060402020202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DAE048-BF8A-4A95-8DBC-D3A926B94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71960" y="0"/>
            <a:ext cx="32004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1761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9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25DA2D5B-EC4E-4C78-8139-F36D2F2D1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5262" y="-2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Oval 15">
            <a:extLst>
              <a:ext uri="{FF2B5EF4-FFF2-40B4-BE49-F238E27FC236}">
                <a16:creationId xmlns:a16="http://schemas.microsoft.com/office/drawing/2014/main" id="{D4AAACE2-9C9E-468F-8297-EF7B5E55F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3A1498-0B40-3217-C124-31C1A8B0C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412" y="1201723"/>
            <a:ext cx="3133750" cy="4454554"/>
          </a:xfrm>
        </p:spPr>
        <p:txBody>
          <a:bodyPr anchor="ctr">
            <a:normAutofit/>
          </a:bodyPr>
          <a:lstStyle/>
          <a:p>
            <a:r>
              <a:rPr lang="pt-BR" sz="3600">
                <a:cs typeface="Arial" panose="020B0604020202020204"/>
              </a:rPr>
              <a:t>Tipos de transistores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7A3B4A-39BA-01AD-60C4-51E185CD1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63" y="1201723"/>
            <a:ext cx="5329250" cy="44545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4170" indent="-344170"/>
            <a:r>
              <a:rPr lang="pt-BR" sz="1800">
                <a:cs typeface="Arial" panose="020B0604020202020204"/>
              </a:rPr>
              <a:t>Transistor de Junção Bipolar IBJT);</a:t>
            </a:r>
          </a:p>
          <a:p>
            <a:pPr marL="344170" indent="-344170"/>
            <a:r>
              <a:rPr lang="pt-BR" sz="1800">
                <a:ea typeface="+mn-lt"/>
                <a:cs typeface="+mn-lt"/>
              </a:rPr>
              <a:t>Transistor de Efeito de Campo (FET) sendo esses dois os mais utilizados e populares;</a:t>
            </a:r>
          </a:p>
          <a:p>
            <a:pPr marL="344170" indent="-344170"/>
            <a:r>
              <a:rPr lang="pt-BR" sz="1800">
                <a:ea typeface="+mn-lt"/>
                <a:cs typeface="+mn-lt"/>
              </a:rPr>
              <a:t>Transistor IGBT (Insulated-Gate Bipolar Transistor);</a:t>
            </a:r>
          </a:p>
          <a:p>
            <a:pPr marL="344170" indent="-344170"/>
            <a:r>
              <a:rPr lang="pt-BR" sz="1800">
                <a:ea typeface="+mn-lt"/>
                <a:cs typeface="+mn-lt"/>
              </a:rPr>
              <a:t>Transistor de Túnel e Transistor Fotossensível;</a:t>
            </a:r>
            <a:endParaRPr lang="pt-BR" sz="180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86093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C8693A-B687-4F5E-B86B-B4F11D523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1084F9-D042-49BE-9E1A-43E583B98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65CA45-264D-4FD3-9249-3CB04EC97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7B58214-716F-43B8-8272-85CE2B9AB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5C070E-7DB1-4147-B6A8-D14B9C40E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1070C9-36CD-4B65-8159-324995821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409E2B-593A-ACA5-4F99-4FF1593DB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cs typeface="Arial"/>
              </a:rPr>
              <a:t>Transistor BJT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42A35A-2708-25BF-29A8-E5BF22B6B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908167" cy="3997828"/>
          </a:xfrm>
        </p:spPr>
        <p:txBody>
          <a:bodyPr vert="horz" lIns="91440" tIns="45720" rIns="91440" bIns="45720" rtlCol="0">
            <a:normAutofit/>
          </a:bodyPr>
          <a:lstStyle/>
          <a:p>
            <a:pPr marL="344170" indent="-344170">
              <a:buFont typeface="Arial" panose="05000000000000000000" pitchFamily="2" charset="2"/>
              <a:buChar char="•"/>
            </a:pPr>
            <a:r>
              <a:rPr lang="pt-BR" dirty="0">
                <a:cs typeface="Arial" panose="020B0604020202020204"/>
              </a:rPr>
              <a:t>Desenvolvido em 1948, </a:t>
            </a:r>
            <a:r>
              <a:rPr lang="pt-BR" dirty="0">
                <a:ea typeface="+mn-lt"/>
                <a:cs typeface="+mn-lt"/>
              </a:rPr>
              <a:t>utiliza três camadas de material semicondutor para controlar a corrente elétrica.</a:t>
            </a:r>
            <a:endParaRPr lang="pt-BR">
              <a:ea typeface="+mn-lt"/>
              <a:cs typeface="+mn-lt"/>
            </a:endParaRPr>
          </a:p>
          <a:p>
            <a:pPr marL="344170" indent="-344170">
              <a:buFont typeface="Arial" panose="05000000000000000000" pitchFamily="2" charset="2"/>
              <a:buChar char="•"/>
            </a:pPr>
            <a:r>
              <a:rPr lang="pt-BR" dirty="0">
                <a:cs typeface="Arial" panose="020B0604020202020204"/>
              </a:rPr>
              <a:t>Continua sendo usado até hoje;</a:t>
            </a:r>
          </a:p>
          <a:p>
            <a:pPr marL="344170" indent="-344170">
              <a:buFont typeface="Arial" panose="05000000000000000000" pitchFamily="2" charset="2"/>
              <a:buChar char="•"/>
            </a:pPr>
            <a:endParaRPr lang="pt-BR" sz="1600">
              <a:cs typeface="Arial" panose="020B0604020202020204"/>
            </a:endParaRPr>
          </a:p>
        </p:txBody>
      </p:sp>
      <p:pic>
        <p:nvPicPr>
          <p:cNvPr id="4" name="Imagem 3" descr="Diagrama, Esquemático&#10;&#10;Descrição gerada automaticamente">
            <a:extLst>
              <a:ext uri="{FF2B5EF4-FFF2-40B4-BE49-F238E27FC236}">
                <a16:creationId xmlns:a16="http://schemas.microsoft.com/office/drawing/2014/main" id="{19648FE3-F52C-FD0C-DE20-1C5AFC579AB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720" r="-2" b="-2"/>
          <a:stretch/>
        </p:blipFill>
        <p:spPr>
          <a:xfrm>
            <a:off x="5432992" y="2348779"/>
            <a:ext cx="4818974" cy="337346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9C35FB2-5194-4BE0-92D0-464E2B711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82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Widescreen</PresentationFormat>
  <Paragraphs>1</Paragraphs>
  <Slides>31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Madison</vt:lpstr>
      <vt:lpstr>Portas Lógicas e Transistores</vt:lpstr>
      <vt:lpstr>História dos transitores</vt:lpstr>
      <vt:lpstr>O primeiro transistor</vt:lpstr>
      <vt:lpstr>Transistor de germânio</vt:lpstr>
      <vt:lpstr>Vantagens dos transistores</vt:lpstr>
      <vt:lpstr>Transistor de silício</vt:lpstr>
      <vt:lpstr>Evolução dos transistores</vt:lpstr>
      <vt:lpstr>Tipos de transistores</vt:lpstr>
      <vt:lpstr>Transistor BJT </vt:lpstr>
      <vt:lpstr>Funcionamento</vt:lpstr>
      <vt:lpstr>Transistor de Efeito de Campo (FET)</vt:lpstr>
      <vt:lpstr>Transistor de Efeito de Campo (FET)</vt:lpstr>
      <vt:lpstr>JFET</vt:lpstr>
      <vt:lpstr>MOSFET</vt:lpstr>
      <vt:lpstr>Características do JFET</vt:lpstr>
      <vt:lpstr>Características do MOSFET</vt:lpstr>
      <vt:lpstr>Transistor IGBT (Insulated-Gate Bipolar Transistor)</vt:lpstr>
      <vt:lpstr>Transistor de Túneis</vt:lpstr>
      <vt:lpstr>Transistor Fotossensível</vt:lpstr>
      <vt:lpstr>Portas Lógicas</vt:lpstr>
      <vt:lpstr>História</vt:lpstr>
      <vt:lpstr>Álgebra Booleana</vt:lpstr>
      <vt:lpstr>Sistema Binário</vt:lpstr>
      <vt:lpstr>Porta lógica OR</vt:lpstr>
      <vt:lpstr>Porta OR: Tabela Verdade </vt:lpstr>
      <vt:lpstr>Porta OR com transistores tipo N e  tipo P</vt:lpstr>
      <vt:lpstr>Porta lógica AND</vt:lpstr>
      <vt:lpstr>Porta AND com transistores tipo N e P</vt:lpstr>
      <vt:lpstr>Porta lógica NOT</vt:lpstr>
      <vt:lpstr>Porta lógica NOT em transistores </vt:lpstr>
      <vt:lpstr>Circuito Integrado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790</cp:revision>
  <dcterms:created xsi:type="dcterms:W3CDTF">2024-09-12T01:48:55Z</dcterms:created>
  <dcterms:modified xsi:type="dcterms:W3CDTF">2024-09-12T18:39:20Z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