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Noto Sans Symbol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DD6492-BC46-49EF-8E3F-01A5291A24F5}">
  <a:tblStyle styleId="{52DD6492-BC46-49EF-8E3F-01A5291A24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otoSansSymbols-bold.fntdata"/><Relationship Id="rId25" Type="http://schemas.openxmlformats.org/officeDocument/2006/relationships/font" Target="fonts/NotoSansSymbol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39eb56b3e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d39eb56b3e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39eb56b3e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d39eb56b3e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39eb56b3e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d39eb56b3e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39eb56b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d39eb56b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39d55bdca_1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d39d55bdca_1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39d55bdca_18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d39d55bdca_18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39d55bdca_18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d39d55bdca_18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39d55bdca_18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d39d55bdca_18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39d55bdca_18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d39d55bdca_18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900f9249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f900f9249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900f92490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f900f92490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900f92490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f900f92490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900f92490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f900f92490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900f92490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f900f92490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39eb56b3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d39eb56b3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749669" y="3428998"/>
            <a:ext cx="6380205" cy="267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b="0" sz="18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" type="body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lt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/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5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3" type="body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220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64" name="Google Shape;64;p6"/>
          <p:cNvSpPr txBox="1"/>
          <p:nvPr>
            <p:ph idx="4" type="body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>
            <p:ph idx="2" type="pic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10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 txBox="1"/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7179" lvl="6" marL="32004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7179" lvl="7" marL="36576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7179" lvl="8" marL="411480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0" type="dt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1" type="ftr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2" type="sldNum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0" y="-1"/>
            <a:ext cx="12189867" cy="6858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lt2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ctrTitle"/>
          </p:nvPr>
        </p:nvSpPr>
        <p:spPr>
          <a:xfrm>
            <a:off x="2140638" y="2560950"/>
            <a:ext cx="7908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6600"/>
              <a:t>Laboratório</a:t>
            </a:r>
            <a:r>
              <a:rPr lang="pt-BR" sz="6600"/>
              <a:t> 2</a:t>
            </a:r>
            <a:endParaRPr sz="6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6600"/>
              <a:t>Tabelas verdades</a:t>
            </a:r>
            <a:endParaRPr sz="6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Criação da </a:t>
            </a:r>
            <a:r>
              <a:rPr lang="pt-BR" sz="4800"/>
              <a:t>expressão</a:t>
            </a:r>
            <a:r>
              <a:rPr lang="pt-BR" sz="4800"/>
              <a:t> booleana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1372500" y="1432600"/>
            <a:ext cx="793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Com a tabela verdade podemos </a:t>
            </a:r>
            <a:r>
              <a:rPr lang="pt-BR" sz="2000">
                <a:solidFill>
                  <a:schemeClr val="lt1"/>
                </a:solidFill>
              </a:rPr>
              <a:t>extrair</a:t>
            </a:r>
            <a:r>
              <a:rPr lang="pt-BR" sz="2000">
                <a:solidFill>
                  <a:schemeClr val="lt1"/>
                </a:solidFill>
              </a:rPr>
              <a:t> a expressão booleana do circuito, a maneira mais </a:t>
            </a:r>
            <a:r>
              <a:rPr lang="pt-BR" sz="2000">
                <a:solidFill>
                  <a:schemeClr val="lt1"/>
                </a:solidFill>
              </a:rPr>
              <a:t>fácil</a:t>
            </a:r>
            <a:r>
              <a:rPr lang="pt-BR" sz="2000">
                <a:solidFill>
                  <a:schemeClr val="lt1"/>
                </a:solidFill>
              </a:rPr>
              <a:t> é pegar as linhas com a </a:t>
            </a:r>
            <a:r>
              <a:rPr lang="pt-BR" sz="2000">
                <a:solidFill>
                  <a:schemeClr val="lt1"/>
                </a:solidFill>
              </a:rPr>
              <a:t>saída no nível lógico</a:t>
            </a:r>
            <a:r>
              <a:rPr lang="pt-BR" sz="2000">
                <a:solidFill>
                  <a:schemeClr val="lt1"/>
                </a:solidFill>
              </a:rPr>
              <a:t> 1, </a:t>
            </a:r>
            <a:r>
              <a:rPr lang="pt-BR" sz="2000">
                <a:solidFill>
                  <a:schemeClr val="lt1"/>
                </a:solidFill>
              </a:rPr>
              <a:t>multiplicar</a:t>
            </a:r>
            <a:r>
              <a:rPr lang="pt-BR" sz="2000">
                <a:solidFill>
                  <a:schemeClr val="lt1"/>
                </a:solidFill>
              </a:rPr>
              <a:t> as entradas invertendo aquelas que que estão em </a:t>
            </a:r>
            <a:r>
              <a:rPr lang="pt-BR" sz="2000">
                <a:solidFill>
                  <a:schemeClr val="lt1"/>
                </a:solidFill>
              </a:rPr>
              <a:t>nível</a:t>
            </a:r>
            <a:r>
              <a:rPr lang="pt-BR" sz="2000">
                <a:solidFill>
                  <a:schemeClr val="lt1"/>
                </a:solidFill>
              </a:rPr>
              <a:t> </a:t>
            </a:r>
            <a:r>
              <a:rPr lang="pt-BR" sz="2000">
                <a:solidFill>
                  <a:schemeClr val="lt1"/>
                </a:solidFill>
              </a:rPr>
              <a:t>lógico</a:t>
            </a:r>
            <a:r>
              <a:rPr lang="pt-BR" sz="2000">
                <a:solidFill>
                  <a:schemeClr val="lt1"/>
                </a:solidFill>
              </a:rPr>
              <a:t> 0, e somar com o as outras linhas, pegue a linha 2 da tabela anterior: </a:t>
            </a: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269" name="Google Shape;269;p24"/>
          <p:cNvGraphicFramePr/>
          <p:nvPr/>
        </p:nvGraphicFramePr>
        <p:xfrm>
          <a:off x="1372500" y="332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{52DD6492-BC46-49EF-8E3F-01A5291A24F5}</a:tableStyleId>
              </a:tblPr>
              <a:tblGrid>
                <a:gridCol w="1983600"/>
                <a:gridCol w="1983600"/>
                <a:gridCol w="1983600"/>
                <a:gridCol w="1983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Saída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" name="Google Shape;270;p24"/>
          <p:cNvSpPr txBox="1"/>
          <p:nvPr/>
        </p:nvSpPr>
        <p:spPr>
          <a:xfrm>
            <a:off x="1372500" y="4280700"/>
            <a:ext cx="79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A </a:t>
            </a:r>
            <a:r>
              <a:rPr lang="pt-BR" sz="2000">
                <a:solidFill>
                  <a:schemeClr val="lt1"/>
                </a:solidFill>
              </a:rPr>
              <a:t>expressão</a:t>
            </a:r>
            <a:r>
              <a:rPr lang="pt-BR" sz="2000">
                <a:solidFill>
                  <a:schemeClr val="lt1"/>
                </a:solidFill>
              </a:rPr>
              <a:t> vai ficar: ¬A.¬B.C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1372500" y="1470075"/>
            <a:ext cx="79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No fim a </a:t>
            </a:r>
            <a:r>
              <a:rPr lang="pt-BR" sz="2000">
                <a:solidFill>
                  <a:schemeClr val="lt1"/>
                </a:solidFill>
              </a:rPr>
              <a:t>expressão</a:t>
            </a:r>
            <a:r>
              <a:rPr lang="pt-BR" sz="2000">
                <a:solidFill>
                  <a:schemeClr val="lt1"/>
                </a:solidFill>
              </a:rPr>
              <a:t> </a:t>
            </a:r>
            <a:r>
              <a:rPr lang="pt-BR" sz="2000">
                <a:solidFill>
                  <a:schemeClr val="lt1"/>
                </a:solidFill>
              </a:rPr>
              <a:t>será</a:t>
            </a:r>
            <a:r>
              <a:rPr lang="pt-BR" sz="2000">
                <a:solidFill>
                  <a:schemeClr val="lt1"/>
                </a:solidFill>
              </a:rPr>
              <a:t> essa: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1372500" y="4280700"/>
            <a:ext cx="79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S = </a:t>
            </a:r>
            <a:r>
              <a:rPr lang="pt-BR" sz="2000">
                <a:solidFill>
                  <a:schemeClr val="lt1"/>
                </a:solidFill>
              </a:rPr>
              <a:t> (¬A.¬B.C) + (¬A.B.C) + (A.¬B.¬C) + (A.B.¬C)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6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6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Simplificando </a:t>
            </a:r>
            <a:endParaRPr/>
          </a:p>
        </p:txBody>
      </p:sp>
      <p:sp>
        <p:nvSpPr>
          <p:cNvPr id="310" name="Google Shape;310;p26"/>
          <p:cNvSpPr txBox="1"/>
          <p:nvPr/>
        </p:nvSpPr>
        <p:spPr>
          <a:xfrm>
            <a:off x="1372500" y="2202575"/>
            <a:ext cx="793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Após extrair a expressão nós podemos utilizar o mapa de Karnaugh (K-map) ou as leis de De Morgan e outras identidades algébricas para simplificar ainda mais a expressão, no fim a expressão final será: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1372500" y="3968350"/>
            <a:ext cx="79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S =  (A.B) + (A. ¬C) + (C.¬A)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7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Construção do circuito no logisim</a:t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1372500" y="2631800"/>
            <a:ext cx="793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Logisim é um programa que permita a construção e simulação de circuitos, podemos usar uma tabela verdade para agilizar a construção de circuitos, será demonstrado passo a passo como construir um circuito com 9 botões de iram controlar um display de 7 segmentos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8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8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Primeira etapa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1372500" y="2105200"/>
            <a:ext cx="409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Acessa a função de </a:t>
            </a:r>
            <a:r>
              <a:rPr lang="pt-BR" sz="2000">
                <a:solidFill>
                  <a:schemeClr val="lt1"/>
                </a:solidFill>
              </a:rPr>
              <a:t>análise</a:t>
            </a:r>
            <a:r>
              <a:rPr lang="pt-BR" sz="2000">
                <a:solidFill>
                  <a:schemeClr val="lt1"/>
                </a:solidFill>
              </a:rPr>
              <a:t> de circuitos ela pode ser encontrada na aba de projeto, como mostrado na imagem ao lado, </a:t>
            </a:r>
            <a:r>
              <a:rPr lang="pt-BR" sz="2000">
                <a:solidFill>
                  <a:schemeClr val="lt1"/>
                </a:solidFill>
              </a:rPr>
              <a:t>após</a:t>
            </a:r>
            <a:r>
              <a:rPr lang="pt-BR" sz="2000">
                <a:solidFill>
                  <a:schemeClr val="lt1"/>
                </a:solidFill>
              </a:rPr>
              <a:t> clicar na opção </a:t>
            </a:r>
            <a:r>
              <a:rPr lang="pt-BR" sz="2000">
                <a:solidFill>
                  <a:schemeClr val="lt1"/>
                </a:solidFill>
              </a:rPr>
              <a:t>será</a:t>
            </a:r>
            <a:r>
              <a:rPr lang="pt-BR" sz="2000">
                <a:solidFill>
                  <a:schemeClr val="lt1"/>
                </a:solidFill>
              </a:rPr>
              <a:t> aberto um menu onde podemos iniciar o processo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52" name="Google Shape;35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1450" y="1573350"/>
            <a:ext cx="33407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9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9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9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Segunda</a:t>
            </a:r>
            <a:r>
              <a:rPr lang="pt-BR" sz="4800"/>
              <a:t> etapa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5929475" y="2105200"/>
            <a:ext cx="494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Adicione os botoẽs que </a:t>
            </a:r>
            <a:r>
              <a:rPr lang="pt-BR" sz="2000">
                <a:solidFill>
                  <a:schemeClr val="lt1"/>
                </a:solidFill>
              </a:rPr>
              <a:t>serão</a:t>
            </a:r>
            <a:r>
              <a:rPr lang="pt-BR" sz="2000">
                <a:solidFill>
                  <a:schemeClr val="lt1"/>
                </a:solidFill>
              </a:rPr>
              <a:t> usados no circuito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500" y="2105200"/>
            <a:ext cx="43624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0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Terceira</a:t>
            </a:r>
            <a:r>
              <a:rPr lang="pt-BR" sz="4800"/>
              <a:t> etapa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1372500" y="2105200"/>
            <a:ext cx="409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Faça a mesma coisa com as </a:t>
            </a:r>
            <a:r>
              <a:rPr lang="pt-BR" sz="2000">
                <a:solidFill>
                  <a:schemeClr val="lt1"/>
                </a:solidFill>
              </a:rPr>
              <a:t>saídas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2221" y="937421"/>
            <a:ext cx="5648176" cy="4384349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1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1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Quarta etapa</a:t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1372500" y="1700625"/>
            <a:ext cx="879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Preencha a tabela verdade e pressione o botão “Construir circuito” e o </a:t>
            </a:r>
            <a:r>
              <a:rPr lang="pt-BR" sz="2000">
                <a:solidFill>
                  <a:schemeClr val="lt1"/>
                </a:solidFill>
              </a:rPr>
              <a:t>circuito</a:t>
            </a:r>
            <a:r>
              <a:rPr lang="pt-BR" sz="2000">
                <a:solidFill>
                  <a:schemeClr val="lt1"/>
                </a:solidFill>
              </a:rPr>
              <a:t> </a:t>
            </a:r>
            <a:r>
              <a:rPr lang="pt-BR" sz="2000">
                <a:solidFill>
                  <a:schemeClr val="lt1"/>
                </a:solidFill>
              </a:rPr>
              <a:t>está</a:t>
            </a:r>
            <a:r>
              <a:rPr lang="pt-BR" sz="2000">
                <a:solidFill>
                  <a:schemeClr val="lt1"/>
                </a:solidFill>
              </a:rPr>
              <a:t> pronto 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15" name="Google Shape;41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500" y="2565575"/>
            <a:ext cx="5572176" cy="39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2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2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2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 sz="4800"/>
              <a:t>Conclusão Logisim</a:t>
            </a: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1372500" y="1700625"/>
            <a:ext cx="879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Com o </a:t>
            </a:r>
            <a:r>
              <a:rPr lang="pt-BR" sz="2000">
                <a:solidFill>
                  <a:schemeClr val="lt1"/>
                </a:solidFill>
              </a:rPr>
              <a:t>auxílio</a:t>
            </a:r>
            <a:r>
              <a:rPr lang="pt-BR" sz="2000">
                <a:solidFill>
                  <a:schemeClr val="lt1"/>
                </a:solidFill>
              </a:rPr>
              <a:t> de uma tabela </a:t>
            </a:r>
            <a:r>
              <a:rPr lang="pt-BR" sz="2000">
                <a:solidFill>
                  <a:schemeClr val="lt1"/>
                </a:solidFill>
              </a:rPr>
              <a:t>verdade</a:t>
            </a:r>
            <a:r>
              <a:rPr lang="pt-BR" sz="2000">
                <a:solidFill>
                  <a:schemeClr val="lt1"/>
                </a:solidFill>
              </a:rPr>
              <a:t> , foi </a:t>
            </a:r>
            <a:r>
              <a:rPr lang="pt-BR" sz="2000">
                <a:solidFill>
                  <a:schemeClr val="lt1"/>
                </a:solidFill>
              </a:rPr>
              <a:t>possível</a:t>
            </a:r>
            <a:r>
              <a:rPr lang="pt-BR" sz="2000">
                <a:solidFill>
                  <a:schemeClr val="lt1"/>
                </a:solidFill>
              </a:rPr>
              <a:t> realizar a construção de um circuito de maneira </a:t>
            </a:r>
            <a:r>
              <a:rPr lang="pt-BR" sz="2000">
                <a:solidFill>
                  <a:schemeClr val="lt1"/>
                </a:solidFill>
              </a:rPr>
              <a:t>rápida</a:t>
            </a:r>
            <a:r>
              <a:rPr lang="pt-BR" sz="2000">
                <a:solidFill>
                  <a:schemeClr val="lt1"/>
                </a:solidFill>
              </a:rPr>
              <a:t> e eficiente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36" name="Google Shape;43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2495" y="2688700"/>
            <a:ext cx="3377951" cy="3769775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3051" y="3147723"/>
            <a:ext cx="5212475" cy="2851715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</p:pic>
      <p:cxnSp>
        <p:nvCxnSpPr>
          <p:cNvPr id="438" name="Google Shape;438;p32"/>
          <p:cNvCxnSpPr>
            <a:stCxn id="436" idx="3"/>
            <a:endCxn id="437" idx="1"/>
          </p:cNvCxnSpPr>
          <p:nvPr/>
        </p:nvCxnSpPr>
        <p:spPr>
          <a:xfrm>
            <a:off x="4750446" y="4573587"/>
            <a:ext cx="14226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rgbClr val="D8EECF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3115425" y="1207200"/>
            <a:ext cx="44634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D29"/>
              </a:buClr>
              <a:buSzPts val="4400"/>
              <a:buFont typeface="Arial"/>
              <a:buNone/>
            </a:pPr>
            <a:r>
              <a:rPr lang="pt-BR" sz="4400">
                <a:solidFill>
                  <a:srgbClr val="1F2D29"/>
                </a:solidFill>
              </a:rPr>
              <a:t>Tabela verdade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3115425" y="2891200"/>
            <a:ext cx="689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 tabela-verdade é uma ferramenta fundamental na lógica proposicional e na álgebra booleana, utilizada para determinar o valor lógico de expressões compostas a partir de proposições simples. Ela permite visualizar todas as possíveis combinações de valores verdadeiros (V) ou falsos (F) das proposições envolvidas e o resultado dessas combinações através de operadores lógicos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1770108" y="985292"/>
            <a:ext cx="1345200" cy="1345200"/>
          </a:xfrm>
          <a:prstGeom prst="ellipse">
            <a:avLst/>
          </a:prstGeom>
          <a:solidFill>
            <a:srgbClr val="D8EECF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type="title"/>
          </p:nvPr>
        </p:nvSpPr>
        <p:spPr>
          <a:xfrm>
            <a:off x="3115425" y="1353700"/>
            <a:ext cx="4463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D29"/>
              </a:buClr>
              <a:buSzPct val="100000"/>
              <a:buFont typeface="Arial"/>
              <a:buNone/>
            </a:pPr>
            <a:r>
              <a:rPr lang="pt-BR" sz="4400">
                <a:solidFill>
                  <a:srgbClr val="1F2D29"/>
                </a:solidFill>
              </a:rPr>
              <a:t>Conceitos Básicos</a:t>
            </a: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3115300" y="2172625"/>
            <a:ext cx="8893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Proposição: Uma declaração que pode ser classificada como verdadeira ou falsa, mas não ambas simultaneamente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Operadores Lógicos: Símbolos ou palavras que conectam proposições para formar expressões mais complexas.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Negação (¬): Inverte o valor lógico de uma proposição.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Conjunção (∧): É verdadeira apenas se ambas as proposições forem verdadeiras.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Disjunção (∨): É verdadeira se pelo menos uma das proposições for verdadeira.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Condicional (→): É falsa somente quando a primeira proposição é verdadeira e </a:t>
            </a:r>
            <a:r>
              <a:rPr lang="pt-BR" sz="2000">
                <a:solidFill>
                  <a:schemeClr val="dk1"/>
                </a:solidFill>
              </a:rPr>
              <a:t>a segunda</a:t>
            </a:r>
            <a:r>
              <a:rPr lang="pt-BR" sz="2000">
                <a:solidFill>
                  <a:schemeClr val="dk1"/>
                </a:solidFill>
              </a:rPr>
              <a:t> é falsa.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Bicondicional (↔): É verdadeira quando ambas as proposições têm o mesmo valor lógico.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770108" y="985292"/>
            <a:ext cx="1345200" cy="1345200"/>
          </a:xfrm>
          <a:prstGeom prst="ellipse">
            <a:avLst/>
          </a:prstGeom>
          <a:solidFill>
            <a:srgbClr val="D8EECF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type="title"/>
          </p:nvPr>
        </p:nvSpPr>
        <p:spPr>
          <a:xfrm>
            <a:off x="3115425" y="1373200"/>
            <a:ext cx="82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D29"/>
              </a:buClr>
              <a:buSzPct val="100000"/>
              <a:buFont typeface="Arial"/>
              <a:buNone/>
            </a:pPr>
            <a:r>
              <a:rPr lang="pt-BR" sz="4400">
                <a:solidFill>
                  <a:srgbClr val="1F2D29"/>
                </a:solidFill>
              </a:rPr>
              <a:t>Construção de uma Tabela-Verdade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3115425" y="2585300"/>
            <a:ext cx="7985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Identificar as Proposições Simples: Determine todas as proposições básicas envolvidas na expressão.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Calcular as Combinações: Para n proposições, existem \(2^n \) combinações possíveis de valores verdadeiros e falsos.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Preencher a Tabela: Crie colunas para cada proposição simples e para cada subexpressão intermediária, terminando com a expressão completa.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>
                <a:solidFill>
                  <a:schemeClr val="dk1"/>
                </a:solidFill>
              </a:rPr>
              <a:t>Aplicar os Operadores: Utilize as regras dos operadores lógicos para determinar o valor de cada linha na tabela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1770108" y="985292"/>
            <a:ext cx="1345200" cy="1345200"/>
          </a:xfrm>
          <a:prstGeom prst="ellipse">
            <a:avLst/>
          </a:prstGeom>
          <a:solidFill>
            <a:srgbClr val="D8EECF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type="title"/>
          </p:nvPr>
        </p:nvSpPr>
        <p:spPr>
          <a:xfrm>
            <a:off x="3115300" y="1373200"/>
            <a:ext cx="825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D29"/>
              </a:buClr>
              <a:buSzPct val="100000"/>
              <a:buFont typeface="Arial"/>
              <a:buNone/>
            </a:pPr>
            <a:r>
              <a:rPr lang="pt-BR" sz="4400">
                <a:solidFill>
                  <a:srgbClr val="1F2D29"/>
                </a:solidFill>
              </a:rPr>
              <a:t>Exemplo</a:t>
            </a:r>
            <a:endParaRPr/>
          </a:p>
        </p:txBody>
      </p:sp>
      <p:graphicFrame>
        <p:nvGraphicFramePr>
          <p:cNvPr id="187" name="Google Shape;187;p19"/>
          <p:cNvGraphicFramePr/>
          <p:nvPr/>
        </p:nvGraphicFramePr>
        <p:xfrm>
          <a:off x="3281225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{52DD6492-BC46-49EF-8E3F-01A5291A24F5}</a:tableStyleId>
              </a:tblPr>
              <a:tblGrid>
                <a:gridCol w="2830375"/>
                <a:gridCol w="2830375"/>
                <a:gridCol w="283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Q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 v Q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770108" y="985292"/>
            <a:ext cx="1345200" cy="1345200"/>
          </a:xfrm>
          <a:prstGeom prst="ellipse">
            <a:avLst/>
          </a:prstGeom>
          <a:solidFill>
            <a:srgbClr val="D8EECF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>
            <p:ph type="title"/>
          </p:nvPr>
        </p:nvSpPr>
        <p:spPr>
          <a:xfrm>
            <a:off x="3158550" y="1288152"/>
            <a:ext cx="844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Aplicações das Tabelas-Verdade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3158550" y="2670363"/>
            <a:ext cx="7934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Validação de Argumentos Lógicos: Determinar se um argumento é válido verificando se, em todas as situações em que as premissas são verdadeiras, a conclusão também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é verdadeira.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Simplificação de Expressões Lógicas: Identificar redundâncias ou simplificar circuitos lógicos em engenharia elétrica e computação.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Programação e Circuitos Digitais: Projeto e análise de circuitos digitais, onde os níveis de tensão correspondem a valores lógicos.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770108" y="985292"/>
            <a:ext cx="1345200" cy="1345200"/>
          </a:xfrm>
          <a:prstGeom prst="ellipse">
            <a:avLst/>
          </a:prstGeom>
          <a:solidFill>
            <a:srgbClr val="D8EECF">
              <a:alpha val="8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>
            <p:ph type="title"/>
          </p:nvPr>
        </p:nvSpPr>
        <p:spPr>
          <a:xfrm>
            <a:off x="3158550" y="1288152"/>
            <a:ext cx="844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Importância na Computação e Matemática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3158550" y="2798638"/>
            <a:ext cx="793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As tabelas-verdade são essenciais na computação, especialmente na arquitetura de computadores e na programação, pois os computadores operam com valores binários (0 e 1),  correspondentes aos valores lógicos falso e verdadeiro. Elas permitem o entendimento e a implementação de portas lógicas e circuitos digitais que formam a base do hardware computacional.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Construção de Circuito Lógico Combinatório a partir de uma Tabela Verdade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1372500" y="2631800"/>
            <a:ext cx="793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Agora vamos explorar como construir um circuito lógico combinatório a partir de uma tabela verdade. Esse processo é essencial na eletrônica digital e veremos o passo a passo para a construção de circuitos lógicos.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1007533" y="0"/>
            <a:ext cx="79344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941881" y="0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2191282" y="3262852"/>
            <a:ext cx="4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2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0" y="0"/>
            <a:ext cx="12189900" cy="68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98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/>
          <p:nvPr/>
        </p:nvSpPr>
        <p:spPr>
          <a:xfrm>
            <a:off x="0" y="0"/>
            <a:ext cx="964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962042" y="0"/>
            <a:ext cx="45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1007533" y="0"/>
            <a:ext cx="10377900" cy="6858000"/>
          </a:xfrm>
          <a:prstGeom prst="rect">
            <a:avLst/>
          </a:prstGeom>
          <a:solidFill>
            <a:schemeClr val="dk2">
              <a:alpha val="917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245" name="Google Shape;245;p23"/>
          <p:cNvSpPr txBox="1"/>
          <p:nvPr>
            <p:ph type="title"/>
          </p:nvPr>
        </p:nvSpPr>
        <p:spPr>
          <a:xfrm>
            <a:off x="1372498" y="635670"/>
            <a:ext cx="8440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pt-BR" sz="4800"/>
              <a:t>Criação de uma tabela verdade</a:t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11387666" y="-2718"/>
            <a:ext cx="273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372500" y="1432600"/>
            <a:ext cx="793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O primeiro passo é criar uma tabela verdade que </a:t>
            </a:r>
            <a:r>
              <a:rPr lang="pt-BR" sz="2000">
                <a:solidFill>
                  <a:schemeClr val="lt1"/>
                </a:solidFill>
              </a:rPr>
              <a:t>representará</a:t>
            </a:r>
            <a:r>
              <a:rPr lang="pt-BR" sz="2000">
                <a:solidFill>
                  <a:schemeClr val="lt1"/>
                </a:solidFill>
              </a:rPr>
              <a:t> o funcionamento do circuito, nesse exemplo as 3 primeiras colunas </a:t>
            </a:r>
            <a:r>
              <a:rPr lang="pt-BR" sz="2000">
                <a:solidFill>
                  <a:schemeClr val="lt1"/>
                </a:solidFill>
              </a:rPr>
              <a:t>representam</a:t>
            </a:r>
            <a:r>
              <a:rPr lang="pt-BR" sz="2000">
                <a:solidFill>
                  <a:schemeClr val="lt1"/>
                </a:solidFill>
              </a:rPr>
              <a:t> as entradas, e a </a:t>
            </a:r>
            <a:r>
              <a:rPr lang="pt-BR" sz="2000">
                <a:solidFill>
                  <a:schemeClr val="lt1"/>
                </a:solidFill>
              </a:rPr>
              <a:t>última</a:t>
            </a:r>
            <a:r>
              <a:rPr lang="pt-BR" sz="2000">
                <a:solidFill>
                  <a:schemeClr val="lt1"/>
                </a:solidFill>
              </a:rPr>
              <a:t> a </a:t>
            </a:r>
            <a:r>
              <a:rPr lang="pt-BR" sz="2000">
                <a:solidFill>
                  <a:schemeClr val="lt1"/>
                </a:solidFill>
              </a:rPr>
              <a:t>saída</a:t>
            </a:r>
            <a:r>
              <a:rPr lang="pt-BR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248" name="Google Shape;248;p23"/>
          <p:cNvGraphicFramePr/>
          <p:nvPr/>
        </p:nvGraphicFramePr>
        <p:xfrm>
          <a:off x="1372500" y="27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{52DD6492-BC46-49EF-8E3F-01A5291A24F5}</a:tableStyleId>
              </a:tblPr>
              <a:tblGrid>
                <a:gridCol w="2110125"/>
                <a:gridCol w="2110125"/>
                <a:gridCol w="2110125"/>
                <a:gridCol w="211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B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Saída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