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3F90-4CDA-4E0F-8A0E-74132A5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2E422-3696-42C5-9291-66666594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9F46B-6D9A-450D-BE66-59FD3D7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05AA8-51B6-41B1-925C-115F6971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83B96-24C9-4ED6-BE49-56D699BB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8FE6-5DBD-4F78-895E-EF24947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78B04-E563-4A40-A615-49398632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EADFA-30D8-42FE-9614-1A90B592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E7914-292F-4235-8682-9F128F2E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5A3A0-B97F-4760-92B4-F17F4BF0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7EDA71-BCF4-4751-9C0D-C59F57C9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9C1117-978B-4FB3-8011-57A09809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B3F1B-82A2-4AC6-8604-3EABB08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37CF6-4DF8-484A-B5D1-2FB263BD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E4D41-39FC-47E3-86A3-C11EC0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80377-D1CA-4ADA-9B0C-C56F626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CC30E-0753-4D35-B803-87D0048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BCB72-A750-497F-BEB6-8B29182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4DE18-577F-422D-BF58-4D62D79A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84E0-6F1D-4341-92E7-5EDFE77D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FA50F-6767-4781-9D28-210E8121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7BCE5-EDBA-4637-8EB0-475D35E7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1DFA3-D53B-4019-AD58-115D18B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BE7AF-0114-4A56-8F26-06BA42DB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EFCEC-0858-487D-B841-21324FF8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5E3D0-01FB-4C5A-8C36-340B7AE0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0BCCB-970B-46A1-BE50-AEF94273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8217FB-C73F-4CD4-9501-F112A09A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C8CAB-D12D-4510-915C-E22DED5E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955612-C687-4A01-A317-7D528D68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682FC1-0FDD-4A10-9806-0508DAAE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D8350-3202-46A0-95CE-2B99D4BA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00B11-C6D4-4BD8-82CA-13F320FF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7CCE-F34E-4D39-97EF-2FD146E11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85C34-F60F-4E80-B750-116718997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420990-309B-4785-A8A5-E907E704D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9F5DBA-C716-4C25-8069-3552857C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D7E5EB-351B-4C47-B493-5F9251BC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8382D5-354D-47A0-93FD-3BB7A793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754-A58B-403E-9F1D-487F765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6EC2D-A326-4EF1-B9F4-C8D11320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BCD3F5-D59A-4654-B1EB-DABC69E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2DD7C7-675F-4EB1-853F-B2A93292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61D962-D0D8-41FC-8681-F28A4175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8EDEF6-E500-4214-B92A-FDA4EC4D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F43A0-226C-44F8-AF93-3ECFE642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D6E2-6536-4A44-BF49-08C902A1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CD10C-9D70-43BB-A625-92449453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0CDF9-5D93-44EE-9957-AC245560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C1FD45-CD76-4118-A062-E6E4844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F9209-7387-446A-BCC7-285DCF3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8F9514-B592-4D46-A858-5A22E3FC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05362-7FEE-4246-BEA8-6B960DCE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A495BD-5318-4BBD-9E07-6ADDE8EB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FD2A52-88B4-46CE-B62C-A7FA2CA5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93363-D704-47DE-A29F-3390E06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3D95AE-0B8D-478E-B439-4B6B2720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956A2F-25D6-4E02-80FF-FAC31C7E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7BE56B-A08C-4FEE-8545-787E73E3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D1AB68-59EA-4B9B-AD80-9232E1CE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0946F-E542-4030-B720-65A50AF3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92EA-9E6A-443A-8A74-486D05A16E9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58FF9-1E38-4752-8E52-45431AA81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88E50-7E77-437D-9BE8-8F905719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B42B-EA38-4A42-A729-9CEACE19B4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F8624-E455-4847-A744-9843828E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Modelos de predição da nota média de participantes do ENEM</a:t>
            </a:r>
            <a:endParaRPr lang="en-U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2DFE37C-EF93-478D-8671-1CB21B610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Giovani de Almeida Valdrighi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8F4F0-5967-42CA-BDA6-9FBDDD8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	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5CA97-3FFB-48AC-BB4A-EFCCA5C8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/>
              <a:t>3 modelos:</a:t>
            </a:r>
          </a:p>
          <a:p>
            <a:pPr lvl="1"/>
            <a:r>
              <a:rPr lang="pt-BR" sz="2000"/>
              <a:t>Árvore de decisão</a:t>
            </a:r>
          </a:p>
          <a:p>
            <a:pPr lvl="1"/>
            <a:r>
              <a:rPr lang="pt-BR" sz="2000"/>
              <a:t>Árvore de decisão com boosting (CatBoost)</a:t>
            </a:r>
          </a:p>
          <a:p>
            <a:pPr lvl="1"/>
            <a:r>
              <a:rPr lang="pt-BR" sz="2000"/>
              <a:t>Floresta aleatória (Distributed Random Tree)</a:t>
            </a:r>
          </a:p>
          <a:p>
            <a:r>
              <a:rPr lang="pt-BR" sz="2400"/>
              <a:t>Afinamento dos hiper-parâmetros utilizando separação em treino e teste e validação cruzada.</a:t>
            </a:r>
          </a:p>
          <a:p>
            <a:endParaRPr lang="pt-BR" sz="2400"/>
          </a:p>
          <a:p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8264-E2F9-4AC7-BAB8-DC0DE8F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F38BC-BDE7-4C80-82B9-45AD430B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Melhor modelo foi o Distributed Random Tree com R² de 0.37</a:t>
            </a:r>
          </a:p>
          <a:p>
            <a:r>
              <a:rPr lang="pt-BR" sz="2400"/>
              <a:t>Todos modelos obtiveram R² em torno de 0.2 e 0.3, </a:t>
            </a:r>
          </a:p>
          <a:p>
            <a:r>
              <a:rPr lang="pt-BR" sz="2400"/>
              <a:t>R² baixo, porém apresenta resultados interessantes por tratar da predição de uma variável com alta variância e que possui inúmeros aspectos sociais e cognitivos que a influenciam.</a:t>
            </a: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6FEE30-B82C-473E-94B8-834B3BE4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19" y="3656573"/>
            <a:ext cx="3883562" cy="26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2B1C-5217-4199-8634-27EA863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9885EDE5-700D-4A89-BE53-F25BF97E9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88" y="1825625"/>
            <a:ext cx="8209224" cy="4351338"/>
          </a:xfrm>
        </p:spPr>
      </p:pic>
    </p:spTree>
    <p:extLst>
      <p:ext uri="{BB962C8B-B14F-4D97-AF65-F5344CB8AC3E}">
        <p14:creationId xmlns:p14="http://schemas.microsoft.com/office/powerpoint/2010/main" val="56481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4573-C53E-4D2B-B851-414D0914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Importância das variáveis</a:t>
            </a:r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00CE7952-F29A-4FBC-8D5B-9B89B49D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02" y="1825625"/>
            <a:ext cx="7729195" cy="4351338"/>
          </a:xfrm>
        </p:spPr>
      </p:pic>
    </p:spTree>
    <p:extLst>
      <p:ext uri="{BB962C8B-B14F-4D97-AF65-F5344CB8AC3E}">
        <p14:creationId xmlns:p14="http://schemas.microsoft.com/office/powerpoint/2010/main" val="261211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5AE82CB-C9CF-417A-896D-E28CAA8D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ENEM</a:t>
            </a:r>
            <a:endParaRPr lang="en-US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586FC42-8AAD-490E-AF1B-4BCADBEB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484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/>
              <a:t>O (ENEM) é realizado anualmente desde 1998 com o objetivo de analisar o conhecimento de alunos que concluíram a educação básica.</a:t>
            </a:r>
          </a:p>
          <a:p>
            <a:pPr algn="just"/>
            <a:r>
              <a:rPr lang="pt-BR" sz="2400"/>
              <a:t> ENEM se tornou instrumento para a distribuição de bolsas de ensino superior, com o ProUni, SISU, FIES.</a:t>
            </a:r>
          </a:p>
          <a:p>
            <a:pPr algn="just"/>
            <a:r>
              <a:rPr lang="pt-BR" sz="2400"/>
              <a:t>Se tornou importante porta de entrada para melhores condições de vida.</a:t>
            </a:r>
            <a:endParaRPr lang="en-US" sz="2400"/>
          </a:p>
        </p:txBody>
      </p:sp>
      <p:pic>
        <p:nvPicPr>
          <p:cNvPr id="1026" name="Picture 2" descr="Exame Nacional do Ensino Médio – Wikipédia, a enciclopédia livre">
            <a:extLst>
              <a:ext uri="{FF2B5EF4-FFF2-40B4-BE49-F238E27FC236}">
                <a16:creationId xmlns:a16="http://schemas.microsoft.com/office/drawing/2014/main" id="{126FE464-71E0-49EC-B3F8-C16555D2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78" y="1690688"/>
            <a:ext cx="400292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3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2126-3A42-4B0A-9404-6A79E26F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42111-82B7-4CCF-89B5-600D9499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Desenvolver modelos capazes de predizer para cada participante a nota média obtida utilizando das informações disponibilizadas no momento de inscrição.</a:t>
            </a:r>
          </a:p>
          <a:p>
            <a:r>
              <a:rPr lang="pt-BR" sz="2400"/>
              <a:t>Analisar quais são os fatores que se relacionam com o desempenho do aluno.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483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A2E1-5F5C-4567-9DCA-042AD24E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F6EEF-8237-4BA4-88AE-D23A9DD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Anualmente são disponibilizados microdados sobre os participantes do ENEM, dados individuais coletados no momento de inscrição de cada um dos participantes.</a:t>
            </a:r>
          </a:p>
          <a:p>
            <a:r>
              <a:rPr lang="pt-BR"/>
              <a:t>Podem ser separados nas seguintes categorias:</a:t>
            </a:r>
          </a:p>
          <a:p>
            <a:pPr lvl="1"/>
            <a:r>
              <a:rPr lang="pt-BR"/>
              <a:t>informações do participante;</a:t>
            </a:r>
          </a:p>
          <a:p>
            <a:pPr lvl="1"/>
            <a:r>
              <a:rPr lang="pt-BR"/>
              <a:t>informações sobre a escola em que o participante se formou; </a:t>
            </a:r>
          </a:p>
          <a:p>
            <a:pPr lvl="1"/>
            <a:r>
              <a:rPr lang="pt-BR"/>
              <a:t>informações sobre a escola em que o participante fez a prova; </a:t>
            </a:r>
          </a:p>
          <a:p>
            <a:pPr lvl="1"/>
            <a:r>
              <a:rPr lang="pt-BR"/>
              <a:t>informações sobre necessidade de atendimento especial; </a:t>
            </a:r>
          </a:p>
          <a:p>
            <a:pPr lvl="1"/>
            <a:r>
              <a:rPr lang="pt-BR"/>
              <a:t>resposta de 27 questões socio-econômicas.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A92B5-F8D4-430D-BBD1-D804B4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5CB41-ABD0-4382-B00B-00614614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/>
              <a:t>Necessitaram de um pequeno processo de limpeza, com a remoção de algumas colunas que não desejamos utilizar no modelo ou que tornaram a modelagem computacionalmente custosa</a:t>
            </a:r>
            <a:r>
              <a:rPr lang="pt-B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ABAE-EF0A-4796-A0FC-FBCC5C80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Exploratória dos Dados	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CE100-0A07-4544-9D3C-BB271F4B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r>
              <a:rPr lang="pt-BR" sz="2400"/>
              <a:t>Foi produzida uma análise exploratória dos dados para obtermos uma intuição inicial sobre o comportamento dos dados e as relação dos preditores com a variável predita.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57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7350-FD69-4BA7-8B5E-A117EF67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ço Reservado para Conteúdo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D30C2C44-F579-4CA1-A82B-90D3FD7A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22"/>
          <a:stretch/>
        </p:blipFill>
        <p:spPr>
          <a:xfrm>
            <a:off x="1989482" y="967420"/>
            <a:ext cx="8213035" cy="4923160"/>
          </a:xfrm>
        </p:spPr>
      </p:pic>
    </p:spTree>
    <p:extLst>
      <p:ext uri="{BB962C8B-B14F-4D97-AF65-F5344CB8AC3E}">
        <p14:creationId xmlns:p14="http://schemas.microsoft.com/office/powerpoint/2010/main" val="390560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1888-63B8-4F9F-BD6D-69849B1B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ço Reservado para Conteúdo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19E253D2-41C5-42F8-9473-FB09F76F1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6" b="-1167"/>
          <a:stretch/>
        </p:blipFill>
        <p:spPr>
          <a:xfrm>
            <a:off x="1687941" y="1248989"/>
            <a:ext cx="8816118" cy="4360021"/>
          </a:xfrm>
        </p:spPr>
      </p:pic>
    </p:spTree>
    <p:extLst>
      <p:ext uri="{BB962C8B-B14F-4D97-AF65-F5344CB8AC3E}">
        <p14:creationId xmlns:p14="http://schemas.microsoft.com/office/powerpoint/2010/main" val="25189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68AC8-6F96-4874-8E62-6F56350A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ço Reservado para Conteúdo 4" descr="Gráfico, Histograma&#10;&#10;Descrição gerada automaticamente">
            <a:extLst>
              <a:ext uri="{FF2B5EF4-FFF2-40B4-BE49-F238E27FC236}">
                <a16:creationId xmlns:a16="http://schemas.microsoft.com/office/drawing/2014/main" id="{495215DF-B7F0-45C1-90F5-51C23DCE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9054"/>
            <a:ext cx="10515600" cy="4199892"/>
          </a:xfrm>
        </p:spPr>
      </p:pic>
    </p:spTree>
    <p:extLst>
      <p:ext uri="{BB962C8B-B14F-4D97-AF65-F5344CB8AC3E}">
        <p14:creationId xmlns:p14="http://schemas.microsoft.com/office/powerpoint/2010/main" val="2306786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333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Modelos de predição da nota média de participantes do ENEM</vt:lpstr>
      <vt:lpstr>ENEM</vt:lpstr>
      <vt:lpstr>Objetivo</vt:lpstr>
      <vt:lpstr>Dados</vt:lpstr>
      <vt:lpstr>Dados</vt:lpstr>
      <vt:lpstr>Análise Exploratória dos Dados </vt:lpstr>
      <vt:lpstr>Apresentação do PowerPoint</vt:lpstr>
      <vt:lpstr>Apresentação do PowerPoint</vt:lpstr>
      <vt:lpstr>Apresentação do PowerPoint</vt:lpstr>
      <vt:lpstr>Modelos </vt:lpstr>
      <vt:lpstr>Resultados</vt:lpstr>
      <vt:lpstr>Resultados</vt:lpstr>
      <vt:lpstr>Importância das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Events-Vis</dc:title>
  <dc:creator>Giovani de Almeida Valdrighi</dc:creator>
  <cp:lastModifiedBy>Giovani de Almeida Valdrighi</cp:lastModifiedBy>
  <cp:revision>37</cp:revision>
  <dcterms:created xsi:type="dcterms:W3CDTF">2021-06-16T19:40:56Z</dcterms:created>
  <dcterms:modified xsi:type="dcterms:W3CDTF">2021-06-23T21:22:33Z</dcterms:modified>
</cp:coreProperties>
</file>