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63" r:id="rId5"/>
    <p:sldId id="264" r:id="rId6"/>
    <p:sldId id="262" r:id="rId7"/>
    <p:sldId id="267" r:id="rId8"/>
    <p:sldId id="268" r:id="rId9"/>
    <p:sldId id="270" r:id="rId10"/>
    <p:sldId id="271" r:id="rId11"/>
    <p:sldId id="259" r:id="rId12"/>
    <p:sldId id="265" r:id="rId13"/>
    <p:sldId id="260" r:id="rId14"/>
    <p:sldId id="269" r:id="rId15"/>
    <p:sldId id="26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E3F90-4CDA-4E0F-8A0E-74132A5A5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92E422-3696-42C5-9291-666665949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D9F46B-6D9A-450D-BE66-59FD3D7F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05AA8-51B6-41B1-925C-115F6971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083B96-24C9-4ED6-BE49-56D699BB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28FE6-5DBD-4F78-895E-EF24947C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078B04-E563-4A40-A615-493986329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7EADFA-30D8-42FE-9614-1A90B592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BE7914-292F-4235-8682-9F128F2E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5A3A0-B97F-4760-92B4-F17F4BF0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7EDA71-BCF4-4751-9C0D-C59F57C97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9C1117-978B-4FB3-8011-57A09809D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6B3F1B-82A2-4AC6-8604-3EABB08B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37CF6-4DF8-484A-B5D1-2FB263BD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E4D41-39FC-47E3-86A3-C11EC0AC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4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80377-D1CA-4ADA-9B0C-C56F6262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CC30E-0753-4D35-B803-87D0048E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6BCB72-A750-497F-BEB6-8B291822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4DE18-577F-422D-BF58-4D62D79A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C84E0-6F1D-4341-92E7-5EDFE77D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6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FA50F-6767-4781-9D28-210E8121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67BCE5-EDBA-4637-8EB0-475D35E7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51DFA3-D53B-4019-AD58-115D18B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BE7AF-0114-4A56-8F26-06BA42DB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9EFCEC-0858-487D-B841-21324FF8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5E3D0-01FB-4C5A-8C36-340B7AE0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0BCCB-970B-46A1-BE50-AEF942732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8217FB-C73F-4CD4-9501-F112A09A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C8CAB-D12D-4510-915C-E22DED5E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955612-C687-4A01-A317-7D528D68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682FC1-0FDD-4A10-9806-0508DAAE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D8350-3202-46A0-95CE-2B99D4BA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400B11-C6D4-4BD8-82CA-13F320FF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A17CCE-F34E-4D39-97EF-2FD146E11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F85C34-F60F-4E80-B750-116718997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420990-309B-4785-A8A5-E907E704D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9F5DBA-C716-4C25-8069-3552857C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D7E5EB-351B-4C47-B493-5F9251BC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8382D5-354D-47A0-93FD-3BB7A793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2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DA754-A58B-403E-9F1D-487F765B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B6EC2D-A326-4EF1-B9F4-C8D11320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BCD3F5-D59A-4654-B1EB-DABC69E4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2DD7C7-675F-4EB1-853F-B2A93292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5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61D962-D0D8-41FC-8681-F28A4175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8EDEF6-E500-4214-B92A-FDA4EC4D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5F43A0-226C-44F8-AF93-3ECFE642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CD6E2-6536-4A44-BF49-08C902A1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8CD10C-9D70-43BB-A625-924494531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30CDF9-5D93-44EE-9957-AC2455607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C1FD45-CD76-4118-A062-E6E48449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0F9209-7387-446A-BCC7-285DCF39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8F9514-B592-4D46-A858-5A22E3FC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05362-7FEE-4246-BEA8-6B960DCE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A495BD-5318-4BBD-9E07-6ADDE8EBF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FD2A52-88B4-46CE-B62C-A7FA2CA52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693363-D704-47DE-A29F-3390E06E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3D95AE-0B8D-478E-B439-4B6B2720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956A2F-25D6-4E02-80FF-FAC31C7E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7BE56B-A08C-4FEE-8545-787E73E3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D1AB68-59EA-4B9B-AD80-9232E1CE1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0946F-E542-4030-B720-65A50AF30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92EA-9E6A-443A-8A74-486D05A16E9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58FF9-1E38-4752-8E52-45431AA81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788E50-7E77-437D-9BE8-8F9057199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5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95C1C9-44DB-4E56-BB54-9E87F7E68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269" y="19933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Integrating</a:t>
            </a:r>
            <a:r>
              <a:rPr lang="pt-BR"/>
              <a:t> Space and Time </a:t>
            </a:r>
            <a:br>
              <a:rPr lang="pt-BR"/>
            </a:br>
            <a:r>
              <a:rPr lang="pt-BR"/>
              <a:t>for the Visualization of Events </a:t>
            </a:r>
            <a:br>
              <a:rPr lang="pt-BR"/>
            </a:br>
            <a:r>
              <a:rPr lang="pt-BR"/>
              <a:t>in a 2D plot</a:t>
            </a:r>
            <a:endParaRPr lang="en-U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FBB84C-6CE6-449E-A92D-F9F8DA058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269" y="4716673"/>
            <a:ext cx="9144000" cy="1655762"/>
          </a:xfrm>
        </p:spPr>
        <p:txBody>
          <a:bodyPr/>
          <a:lstStyle/>
          <a:p>
            <a:r>
              <a:rPr lang="pt-BR"/>
              <a:t>Giovani de Almeida Valdrighi</a:t>
            </a:r>
          </a:p>
          <a:p>
            <a:r>
              <a:rPr lang="pt-BR"/>
              <a:t>Advisor: Jorge Poco</a:t>
            </a:r>
          </a:p>
          <a:p>
            <a:endParaRPr lang="pt-BR"/>
          </a:p>
          <a:p>
            <a:endParaRPr lang="en-US"/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74285B38-455D-4D13-AAA0-6188F551A542}"/>
              </a:ext>
            </a:extLst>
          </p:cNvPr>
          <p:cNvSpPr txBox="1">
            <a:spLocks/>
          </p:cNvSpPr>
          <p:nvPr/>
        </p:nvSpPr>
        <p:spPr>
          <a:xfrm>
            <a:off x="1524000" y="1001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/>
              <a:t>Fundação Getúlio Vargas</a:t>
            </a:r>
          </a:p>
          <a:p>
            <a:r>
              <a:rPr lang="pt-BR" sz="2800"/>
              <a:t>Escola de Matemática Aplicada</a:t>
            </a:r>
          </a:p>
          <a:p>
            <a:endParaRPr lang="pt-B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0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736E248-B81E-405B-BC90-620E4153F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03" y="1894006"/>
            <a:ext cx="9254987" cy="358856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12399D6-CDC4-4D22-8002-8A905C90C9AC}"/>
              </a:ext>
            </a:extLst>
          </p:cNvPr>
          <p:cNvSpPr txBox="1"/>
          <p:nvPr/>
        </p:nvSpPr>
        <p:spPr>
          <a:xfrm>
            <a:off x="3193771" y="1214055"/>
            <a:ext cx="580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/>
              <a:t>MotionRugs</a:t>
            </a:r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DEB650-352F-4FEC-A562-2335EB140CC3}"/>
              </a:ext>
            </a:extLst>
          </p:cNvPr>
          <p:cNvSpPr txBox="1"/>
          <p:nvPr/>
        </p:nvSpPr>
        <p:spPr>
          <a:xfrm>
            <a:off x="2073962" y="5700859"/>
            <a:ext cx="804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/>
              <a:t>Image from </a:t>
            </a:r>
            <a:r>
              <a:rPr lang="en-US" sz="1400"/>
              <a:t>MotionRugs: Visualizing Collective Trends in Space and Time, Büchmueller et al. (2019). 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70619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03F07-0F5A-4999-AB50-7046B7C7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Expected Results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7CD326-D42B-4E00-96B5-E563CD0EA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2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D967E98-6273-4677-B97D-A3BCB5BB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Expected Results</a:t>
            </a:r>
            <a:endParaRPr lang="en-US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DBFB049-5435-4423-90FB-089C0062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/>
              <a:t>The objectives of this work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/>
              <a:t>To present a method for the visualization of grouped spatio-temporal data that is able to represent the general distribution of groups in a static 2D plot.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/>
              <a:t>A intuitive and fast web interface that implements the presented method.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/>
              <a:t>An evaluation of the presented method with the use of error metrics and users feedback.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/>
              <a:t>Case studies with real world data to demonstrate the applicability.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7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EFCB9-13D0-4CDE-846A-6656BE0E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Methodology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434261-6447-4F8C-ADE9-79CA8CD06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4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ADB58C-D5F4-43B3-8AFC-5B84033A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Methodology</a:t>
            </a:r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25D722-22BF-40F7-824F-23080F53A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b="1"/>
              <a:t>Method development</a:t>
            </a:r>
            <a:r>
              <a:rPr lang="pt-BR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Deeper research for the currently methods for visualizing spatio-temporal events.</a:t>
            </a:r>
            <a:endParaRPr lang="pt-BR"/>
          </a:p>
          <a:p>
            <a:pPr>
              <a:buFont typeface="Wingdings" panose="05000000000000000000" pitchFamily="2" charset="2"/>
              <a:buChar char="§"/>
            </a:pPr>
            <a:r>
              <a:rPr lang="pt-BR" b="1"/>
              <a:t>Evaluation: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A metric that will be used is the preservation of neighborhood, distinct metrics must be considered.</a:t>
            </a:r>
            <a:endParaRPr lang="pt-BR"/>
          </a:p>
          <a:p>
            <a:pPr>
              <a:buFont typeface="Wingdings" panose="05000000000000000000" pitchFamily="2" charset="2"/>
              <a:buChar char="§"/>
            </a:pPr>
            <a:r>
              <a:rPr lang="pt-BR" b="1"/>
              <a:t>Web Interface: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/>
              <a:t>Will be developed with Javascript, the plot will be created with D3.js to manipulate SVG, if necessary, it will be used WebGl.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1"/>
              <a:t>Case Studies: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/>
              <a:t>Datasets from traffic alerts created by Waze users and from criminality reports.</a:t>
            </a:r>
          </a:p>
        </p:txBody>
      </p:sp>
    </p:spTree>
    <p:extLst>
      <p:ext uri="{BB962C8B-B14F-4D97-AF65-F5344CB8AC3E}">
        <p14:creationId xmlns:p14="http://schemas.microsoft.com/office/powerpoint/2010/main" val="238601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1EDD3-9D37-4CDF-A12C-50D6C456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References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55CD4-F1AB-493A-91B4-562DC617F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0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59FA9D6-B1E1-4380-B8C7-D3F19CC8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References</a:t>
            </a:r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44BD551-F476-4A38-9A71-D35A8EB0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>
                <a:effectLst/>
              </a:rPr>
              <a:t>AIGNER, Wolfgang et al. Visualization of time-oriented data. [S.l.]: Springer Science &amp; Business Media, 2011.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>
                <a:effectLst/>
              </a:rPr>
              <a:t>ANDRIENKO, Natalia et al. Space Transformation for Understanding Group Movement. IEEE transactions on visualization and computer graphics, v. 19, p. 2169–78, Dec. 2013.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>
                <a:effectLst/>
              </a:rPr>
              <a:t>ARYAL, Amar; WANG, Sujing. Discovery of patterns in spatio-temporal data usingclustering techniques. In: p. 990–995.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>
                <a:effectLst/>
              </a:rPr>
              <a:t>BACH, Benjamin et al. A descriptive framework for temporal data visualizations based on generalized space-time cubes. In: WILEY ONLINE LIBRARY. COMPUTER GraphicsForum. [S.l.: s.n.], 2017. P. 36–61.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>
                <a:effectLst/>
              </a:rPr>
              <a:t> __________. A review of temporal data visualizations based on space-time cube operations.In: EUROGRAPHICS conference on visualization. [S.l.: s.n.], 2014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11976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45311-B9F0-480E-92B2-1B71C755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References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45427-B673-46FC-BEC1-AA02E960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>
                <a:effectLst/>
              </a:rPr>
              <a:t>BIRANT, Derya; KUT, Alp. ST-DBSCAN: An algorithm for clustering spatial–temporaldata. Data &amp; Knowledge Engineering, v. 60, n. 1, p. 208–221, 2007. Intelligent Data Mining. ISSN 0169-023X.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>
                <a:effectLst/>
              </a:rPr>
              <a:t>BUCHMÜLLER, Juri et al. MotionRugs: Visualizing Collective Trends in Space and Time. IEEE Transactions on Visualization and Computer Graphics, v. 25, n. 1,p. 76–86, 2019.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>
                <a:effectLst/>
              </a:rPr>
              <a:t>ERTÖZ, Levent; STEINBACH, Michael; KUMAR, Vipin. Finding Clusters of Different Sizes, Shapes, and Densities in Noisy, High Dimensional Data.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>
                <a:effectLst/>
              </a:rPr>
              <a:t>ESTER, Martin et al. A Density-Based Algorithm for Discovering Clusters in LargeSpatial Databases with Noise. In: PROCEEDINGS of the Second InternationalConference on Knowledge Discovery and Data Mining. Portland, Oregon: AAAI Press,1996. (KDD’96), p. 226–231.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>
                <a:effectLst/>
              </a:rPr>
              <a:t>GATALSKY, P.; ANDRIENKO, N.; ANDRIENKO, G. Interactive analysis of event data using space-time cube. In: PROCEEDINGS. Eighth International Conference on Information Visualisation, 2004. IV 2004. [S.l.: s.n.], 2004. P. 145–152.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4014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45311-B9F0-480E-92B2-1B71C755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References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45427-B673-46FC-BEC1-AA02E960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000000"/>
                </a:solidFill>
                <a:effectLst/>
              </a:rPr>
              <a:t>HÄGERSTRAND, Torsten. What about people in Regional Science? Papers of the Regional Science Association, v. 24, n. 1, p. 6–21, Dec. 1970. ISSN 1435-5957.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>
                <a:effectLst/>
              </a:rPr>
              <a:t>HARROWER, Mark. The Cognitive Limits of Animated Maps. Cartographica: The International Journal for Geographic Information and Geovisualization, v. 42,n. 4, p. 349–357, 2007.</a:t>
            </a:r>
            <a:br>
              <a:rPr lang="en-US" sz="2000" b="0" i="0">
                <a:solidFill>
                  <a:srgbClr val="000000"/>
                </a:solidFill>
                <a:effectLst/>
              </a:rPr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6823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6B671-A72A-44D1-9C37-507C9BF3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Summary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6FF84A-65FD-46CF-8FC9-E77BC70B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600">
                <a:latin typeface="+mj-lt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600">
                <a:latin typeface="+mj-lt"/>
              </a:rPr>
              <a:t>Literature Research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600">
                <a:latin typeface="+mj-lt"/>
              </a:rPr>
              <a:t>Expected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600">
                <a:latin typeface="+mj-lt"/>
              </a:rPr>
              <a:t>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600">
                <a:latin typeface="+mj-lt"/>
              </a:rPr>
              <a:t>Reference</a:t>
            </a:r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89066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8F8C9F5-803A-4D3B-9E77-E803FA8F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B677F4-398D-4BBA-BFD6-E149FBAB8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2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24AA14-B72D-4009-B443-7396CFD8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GPS data </a:t>
            </a:r>
            <a:endParaRPr lang="en-US" dirty="0"/>
          </a:p>
        </p:txBody>
      </p:sp>
      <p:pic>
        <p:nvPicPr>
          <p:cNvPr id="6" name="Espaço Reservado para Conteúdo 4" descr="Vista de um carro&#10;&#10;Descrição gerada automaticamente com confiança média">
            <a:extLst>
              <a:ext uri="{FF2B5EF4-FFF2-40B4-BE49-F238E27FC236}">
                <a16:creationId xmlns:a16="http://schemas.microsoft.com/office/drawing/2014/main" id="{97965163-EC48-47AE-A0CF-0225FE47C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0"/>
          <a:stretch/>
        </p:blipFill>
        <p:spPr>
          <a:xfrm>
            <a:off x="771153" y="2358402"/>
            <a:ext cx="2520000" cy="263267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EDE3BA8-D815-40CB-8524-C3E5962D4C5F}"/>
              </a:ext>
            </a:extLst>
          </p:cNvPr>
          <p:cNvSpPr txBox="1"/>
          <p:nvPr/>
        </p:nvSpPr>
        <p:spPr>
          <a:xfrm>
            <a:off x="510384" y="5068022"/>
            <a:ext cx="304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Image</a:t>
            </a:r>
            <a:r>
              <a:rPr lang="pt-BR" sz="1400"/>
              <a:t> by Dariusz Sankowski on Pixabay</a:t>
            </a:r>
            <a:endParaRPr lang="en-US" sz="1400"/>
          </a:p>
        </p:txBody>
      </p:sp>
      <p:pic>
        <p:nvPicPr>
          <p:cNvPr id="8" name="Imagem 7" descr="Placa de guindaste&#10;&#10;Descrição gerada automaticamente com confiança baixa">
            <a:extLst>
              <a:ext uri="{FF2B5EF4-FFF2-40B4-BE49-F238E27FC236}">
                <a16:creationId xmlns:a16="http://schemas.microsoft.com/office/drawing/2014/main" id="{6E903C43-CF27-45D8-A6CF-628EBD60C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2" b="21080"/>
          <a:stretch/>
        </p:blipFill>
        <p:spPr>
          <a:xfrm>
            <a:off x="4836000" y="2357328"/>
            <a:ext cx="2520000" cy="263267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3123132-B0D7-47F2-96D2-0421A63D00A8}"/>
              </a:ext>
            </a:extLst>
          </p:cNvPr>
          <p:cNvSpPr txBox="1"/>
          <p:nvPr/>
        </p:nvSpPr>
        <p:spPr>
          <a:xfrm>
            <a:off x="4497752" y="5068022"/>
            <a:ext cx="3002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Image by Sebastiaan Stam on Unsplash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8BE0310-FAD0-479C-A13E-230155AC2ACE}"/>
              </a:ext>
            </a:extLst>
          </p:cNvPr>
          <p:cNvSpPr txBox="1"/>
          <p:nvPr/>
        </p:nvSpPr>
        <p:spPr>
          <a:xfrm>
            <a:off x="742114" y="1697021"/>
            <a:ext cx="2388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Smartphone apps</a:t>
            </a:r>
            <a:endParaRPr lang="en-US" sz="24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B59596-B309-44F5-AA84-233915E60F7E}"/>
              </a:ext>
            </a:extLst>
          </p:cNvPr>
          <p:cNvSpPr txBox="1"/>
          <p:nvPr/>
        </p:nvSpPr>
        <p:spPr>
          <a:xfrm>
            <a:off x="4748648" y="1531328"/>
            <a:ext cx="2685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i="0">
                <a:solidFill>
                  <a:srgbClr val="202124"/>
                </a:solidFill>
                <a:effectLst/>
                <a:latin typeface="Google Sans"/>
              </a:rPr>
              <a:t>Weather and traffic </a:t>
            </a:r>
          </a:p>
          <a:p>
            <a:pPr algn="ctr"/>
            <a:r>
              <a:rPr lang="en-US" sz="2400" b="0" i="0">
                <a:solidFill>
                  <a:srgbClr val="202124"/>
                </a:solidFill>
                <a:effectLst/>
                <a:latin typeface="Google Sans"/>
              </a:rPr>
              <a:t>street sensors</a:t>
            </a:r>
            <a:endParaRPr lang="en-US" sz="2400"/>
          </a:p>
        </p:txBody>
      </p:sp>
      <p:pic>
        <p:nvPicPr>
          <p:cNvPr id="13" name="Imagem 12" descr="Calendário&#10;&#10;Descrição gerada automaticamente com confiança média">
            <a:extLst>
              <a:ext uri="{FF2B5EF4-FFF2-40B4-BE49-F238E27FC236}">
                <a16:creationId xmlns:a16="http://schemas.microsoft.com/office/drawing/2014/main" id="{5AECB3F6-D3FE-4200-94C4-12D132F9AE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7" r="19868"/>
          <a:stretch/>
        </p:blipFill>
        <p:spPr>
          <a:xfrm>
            <a:off x="8833800" y="2358402"/>
            <a:ext cx="2520000" cy="26316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A15333-60F2-4DBF-A8CA-A3C989BABEE3}"/>
              </a:ext>
            </a:extLst>
          </p:cNvPr>
          <p:cNvSpPr txBox="1"/>
          <p:nvPr/>
        </p:nvSpPr>
        <p:spPr>
          <a:xfrm>
            <a:off x="9346544" y="1697021"/>
            <a:ext cx="149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rgbClr val="202124"/>
                </a:solidFill>
                <a:latin typeface="Google Sans"/>
              </a:rPr>
              <a:t>S</a:t>
            </a:r>
            <a:r>
              <a:rPr lang="en-US" sz="2400">
                <a:solidFill>
                  <a:srgbClr val="202124"/>
                </a:solidFill>
                <a:latin typeface="Google Sans"/>
              </a:rPr>
              <a:t>mart cars</a:t>
            </a:r>
            <a:endParaRPr lang="en-US" sz="240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1F314B2-ADCB-4BBA-84E0-4BDB35B26A9A}"/>
              </a:ext>
            </a:extLst>
          </p:cNvPr>
          <p:cNvSpPr txBox="1"/>
          <p:nvPr/>
        </p:nvSpPr>
        <p:spPr>
          <a:xfrm>
            <a:off x="8746096" y="5068575"/>
            <a:ext cx="2793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/>
              <a:t>Image by Julien Tromeur on Pixabay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895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C8D7-D18E-4013-B171-B03E90B9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Clustering Methods</a:t>
            </a:r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ADB95B9-CEF5-405E-A7F1-6A1DA679F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" r="2388"/>
          <a:stretch/>
        </p:blipFill>
        <p:spPr>
          <a:xfrm>
            <a:off x="838200" y="1690688"/>
            <a:ext cx="4023708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31BE8D-7CD8-432E-BF65-03F455A434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 t="-368" r="6774" b="368"/>
          <a:stretch/>
        </p:blipFill>
        <p:spPr>
          <a:xfrm>
            <a:off x="7050156" y="1690688"/>
            <a:ext cx="4023708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19430ECB-9DA7-480E-B862-0FFE08F6B9D3}"/>
              </a:ext>
            </a:extLst>
          </p:cNvPr>
          <p:cNvSpPr/>
          <p:nvPr/>
        </p:nvSpPr>
        <p:spPr>
          <a:xfrm>
            <a:off x="5260293" y="3276600"/>
            <a:ext cx="139147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1C9E3-685C-47EC-A137-3D1ABFAB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Literature Research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F976FA-1F69-4B63-8BC9-29E783AB2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17D7EC0-4A3E-4A6E-901D-1438CAF3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Clustering methods</a:t>
            </a:r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3D37AD3-8356-4389-86BE-A4FDAB85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/>
              <a:t>Widely used unsupervised learning methods. Some examples are: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/>
              <a:t>SNN:</a:t>
            </a:r>
            <a:r>
              <a:rPr lang="pt-BR"/>
              <a:t> uses the shared neighbors between points as a measure of similarity.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/>
              <a:t>SNN+: </a:t>
            </a:r>
            <a:r>
              <a:rPr lang="pt-BR"/>
              <a:t>spatio-temporal adaptation of SNN that considers space and time distances when looking for neighbors.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/>
              <a:t>DBSCAN:</a:t>
            </a:r>
            <a:r>
              <a:rPr lang="pt-BR"/>
              <a:t> compute neighborhoods of points, and for each point in this set, identify following neighborhoods, that are all classified to the same cluster.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/>
              <a:t>ST-DBSCAN:</a:t>
            </a:r>
            <a:r>
              <a:rPr lang="pt-BR"/>
              <a:t> spatio-temporal adaptation of DBSCAN that considers a spatial and a time distance when looking for neighborhoods.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5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F8157494-76FE-43F9-B8E8-F93F3AAB0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35" y="2788741"/>
            <a:ext cx="7133405" cy="169970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5F956FB-3E68-4F0C-B405-634CF6C01CB8}"/>
              </a:ext>
            </a:extLst>
          </p:cNvPr>
          <p:cNvSpPr txBox="1"/>
          <p:nvPr/>
        </p:nvSpPr>
        <p:spPr>
          <a:xfrm>
            <a:off x="4620914" y="2173188"/>
            <a:ext cx="2950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/>
              <a:t>DBSCAN on 2D points</a:t>
            </a:r>
            <a:endParaRPr lang="en-US" sz="24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70031D-809C-4426-8531-011288239E52}"/>
              </a:ext>
            </a:extLst>
          </p:cNvPr>
          <p:cNvSpPr txBox="1"/>
          <p:nvPr/>
        </p:nvSpPr>
        <p:spPr>
          <a:xfrm>
            <a:off x="2447435" y="4642338"/>
            <a:ext cx="7297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/>
              <a:t>Image from </a:t>
            </a:r>
            <a:r>
              <a:rPr lang="en-US" sz="1400"/>
              <a:t>ST-DBSCAN: An algorithm for clustering spatial–temporal data,  Birant and Kut (2007).</a:t>
            </a:r>
          </a:p>
        </p:txBody>
      </p:sp>
    </p:spTree>
    <p:extLst>
      <p:ext uri="{BB962C8B-B14F-4D97-AF65-F5344CB8AC3E}">
        <p14:creationId xmlns:p14="http://schemas.microsoft.com/office/powerpoint/2010/main" val="181862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FD3B4-A2DC-46C4-9A5B-CF436D20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Space-Time Visualizations</a:t>
            </a:r>
            <a:endParaRPr lang="en-US"/>
          </a:p>
        </p:txBody>
      </p:sp>
      <p:pic>
        <p:nvPicPr>
          <p:cNvPr id="5" name="Espaço Reservado para Conteúdo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ECECDDF2-B5C2-483F-8732-778E767BC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82" y="2778633"/>
            <a:ext cx="2667000" cy="2533650"/>
          </a:xfrm>
        </p:spPr>
      </p:pic>
      <p:pic>
        <p:nvPicPr>
          <p:cNvPr id="7" name="Imagem 6" descr="Gráfico, Gráfico de bolhas&#10;&#10;Descrição gerada automaticamente">
            <a:extLst>
              <a:ext uri="{FF2B5EF4-FFF2-40B4-BE49-F238E27FC236}">
                <a16:creationId xmlns:a16="http://schemas.microsoft.com/office/drawing/2014/main" id="{09C90119-208D-43D3-8DA9-D138DB12B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75" y="2666097"/>
            <a:ext cx="3048000" cy="24955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8E521B4-CAC8-4157-ABD0-AA04161900EE}"/>
              </a:ext>
            </a:extLst>
          </p:cNvPr>
          <p:cNvSpPr txBox="1"/>
          <p:nvPr/>
        </p:nvSpPr>
        <p:spPr>
          <a:xfrm>
            <a:off x="1192695" y="2332383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/>
              <a:t>Space-Time Cube</a:t>
            </a:r>
            <a:endParaRPr lang="en-US" sz="240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DEC9947-621E-426E-A110-CD5722089C19}"/>
              </a:ext>
            </a:extLst>
          </p:cNvPr>
          <p:cNvSpPr txBox="1"/>
          <p:nvPr/>
        </p:nvSpPr>
        <p:spPr>
          <a:xfrm>
            <a:off x="8997116" y="2332382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/>
              <a:t>Small Multiples</a:t>
            </a:r>
            <a:endParaRPr lang="en-US" sz="24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AE785EC-3749-4F81-88B4-956660A9060C}"/>
              </a:ext>
            </a:extLst>
          </p:cNvPr>
          <p:cNvSpPr txBox="1"/>
          <p:nvPr/>
        </p:nvSpPr>
        <p:spPr>
          <a:xfrm>
            <a:off x="1152939" y="5121891"/>
            <a:ext cx="269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Misinterpretations due to</a:t>
            </a:r>
          </a:p>
          <a:p>
            <a:pPr algn="ctr"/>
            <a:r>
              <a:rPr lang="pt-BR"/>
              <a:t>projection on a 2D screen.</a:t>
            </a:r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74F6E9-9633-4692-BD66-B8D9644C4BB3}"/>
              </a:ext>
            </a:extLst>
          </p:cNvPr>
          <p:cNvSpPr txBox="1"/>
          <p:nvPr/>
        </p:nvSpPr>
        <p:spPr>
          <a:xfrm>
            <a:off x="4757039" y="5387589"/>
            <a:ext cx="331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Difficult to keep track of changes.</a:t>
            </a:r>
            <a:endParaRPr lang="en-US"/>
          </a:p>
        </p:txBody>
      </p:sp>
      <p:pic>
        <p:nvPicPr>
          <p:cNvPr id="13" name="Imagem 1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7FFCE06-B816-4FC4-B97F-D9A1BF7AF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680" y="2797129"/>
            <a:ext cx="2555259" cy="253365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A0A22B-1B35-49BC-9B0D-DFBC0199BCD2}"/>
              </a:ext>
            </a:extLst>
          </p:cNvPr>
          <p:cNvSpPr txBox="1"/>
          <p:nvPr/>
        </p:nvSpPr>
        <p:spPr>
          <a:xfrm>
            <a:off x="5465840" y="2215645"/>
            <a:ext cx="1602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/>
              <a:t>Animations</a:t>
            </a:r>
            <a:endParaRPr lang="en-US" sz="240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C79AB1D-661B-4146-B42C-63CF4BC4AE15}"/>
              </a:ext>
            </a:extLst>
          </p:cNvPr>
          <p:cNvSpPr txBox="1"/>
          <p:nvPr/>
        </p:nvSpPr>
        <p:spPr>
          <a:xfrm>
            <a:off x="8972333" y="5398890"/>
            <a:ext cx="215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Plot space limitation.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76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836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Google Sans</vt:lpstr>
      <vt:lpstr>Wingdings</vt:lpstr>
      <vt:lpstr>Tema do Office</vt:lpstr>
      <vt:lpstr>Integrating Space and Time  for the Visualization of Events  in a 2D plot</vt:lpstr>
      <vt:lpstr>Summary</vt:lpstr>
      <vt:lpstr>Introduction</vt:lpstr>
      <vt:lpstr>GPS data </vt:lpstr>
      <vt:lpstr>Clustering Methods</vt:lpstr>
      <vt:lpstr>Literature Research</vt:lpstr>
      <vt:lpstr>Clustering methods</vt:lpstr>
      <vt:lpstr>Apresentação do PowerPoint</vt:lpstr>
      <vt:lpstr>Space-Time Visualizations</vt:lpstr>
      <vt:lpstr>Apresentação do PowerPoint</vt:lpstr>
      <vt:lpstr>Expected Results</vt:lpstr>
      <vt:lpstr>Expected Results</vt:lpstr>
      <vt:lpstr>Methodology</vt:lpstr>
      <vt:lpstr>Methodology</vt:lpstr>
      <vt:lpstr>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Events-Vis</dc:title>
  <dc:creator>Giovani de Almeida Valdrighi</dc:creator>
  <cp:lastModifiedBy>Giovani de Almeida Valdrighi</cp:lastModifiedBy>
  <cp:revision>61</cp:revision>
  <dcterms:created xsi:type="dcterms:W3CDTF">2021-06-16T19:40:56Z</dcterms:created>
  <dcterms:modified xsi:type="dcterms:W3CDTF">2021-06-25T13:00:00Z</dcterms:modified>
</cp:coreProperties>
</file>