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743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Modelling daily ozonio mean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Giovani Valdrighi, Vitória Guardieiro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30/09/2020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To deal with this, the parameter k used for imputation will be different if the size of the skip is minor tem 30 days, between 30 days and 100 days, or bigger than 100 days.</a:t>
            </a:r>
          </a:p>
          <a:p>
            <a:pPr lvl="1"/>
            <a:r>
              <a:t>k = 7, k = 45, k = 120, respectively.</a:t>
            </a:r>
          </a:p>
          <a:p>
            <a:pPr lvl="1"/>
            <a:r>
              <a:t>We will aggregate closest points by weighted by distance mean.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Weekly data</a:t>
            </a:r>
          </a:p>
        </p:txBody>
      </p:sp>
      <p:pic>
        <p:nvPicPr>
          <p:cNvPr id="3" name="Picture 1" descr="presentation-pp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If the data is grouped by week, ignoring the missing values when aggregating, it’ll have 33 missing observations.</a:t>
            </a:r>
          </a:p>
          <a:p>
            <a:pPr lvl="1"/>
            <a:r>
              <a:t>Around 4.3% missing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It has the same problem when the sequence of missing data is to big.</a:t>
            </a:r>
          </a:p>
          <a:p>
            <a:pPr lvl="1"/>
            <a:r>
              <a:t>Again, if there is more than 5 missing weeks, it will be used k = 16, if it’s less, it’ll be k = 4.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New York data from 15/07/2001 to 30/04/2016.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Daily model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Metric to be minimized: MAE = </a:t>
            </a:r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den>
                </m:f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</m:e>
                </m:nary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.</a:t>
            </a:r>
          </a:p>
          <a:p>
            <a:pPr lvl="1"/>
            <a:r>
              <a:t>Rolling window of 2 years (730 days).</a:t>
            </a:r>
          </a:p>
          <a:p>
            <a:pPr lvl="1"/>
            <a:r>
              <a:t>Prediction of the next 7 days.</a:t>
            </a:r>
          </a:p>
          <a:p>
            <a:pPr lvl="1"/>
            <a:r>
              <a:t>First: Test if there is tendency with Wald-Wolfowitz runs test.</a:t>
            </a:r>
          </a:p>
          <a:p>
            <a:pPr lvl="2"/>
            <a:r>
              <a:t>For every 2 years window, the p-value is smaller than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</m:t>
                </m:r>
                <m:r>
                  <a:rPr>
                    <a:latin typeface="Cambria Math" panose="02040503050406030204" pitchFamily="18" charset="0"/>
                  </a:rPr>
                  <m:t>𝑒</m:t>
                </m:r>
                <m:r>
                  <a:rPr>
                    <a:latin typeface="Cambria Math" panose="02040503050406030204" pitchFamily="18" charset="0"/>
                  </a:rPr>
                  <m:t>−3</m:t>
                </m:r>
              </m:oMath>
            </a14:m>
            <a:r>
              <a:t>.</a:t>
            </a:r>
          </a:p>
          <a:p>
            <a:pPr lvl="1"/>
            <a:r>
              <a:t>Second: Fitting of different models and evaluation of MAE error.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Choice of models - trend</a:t>
            </a:r>
          </a:p>
        </p:txBody>
      </p:sp>
      <p:pic>
        <p:nvPicPr>
          <p:cNvPr id="3" name="Picture 1" descr="presentation-pp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Choice of models - ACF and PACF</a:t>
            </a:r>
          </a:p>
        </p:txBody>
      </p:sp>
      <p:pic>
        <p:nvPicPr>
          <p:cNvPr id="3" name="Picture 1" descr="presentation-pp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Naive model: the next 7 days are predict as the mean of the last 4 weeks.</a:t>
            </a:r>
          </a:p>
          <a:p>
            <a:pPr lvl="1"/>
            <a:r>
              <a:t>Exponential smoothing forecast.</a:t>
            </a:r>
          </a:p>
          <a:p>
            <a:pPr lvl="1"/>
            <a:r>
              <a:t>Holt model with trend.</a:t>
            </a:r>
          </a:p>
          <a:p>
            <a:pPr lvl="1"/>
            <a:r>
              <a:t>ARMA(6,0) model.</a:t>
            </a:r>
          </a:p>
          <a:p>
            <a:pPr lvl="1"/>
            <a:r>
              <a:t>Auto ARIMA model.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Process:</a:t>
            </a:r>
          </a:p>
          <a:p>
            <a:pPr lvl="2"/>
            <a:r>
              <a:t>For each model:</a:t>
            </a:r>
          </a:p>
          <a:p>
            <a:pPr lvl="3"/>
            <a:r>
              <a:t>For each 2 years window:</a:t>
            </a:r>
          </a:p>
          <a:p>
            <a:pPr lvl="4"/>
            <a:r>
              <a:t>Fit model.</a:t>
            </a:r>
          </a:p>
          <a:p>
            <a:pPr lvl="4"/>
            <a:r>
              <a:t>Generate predictions of next 7 days.</a:t>
            </a:r>
          </a:p>
          <a:p>
            <a:pPr lvl="4"/>
            <a:r>
              <a:t>Compute mean of residuals for that window.</a:t>
            </a:r>
          </a:p>
          <a:p>
            <a:pPr lvl="3"/>
            <a:r>
              <a:t>Compute MAE for model as the mean of residuals.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Results for train data:</a:t>
            </a:r>
          </a:p>
          <a:p>
            <a:pPr lvl="2"/>
            <a:r>
              <a:t>Auto ARIMA model: 0.005986731</a:t>
            </a:r>
          </a:p>
          <a:p>
            <a:pPr lvl="2"/>
            <a:r>
              <a:t>Holt model: 0.006142857</a:t>
            </a:r>
          </a:p>
          <a:p>
            <a:pPr lvl="2"/>
            <a:r>
              <a:t>SES model: 0.00617229</a:t>
            </a:r>
          </a:p>
          <a:p>
            <a:pPr lvl="2"/>
            <a:r>
              <a:t>ARMA(6,0) model: 0.006279533</a:t>
            </a:r>
          </a:p>
          <a:p>
            <a:pPr lvl="2"/>
            <a:r>
              <a:t>Naive model: 0.007498889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on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MAE: 0.006503142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Weekly model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Metric to be minimized: MAE = </a:t>
            </a:r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den>
                </m:f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</m:e>
                </m:nary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.</a:t>
            </a:r>
          </a:p>
          <a:p>
            <a:pPr lvl="1"/>
            <a:r>
              <a:t>Rolling window of 2 years (104 weeks), by skiping 4 weeks.</a:t>
            </a:r>
          </a:p>
          <a:p>
            <a:pPr lvl="1"/>
            <a:r>
              <a:t>Prediction of the next 4 weeks.</a:t>
            </a:r>
          </a:p>
          <a:p>
            <a:pPr lvl="1"/>
            <a:r>
              <a:t>First: Test if there is tendency with Wald-Wolfowitz runs test.</a:t>
            </a:r>
          </a:p>
          <a:p>
            <a:pPr lvl="2"/>
            <a:r>
              <a:t>For every 2 years window, the p-value is smaller than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</m:t>
                </m:r>
                <m:r>
                  <a:rPr>
                    <a:latin typeface="Cambria Math" panose="02040503050406030204" pitchFamily="18" charset="0"/>
                  </a:rPr>
                  <m:t>𝑒</m:t>
                </m:r>
                <m:r>
                  <a:rPr>
                    <a:latin typeface="Cambria Math" panose="02040503050406030204" pitchFamily="18" charset="0"/>
                  </a:rPr>
                  <m:t>−3</m:t>
                </m:r>
              </m:oMath>
            </a14:m>
            <a:r>
              <a:t>.</a:t>
            </a:r>
          </a:p>
          <a:p>
            <a:pPr lvl="1"/>
            <a:r>
              <a:t>Second: Fitting of different models and evaluation of MAE error.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Choice of models - trend</a:t>
            </a:r>
          </a:p>
        </p:txBody>
      </p:sp>
      <p:pic>
        <p:nvPicPr>
          <p:cNvPr id="3" name="Picture 1" descr="presentation-pp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Choice of models - ACF and PACF</a:t>
            </a:r>
          </a:p>
        </p:txBody>
      </p:sp>
      <p:pic>
        <p:nvPicPr>
          <p:cNvPr id="3" name="Picture 1" descr="presentation-pp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t>Naive model: the next 4 weeks are predict as the mean of the last 4 weeks.</a:t>
            </a:r>
          </a:p>
          <a:p>
            <a:pPr lvl="1"/>
            <a:r>
              <a:t>Seasonal model: linear regression on seasonal dummies variable, each month is a factor.</a:t>
            </a:r>
          </a:p>
          <a:p>
            <a:pPr lvl="1"/>
            <a:r>
              <a:t>Linear model: linear regression on seasonal dummies and time index.</a:t>
            </a:r>
          </a:p>
          <a:p>
            <a:pPr lvl="1"/>
            <a:r>
              <a:t>Poly 2 model: linear regression on seasonal dummies and time index with degree 1 and 2.</a:t>
            </a:r>
          </a:p>
          <a:p>
            <a:pPr lvl="1"/>
            <a:r>
              <a:t>Poly 3 model: linear regression on seasonal dummies and time index with degree 1, 2, and 3.</a:t>
            </a:r>
          </a:p>
          <a:p>
            <a:pPr lvl="1"/>
            <a:r>
              <a:t>Holt model with trend.</a:t>
            </a:r>
          </a:p>
          <a:p>
            <a:pPr lvl="1"/>
            <a:r>
              <a:t>Holt Winters model with trend and seasonality (multiplicative and addtive).</a:t>
            </a:r>
          </a:p>
          <a:p>
            <a:pPr lvl="1"/>
            <a:r>
              <a:t>ARMA(1, 0) model.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Process:</a:t>
            </a:r>
          </a:p>
          <a:p>
            <a:pPr lvl="3">
              <a:buAutoNum type="arabicPeriod"/>
            </a:pPr>
            <a:r>
              <a:t>For every 2 years window:</a:t>
            </a:r>
          </a:p>
          <a:p>
            <a:pPr lvl="3"/>
            <a:r>
              <a:t>Fit all the models.</a:t>
            </a:r>
          </a:p>
          <a:p>
            <a:pPr lvl="3"/>
            <a:r>
              <a:t>Generate predictions of next 4 weeks.</a:t>
            </a:r>
          </a:p>
          <a:p>
            <a:pPr lvl="3">
              <a:buAutoNum type="arabicPeriod"/>
            </a:pPr>
            <a:r>
              <a:t>With predictions for every week, compute residuals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.</a:t>
            </a:r>
          </a:p>
          <a:p>
            <a:pPr lvl="3">
              <a:buAutoNum type="arabicPeriod"/>
            </a:pPr>
            <a:r>
              <a:t>With residuals, compute MAE.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t>Results:</a:t>
            </a:r>
          </a:p>
          <a:p>
            <a:pPr lvl="2"/>
            <a:r>
              <a:t>Sazonal: 0.003903618</a:t>
            </a:r>
          </a:p>
          <a:p>
            <a:pPr lvl="2"/>
            <a:r>
              <a:t>Linear: 0.004032514</a:t>
            </a:r>
          </a:p>
          <a:p>
            <a:pPr lvl="2"/>
            <a:r>
              <a:t>Poly 2: 0.004171369</a:t>
            </a:r>
          </a:p>
          <a:p>
            <a:pPr lvl="2"/>
            <a:r>
              <a:t>Arma(1, 0): 0.004568415</a:t>
            </a:r>
          </a:p>
          <a:p>
            <a:pPr lvl="2"/>
            <a:r>
              <a:t>Poly 3: 0.004739532</a:t>
            </a:r>
          </a:p>
          <a:p>
            <a:pPr lvl="2"/>
            <a:r>
              <a:t>Holt: 0.004885386</a:t>
            </a:r>
          </a:p>
          <a:p>
            <a:pPr lvl="2"/>
            <a:r>
              <a:t>HoltWinters additive: 0.005008383</a:t>
            </a:r>
          </a:p>
          <a:p>
            <a:pPr lvl="2"/>
            <a:r>
              <a:t>HoltWinters multiplicative: 0.005085043</a:t>
            </a:r>
          </a:p>
          <a:p>
            <a:pPr lvl="2"/>
            <a:r>
              <a:t>Naive: 0.005122260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</a:t>
            </a:r>
          </a:p>
        </p:txBody>
      </p:sp>
      <p:pic>
        <p:nvPicPr>
          <p:cNvPr id="3" name="Picture 1" descr="presentation-pp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317 310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There are 52 time skips in the data, in a total of 473 days.</a:t>
            </a:r>
          </a:p>
          <a:p>
            <a:pPr lvl="1"/>
            <a:r>
              <a:t>The biggest skips is 108 days in 2011.</a:t>
            </a:r>
          </a:p>
          <a:p>
            <a:pPr lvl="1"/>
            <a:r>
              <a:t>The majority of skips are of 1 or 2 days.</a:t>
            </a:r>
          </a:p>
          <a:p>
            <a:pPr lvl="1"/>
            <a:r>
              <a:t>Around 9.5% missing data.</a:t>
            </a:r>
          </a:p>
          <a:p>
            <a:pPr lvl="1"/>
            <a:r>
              <a:t>The missing observations are distributed along the time without a clear pattern.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1270000" lvl="0" indent="0">
              <a:buNone/>
            </a:pPr>
            <a:r>
              <a:rPr sz="1800">
                <a:latin typeface="Courier"/>
              </a:rPr>
              <a:t>## [1] 317 310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on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MAE: 0.003438587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Imputation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It was used the kNN method to imputate values on missing observations.</a:t>
            </a:r>
          </a:p>
          <a:p>
            <a:pPr lvl="1"/>
            <a:r>
              <a:t>The kNN method needs the parameter k, the number of closest points considered.</a:t>
            </a:r>
          </a:p>
          <a:p>
            <a:pPr lvl="1"/>
            <a:r>
              <a:t>Starting with k = 7.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-pp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Method create a bad behavior where the size of the skips is bigger than 7 days.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763</Words>
  <Application>Microsoft Office PowerPoint</Application>
  <PresentationFormat>Apresentação na tela (4:3)</PresentationFormat>
  <Paragraphs>95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Corbel</vt:lpstr>
      <vt:lpstr>Courier</vt:lpstr>
      <vt:lpstr>Paralaxe</vt:lpstr>
      <vt:lpstr>Modelling daily ozonio mean</vt:lpstr>
      <vt:lpstr>Data</vt:lpstr>
      <vt:lpstr>Apresentação do PowerPoint</vt:lpstr>
      <vt:lpstr>Missing data</vt:lpstr>
      <vt:lpstr>Apresentação do PowerPoint</vt:lpstr>
      <vt:lpstr>Apresentação do PowerPoint</vt:lpstr>
      <vt:lpstr>Imputation method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Weekly data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Daily model</vt:lpstr>
      <vt:lpstr>Modelling process</vt:lpstr>
      <vt:lpstr>Choice of models - trend</vt:lpstr>
      <vt:lpstr>Choice of models - ACF and PACF</vt:lpstr>
      <vt:lpstr>Apresentação do PowerPoint</vt:lpstr>
      <vt:lpstr>Apresentação do PowerPoint</vt:lpstr>
      <vt:lpstr>Apresentação do PowerPoint</vt:lpstr>
      <vt:lpstr>Evaluating on test data</vt:lpstr>
      <vt:lpstr>Apresentação do PowerPoint</vt:lpstr>
      <vt:lpstr>Weekly model</vt:lpstr>
      <vt:lpstr>Modelling process</vt:lpstr>
      <vt:lpstr>Choice of models - trend</vt:lpstr>
      <vt:lpstr>Choice of models - ACF and PACF</vt:lpstr>
      <vt:lpstr>Apresentação do PowerPoint</vt:lpstr>
      <vt:lpstr>Apresentação do PowerPoint</vt:lpstr>
      <vt:lpstr>Apresentação do PowerPoint</vt:lpstr>
      <vt:lpstr>Residuals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Evaluating on test data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daily ozonio mean</dc:title>
  <dc:creator>Giovani Valdrighi, Vitória Guardieiro</dc:creator>
  <cp:keywords/>
  <cp:lastModifiedBy>Giovani de Almeida Valdrighi</cp:lastModifiedBy>
  <cp:revision>1</cp:revision>
  <dcterms:created xsi:type="dcterms:W3CDTF">2020-09-30T11:00:13Z</dcterms:created>
  <dcterms:modified xsi:type="dcterms:W3CDTF">2020-09-30T11:03:25Z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30/09/2020</vt:lpwstr>
  </property>
  <property fmtid="{D5CDD505-2E9C-101B-9397-08002B2CF9AE}" pid="3" name="output">
    <vt:lpwstr/>
  </property>
</Properties>
</file>