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5" r:id="rId4"/>
    <p:sldId id="269" r:id="rId5"/>
    <p:sldId id="274" r:id="rId6"/>
    <p:sldId id="270" r:id="rId7"/>
    <p:sldId id="273" r:id="rId8"/>
    <p:sldId id="27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64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10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64B3AE-C351-4B67-B621-C2603332C04A}" type="datetime1">
              <a:rPr lang="pt-BR" smtClean="0"/>
              <a:t>21/05/2021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92CCB-FF08-4D29-8DA3-E1FD8604480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4DD3F8-13CC-4C9E-A6B8-DD160FDE16BA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8706C7-F2C3-48B6-8A22-C484D800B5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69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25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3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92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02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7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21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67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tângulo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rtlCol="0"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05108C-01FE-45AF-807F-A4C19308E0AA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BCEA2-1C02-4E18-A4DA-814DEE2769F3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DFCB1-6497-45A2-BDAF-42F220E53B3F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6D21CC-4B90-41BF-9522-DAC36D85EA6B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9F2FD-2837-401D-BE1C-35A41A641891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345506" y="1902528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AAA86-00D0-489C-9D11-81CAC15BE0DC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9FB092-0DDB-4ED6-AE50-83AE1BA8CA22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4082E-5BC1-485F-8600-DEF919A904A6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tângulo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</p:grp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B9CD8-DBEE-42D7-B746-15C2AFA5AB28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tângulo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C24C5-0329-4441-9960-5049F92A4693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tângulo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0FC71B-7361-4F97-BE19-EDD819A6B4D5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upo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tângulo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pt-BR" noProof="0" dirty="0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pt-BR" noProof="0" dirty="0"/>
              </a:p>
            </p:txBody>
          </p:sp>
        </p:grpSp>
        <p:grpSp>
          <p:nvGrpSpPr>
            <p:cNvPr id="48" name="Grupo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upo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2" name="Grupo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3" name="Grupo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4" name="Grupo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5" name="Grupo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6" name="Grupo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7" name="Grupo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8" name="Grupo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9" name="Grupo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20" name="Grupo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21" name="Grupo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22" name="Grupo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</p:grpSp>
        <p:grpSp>
          <p:nvGrpSpPr>
            <p:cNvPr id="162" name="Grupo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upo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88" name="Grupo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90" name="Grupo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93" name="Grupo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  <p:grpSp>
            <p:nvGrpSpPr>
              <p:cNvPr id="161" name="Grupo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pt-BR" noProof="0" dirty="0"/>
                </a:p>
              </p:txBody>
            </p:sp>
          </p:grp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645DD74-E19E-49A4-8BCC-F8A2ADE89380}" type="datetime1">
              <a:rPr lang="pt-BR" noProof="0" smtClean="0"/>
              <a:t>21/05/2021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749032-2A07-4AE8-BA90-74324CAE0C8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Sodiê</a:t>
            </a:r>
            <a:r>
              <a:rPr lang="pt-BR" dirty="0"/>
              <a:t> Doces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Giovanne</a:t>
            </a:r>
            <a:r>
              <a:rPr lang="pt-BR" dirty="0"/>
              <a:t> Ribeiro Mika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Criadora: Cleusa Maria da Silva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120" y="1901952"/>
            <a:ext cx="5960828" cy="4618118"/>
          </a:xfrm>
        </p:spPr>
        <p:txBody>
          <a:bodyPr rtlCol="0"/>
          <a:lstStyle/>
          <a:p>
            <a:pPr rtl="0"/>
            <a:r>
              <a:rPr lang="pt-BR" dirty="0"/>
              <a:t>Nasceu em Bandeirantes, Paraná. Cidade do norte do estado que hoje consta com 30 mil habitantes</a:t>
            </a:r>
          </a:p>
          <a:p>
            <a:pPr rtl="0"/>
            <a:r>
              <a:rPr lang="pt-BR" dirty="0"/>
              <a:t>Foi a terceira geração de boias-frias da família</a:t>
            </a:r>
          </a:p>
          <a:p>
            <a:pPr rtl="0"/>
            <a:r>
              <a:rPr lang="pt-BR" dirty="0"/>
              <a:t>Trabalhou desde os 9 anos de idade, começando como empregada doméstica</a:t>
            </a:r>
          </a:p>
          <a:p>
            <a:pPr rtl="0"/>
            <a:r>
              <a:rPr lang="pt-BR" dirty="0"/>
              <a:t>Terceira filha de uma família com dez crianças</a:t>
            </a:r>
          </a:p>
          <a:p>
            <a:pPr rtl="0"/>
            <a:r>
              <a:rPr lang="pt-BR" dirty="0"/>
              <a:t>Aos 12 anos seu pai faleceu e ela teve de trabalhar cortando cana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501271"/>
            <a:ext cx="4637313" cy="5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Criadora: Cleusa Maria da Silva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120" y="1901952"/>
            <a:ext cx="5960828" cy="4618118"/>
          </a:xfrm>
        </p:spPr>
        <p:txBody>
          <a:bodyPr rtlCol="0"/>
          <a:lstStyle/>
          <a:p>
            <a:pPr rtl="0"/>
            <a:r>
              <a:rPr lang="pt-BR" dirty="0"/>
              <a:t>Com 16, foi trabalhar como arrumadeira em São Paulo na casa dos tios e terminou o ensino médio</a:t>
            </a:r>
          </a:p>
          <a:p>
            <a:pPr rtl="0"/>
            <a:r>
              <a:rPr lang="pt-BR" dirty="0"/>
              <a:t>Se mudou para Salto, São Paulo, onde conheceu a mulher de seu patrão que posteriormente lhe incentivaria a virar boleira e criar seu próprio negócio.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501271"/>
            <a:ext cx="4637313" cy="5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Empresa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120" y="1901952"/>
            <a:ext cx="5686697" cy="4127627"/>
          </a:xfrm>
        </p:spPr>
        <p:txBody>
          <a:bodyPr rtlCol="0"/>
          <a:lstStyle/>
          <a:p>
            <a:pPr rtl="0"/>
            <a:r>
              <a:rPr lang="pt-BR" dirty="0"/>
              <a:t>Foi fundada em 1997</a:t>
            </a:r>
          </a:p>
          <a:p>
            <a:pPr rtl="0"/>
            <a:r>
              <a:rPr lang="pt-BR" dirty="0"/>
              <a:t>Iniciou seu franqueamento em 2007</a:t>
            </a:r>
          </a:p>
          <a:p>
            <a:pPr rtl="0"/>
            <a:r>
              <a:rPr lang="pt-BR" dirty="0"/>
              <a:t>É uma empresa especializada em bolos e confeitaria</a:t>
            </a:r>
          </a:p>
          <a:p>
            <a:pPr rtl="0"/>
            <a:r>
              <a:rPr lang="pt-BR" dirty="0"/>
              <a:t>De origem humilde, um empreendimento que cresceu exponencialmente devido ao pioneirismo</a:t>
            </a:r>
          </a:p>
          <a:p>
            <a:pPr rtl="0"/>
            <a:r>
              <a:rPr lang="pt-BR" dirty="0"/>
              <a:t>Possui um total de 15 unidades próprias, 310 unidades franqueadas em 16 estados mais distrito federal. Além de possuir ainda 2 unidades em Orlando, Flórida.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501271"/>
            <a:ext cx="4637313" cy="5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Empresa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120" y="1901952"/>
            <a:ext cx="5686697" cy="4127627"/>
          </a:xfrm>
        </p:spPr>
        <p:txBody>
          <a:bodyPr rtlCol="0"/>
          <a:lstStyle/>
          <a:p>
            <a:pPr rtl="0"/>
            <a:r>
              <a:rPr lang="pt-BR" dirty="0"/>
              <a:t>Os 16 estados em que está presente são: São Paulo, Rio de Janeiro, Bahia, Rio Grande do Norte, Rio Grande do Sul, Ceará, Pará, Pernambuco, Alagoas, Ceará, Minas Gerais, Mato Grosso do Sul, Paraná, Santa Catarina, Goiás e Espírito Santo.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501271"/>
            <a:ext cx="4637313" cy="5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Informações Numérico Taxativas 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119" y="1901952"/>
            <a:ext cx="6013837" cy="4207300"/>
          </a:xfrm>
        </p:spPr>
        <p:txBody>
          <a:bodyPr rtlCol="0"/>
          <a:lstStyle/>
          <a:p>
            <a:pPr rtl="0"/>
            <a:r>
              <a:rPr lang="pt-BR" dirty="0"/>
              <a:t>O investimento inicial mínimo é de R$450 mil, incluindo a taxa de franquia, mobiliário, capital de giro, obras e equipamentos.</a:t>
            </a:r>
          </a:p>
          <a:p>
            <a:pPr rtl="0"/>
            <a:r>
              <a:rPr lang="pt-BR" dirty="0"/>
              <a:t>Os royalties são 6% do faturamento bruto</a:t>
            </a:r>
          </a:p>
          <a:p>
            <a:pPr rtl="0"/>
            <a:r>
              <a:rPr lang="pt-BR" dirty="0"/>
              <a:t>A taxa de publicidade é 1% do faturamento bruto</a:t>
            </a:r>
          </a:p>
          <a:p>
            <a:pPr rtl="0"/>
            <a:r>
              <a:rPr lang="pt-BR" dirty="0"/>
              <a:t>O tamanho do imóvel deve ser de 150m² no mínimo</a:t>
            </a:r>
          </a:p>
          <a:p>
            <a:pPr rtl="0"/>
            <a:r>
              <a:rPr lang="pt-BR" dirty="0"/>
              <a:t>A cidade se torna elegível para uma instalação a partir de 85 mil habitantes</a:t>
            </a:r>
          </a:p>
          <a:p>
            <a:pPr rt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501271"/>
            <a:ext cx="4637313" cy="5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Informações Numérico Taxativas 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119" y="1901952"/>
            <a:ext cx="6093351" cy="4207300"/>
          </a:xfrm>
        </p:spPr>
        <p:txBody>
          <a:bodyPr rtlCol="0"/>
          <a:lstStyle/>
          <a:p>
            <a:pPr rtl="0"/>
            <a:r>
              <a:rPr lang="pt-BR" dirty="0"/>
              <a:t>O espaço onde o estabelecimento deve ser instalado é determinado por meio de dados de geomarketing e densidade demográfica.</a:t>
            </a:r>
          </a:p>
          <a:p>
            <a:pPr rtl="0"/>
            <a:r>
              <a:rPr lang="pt-BR" dirty="0"/>
              <a:t>A margem de lucratividade gira em torno de 12% a 18%.</a:t>
            </a:r>
          </a:p>
          <a:p>
            <a:pPr rtl="0"/>
            <a:r>
              <a:rPr lang="pt-BR" dirty="0"/>
              <a:t>A franquia receberá o devido suporte através dos Consultores de qualidade e financeiro, e será constantemente monitorada pelo gestor da rede e operacional.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501271"/>
            <a:ext cx="4637313" cy="5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Curiosidades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120" y="1901952"/>
            <a:ext cx="6013837" cy="4750639"/>
          </a:xfrm>
        </p:spPr>
        <p:txBody>
          <a:bodyPr rtlCol="0"/>
          <a:lstStyle/>
          <a:p>
            <a:pPr rtl="0"/>
            <a:r>
              <a:rPr lang="pt-BR" dirty="0"/>
              <a:t>A empresa agora detém um novo empreendimento em franquias: A </a:t>
            </a:r>
            <a:r>
              <a:rPr lang="pt-BR" b="1" dirty="0" err="1"/>
              <a:t>Sodiê</a:t>
            </a:r>
            <a:r>
              <a:rPr lang="pt-BR" b="1" dirty="0"/>
              <a:t> Salgados Café</a:t>
            </a:r>
            <a:r>
              <a:rPr lang="pt-BR" dirty="0"/>
              <a:t>, que até o momento possui apenas 2 lojas.</a:t>
            </a:r>
            <a:endParaRPr lang="pt-BR" b="1" dirty="0"/>
          </a:p>
          <a:p>
            <a:pPr rtl="0"/>
            <a:r>
              <a:rPr lang="pt-BR" dirty="0"/>
              <a:t>A </a:t>
            </a:r>
            <a:r>
              <a:rPr lang="pt-BR" dirty="0" err="1"/>
              <a:t>Sodiê</a:t>
            </a:r>
            <a:r>
              <a:rPr lang="pt-BR" dirty="0"/>
              <a:t> Doces patrocina uma equipe feminina de basquetebol nacional chamada </a:t>
            </a:r>
            <a:r>
              <a:rPr lang="pt-BR" dirty="0" err="1"/>
              <a:t>Sodiê</a:t>
            </a:r>
            <a:r>
              <a:rPr lang="pt-BR" dirty="0"/>
              <a:t> Doces/LSB RJ.</a:t>
            </a:r>
          </a:p>
          <a:p>
            <a:pPr rtl="0"/>
            <a:r>
              <a:rPr lang="pt-BR" dirty="0"/>
              <a:t>Apesar de sua especialização ser bolos, a </a:t>
            </a:r>
            <a:r>
              <a:rPr lang="pt-BR" dirty="0" err="1"/>
              <a:t>Sodiê</a:t>
            </a:r>
            <a:r>
              <a:rPr lang="pt-BR" dirty="0"/>
              <a:t> Doces também conta com as linhas Zero Açúcar, Bolos Caseiros, Salgados, Kit Festa, </a:t>
            </a:r>
            <a:r>
              <a:rPr lang="pt-BR" dirty="0" err="1"/>
              <a:t>Milk</a:t>
            </a:r>
            <a:r>
              <a:rPr lang="pt-BR" dirty="0"/>
              <a:t> Shakes e Balas de Coco.</a:t>
            </a:r>
          </a:p>
          <a:p>
            <a:pPr rtl="0"/>
            <a:r>
              <a:rPr lang="pt-BR" dirty="0" err="1"/>
              <a:t>Sodiê</a:t>
            </a:r>
            <a:r>
              <a:rPr lang="pt-BR" dirty="0"/>
              <a:t> é a junção dos nomes dos dois filhos de Cleusa  Maria: Sofia e Diego.</a:t>
            </a:r>
          </a:p>
          <a:p>
            <a:pPr rt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501271"/>
            <a:ext cx="4637313" cy="5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Modelo de design de bolha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224422_TF03460638.potx" id="{E4BA36B9-A3DF-4EB0-9C9E-D2AE3CFD6530}" vid="{3DDF7C88-7AFF-41A3-A264-FE9D3069EFC1}"/>
    </a:ext>
  </a:extLst>
</a:theme>
</file>

<file path=ppt/theme/theme2.xml><?xml version="1.0" encoding="utf-8"?>
<a:theme xmlns:a="http://schemas.openxmlformats.org/drawingml/2006/main" name="Tema do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472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Century Gothic</vt:lpstr>
      <vt:lpstr>Courier New</vt:lpstr>
      <vt:lpstr>Modelo de design de bolhas</vt:lpstr>
      <vt:lpstr>Sodiê Doces</vt:lpstr>
      <vt:lpstr>Criadora: Cleusa Maria da Silva</vt:lpstr>
      <vt:lpstr>Criadora: Cleusa Maria da Silva</vt:lpstr>
      <vt:lpstr>Empresa</vt:lpstr>
      <vt:lpstr>Empresa</vt:lpstr>
      <vt:lpstr>Informações Numérico Taxativas </vt:lpstr>
      <vt:lpstr>Informações Numérico Taxativas </vt:lpstr>
      <vt:lpstr>Curiosidades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Sodiê</dc:title>
  <dc:creator>2info2021</dc:creator>
  <cp:lastModifiedBy>pcnov</cp:lastModifiedBy>
  <cp:revision>23</cp:revision>
  <dcterms:created xsi:type="dcterms:W3CDTF">2021-05-07T17:25:38Z</dcterms:created>
  <dcterms:modified xsi:type="dcterms:W3CDTF">2021-05-21T17:17:39Z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