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0" r:id="rId2"/>
    <p:sldId id="444" r:id="rId3"/>
    <p:sldId id="446" r:id="rId4"/>
    <p:sldId id="464" r:id="rId5"/>
    <p:sldId id="465" r:id="rId6"/>
    <p:sldId id="466" r:id="rId7"/>
    <p:sldId id="468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9" r:id="rId17"/>
    <p:sldId id="480" r:id="rId18"/>
    <p:sldId id="481" r:id="rId19"/>
    <p:sldId id="482" r:id="rId20"/>
    <p:sldId id="483" r:id="rId21"/>
    <p:sldId id="484" r:id="rId22"/>
    <p:sldId id="486" r:id="rId23"/>
    <p:sldId id="487" r:id="rId24"/>
    <p:sldId id="492" r:id="rId25"/>
    <p:sldId id="493" r:id="rId26"/>
    <p:sldId id="494" r:id="rId27"/>
    <p:sldId id="495" r:id="rId28"/>
    <p:sldId id="488" r:id="rId29"/>
    <p:sldId id="489" r:id="rId30"/>
    <p:sldId id="490" r:id="rId31"/>
    <p:sldId id="299" r:id="rId3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ae3c9d70a2394a55be1ff80c35ef424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oom.com/share/0be7f72841764175807dc4220be215b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 – Acumulador</a:t>
            </a:r>
          </a:p>
          <a:p>
            <a:r>
              <a:rPr lang="pt-BR" dirty="0" smtClean="0"/>
              <a:t>PC </a:t>
            </a:r>
            <a:r>
              <a:rPr lang="pt-BR" dirty="0"/>
              <a:t>– Contador de </a:t>
            </a:r>
            <a:r>
              <a:rPr lang="pt-BR" dirty="0" smtClean="0"/>
              <a:t>programa</a:t>
            </a:r>
            <a:endParaRPr lang="pt-BR" dirty="0"/>
          </a:p>
          <a:p>
            <a:r>
              <a:rPr lang="pt-BR" dirty="0" smtClean="0"/>
              <a:t>IR </a:t>
            </a:r>
            <a:r>
              <a:rPr lang="pt-BR" dirty="0"/>
              <a:t>– </a:t>
            </a:r>
            <a:r>
              <a:rPr lang="pt-BR" dirty="0" smtClean="0"/>
              <a:t>Registrador </a:t>
            </a:r>
            <a:r>
              <a:rPr lang="pt-BR" dirty="0"/>
              <a:t>de </a:t>
            </a:r>
            <a:r>
              <a:rPr lang="pt-BR" dirty="0" smtClean="0"/>
              <a:t>Instrução</a:t>
            </a:r>
            <a:endParaRPr lang="en-US" dirty="0"/>
          </a:p>
          <a:p>
            <a:r>
              <a:rPr lang="en-US" dirty="0" smtClean="0"/>
              <a:t>MAR </a:t>
            </a:r>
            <a:r>
              <a:rPr lang="pt-BR" dirty="0"/>
              <a:t>– Registrador de Endereço </a:t>
            </a:r>
            <a:r>
              <a:rPr lang="pt-BR" dirty="0" smtClean="0"/>
              <a:t>de Memória</a:t>
            </a:r>
            <a:endParaRPr lang="en-US" dirty="0"/>
          </a:p>
          <a:p>
            <a:r>
              <a:rPr lang="pt-BR" dirty="0" smtClean="0"/>
              <a:t>MBR </a:t>
            </a:r>
            <a:r>
              <a:rPr lang="pt-BR" dirty="0"/>
              <a:t>– Registrador de Dados de </a:t>
            </a:r>
            <a:r>
              <a:rPr lang="pt-BR" dirty="0" smtClean="0"/>
              <a:t>Memória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1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 - Instrução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Uma instrução é um valor binário (sequência de bits) armazenado em memória.</a:t>
            </a:r>
          </a:p>
          <a:p>
            <a:pPr algn="just"/>
            <a:r>
              <a:rPr lang="pt-BR" dirty="0" smtClean="0"/>
              <a:t>Essa sequência de bits determina para a CPU informações necessárias para a execução de uma operação.</a:t>
            </a:r>
          </a:p>
          <a:p>
            <a:pPr algn="just"/>
            <a:r>
              <a:rPr lang="pt-BR" dirty="0" smtClean="0"/>
              <a:t>Essas informações podem ser representadas por um único bit ou um conjunto de bits.</a:t>
            </a:r>
          </a:p>
          <a:p>
            <a:pPr algn="just"/>
            <a:r>
              <a:rPr lang="pt-BR" dirty="0" smtClean="0"/>
              <a:t>O formato de instrução determina o significado de cada bit ou conjunto de bits.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7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Movimentação de dados entre CPU/Memória e </a:t>
            </a:r>
            <a:r>
              <a:rPr lang="pt-BR" dirty="0" smtClean="0"/>
              <a:t>Memória/CPU.</a:t>
            </a:r>
            <a:endParaRPr lang="pt-BR" dirty="0"/>
          </a:p>
          <a:p>
            <a:pPr lvl="0"/>
            <a:r>
              <a:rPr lang="pt-BR" dirty="0"/>
              <a:t>Operações aritméticas </a:t>
            </a:r>
            <a:r>
              <a:rPr lang="pt-BR" dirty="0" smtClean="0"/>
              <a:t>e lógicas.</a:t>
            </a:r>
            <a:endParaRPr lang="pt-BR" dirty="0"/>
          </a:p>
          <a:p>
            <a:pPr lvl="0"/>
            <a:r>
              <a:rPr lang="pt-BR" dirty="0"/>
              <a:t>Desvios condicionais e incondicionais.</a:t>
            </a:r>
          </a:p>
          <a:p>
            <a:r>
              <a:rPr lang="pt-BR" dirty="0" smtClean="0"/>
              <a:t>Controle e testes.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3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de instrução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r>
              <a:rPr lang="pt-BR" dirty="0" smtClean="0"/>
              <a:t>O elemento que determina a operação que será realizada é chamado de </a:t>
            </a:r>
            <a:r>
              <a:rPr lang="pt-BR" b="1" i="1" dirty="0" err="1" smtClean="0"/>
              <a:t>opcode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Um formato simples de uma instrução pode ser representada pelo código da operação e um operando.</a:t>
            </a:r>
          </a:p>
          <a:p>
            <a:endParaRPr lang="pt-BR" b="1" i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1691680" y="450912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bit N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bit 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operando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have direita 7"/>
          <p:cNvSpPr/>
          <p:nvPr/>
        </p:nvSpPr>
        <p:spPr>
          <a:xfrm rot="5400000">
            <a:off x="4572000" y="2348880"/>
            <a:ext cx="288032" cy="6048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23017" y="5563905"/>
            <a:ext cx="29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Instrução (sequência de bits)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20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de instrução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Basicamente o ciclo de instrução da CPU é dividido em duas </a:t>
            </a:r>
            <a:r>
              <a:rPr lang="pt-BR" dirty="0" smtClean="0"/>
              <a:t>etapas: busca </a:t>
            </a:r>
            <a:r>
              <a:rPr lang="pt-BR" dirty="0"/>
              <a:t>(</a:t>
            </a:r>
            <a:r>
              <a:rPr lang="pt-BR" i="1" dirty="0" err="1"/>
              <a:t>fetch</a:t>
            </a:r>
            <a:r>
              <a:rPr lang="pt-BR" i="1" dirty="0"/>
              <a:t> </a:t>
            </a:r>
            <a:r>
              <a:rPr lang="pt-BR" i="1" dirty="0" err="1"/>
              <a:t>cycle</a:t>
            </a:r>
            <a:r>
              <a:rPr lang="pt-BR" dirty="0"/>
              <a:t>) </a:t>
            </a:r>
            <a:r>
              <a:rPr lang="pt-BR" dirty="0" smtClean="0"/>
              <a:t>e execução </a:t>
            </a:r>
            <a:r>
              <a:rPr lang="pt-BR" dirty="0"/>
              <a:t>(</a:t>
            </a:r>
            <a:r>
              <a:rPr lang="pt-BR" i="1" dirty="0"/>
              <a:t>execute </a:t>
            </a:r>
            <a:r>
              <a:rPr lang="pt-BR" i="1" dirty="0" err="1"/>
              <a:t>cycle</a:t>
            </a:r>
            <a:r>
              <a:rPr lang="pt-BR" dirty="0"/>
              <a:t>)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043608" y="3645024"/>
            <a:ext cx="72559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92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ciclo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1229"/>
            <a:ext cx="8229600" cy="2536372"/>
          </a:xfrm>
        </p:spPr>
        <p:txBody>
          <a:bodyPr/>
          <a:lstStyle/>
          <a:p>
            <a:pPr algn="just"/>
            <a:r>
              <a:rPr lang="pt-BR" dirty="0" smtClean="0"/>
              <a:t>A </a:t>
            </a:r>
            <a:r>
              <a:rPr lang="pt-BR" dirty="0"/>
              <a:t>primeira </a:t>
            </a:r>
            <a:r>
              <a:rPr lang="pt-BR" dirty="0" smtClean="0"/>
              <a:t>etapa é responsável </a:t>
            </a:r>
            <a:r>
              <a:rPr lang="pt-BR" dirty="0"/>
              <a:t>por buscar </a:t>
            </a:r>
            <a:r>
              <a:rPr lang="pt-BR" dirty="0" smtClean="0"/>
              <a:t>uma </a:t>
            </a:r>
            <a:r>
              <a:rPr lang="pt-BR" dirty="0"/>
              <a:t>instrução na memória </a:t>
            </a:r>
            <a:r>
              <a:rPr lang="pt-BR" dirty="0" smtClean="0"/>
              <a:t>principal. </a:t>
            </a:r>
          </a:p>
          <a:p>
            <a:pPr algn="just"/>
            <a:r>
              <a:rPr lang="pt-BR" dirty="0" smtClean="0"/>
              <a:t>A instrução é transferida da memória principal para o registrador de instruções.</a:t>
            </a:r>
          </a:p>
          <a:p>
            <a:pPr algn="just"/>
            <a:r>
              <a:rPr lang="pt-BR" dirty="0" smtClean="0"/>
              <a:t>A instrução armazenada é decodificada para que a unidade de controle execute a operação da instrução.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36419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 smtClean="0"/>
              <a:t>O ciclo de execução</a:t>
            </a:r>
            <a:endParaRPr lang="pt-BR" dirty="0"/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457200" y="4470523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A segunda etapa é responsável por realizar a execução da instrução.</a:t>
            </a:r>
          </a:p>
          <a:p>
            <a:pPr algn="just"/>
            <a:r>
              <a:rPr lang="pt-BR" dirty="0" smtClean="0"/>
              <a:t>Nessa etapa as operações realizadas dependem da instrução decodificada.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5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Didático CPU </a:t>
            </a:r>
            <a:r>
              <a:rPr lang="pt-BR" dirty="0" err="1" smtClean="0"/>
              <a:t>Board</a:t>
            </a:r>
            <a:endParaRPr lang="en-US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768752" cy="4896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6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 da CPU </a:t>
            </a:r>
            <a:r>
              <a:rPr lang="pt-BR" dirty="0" err="1" smtClean="0"/>
              <a:t>Board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Registrador de </a:t>
            </a:r>
            <a:r>
              <a:rPr lang="pt-BR" dirty="0" smtClean="0"/>
              <a:t>endereço </a:t>
            </a:r>
            <a:r>
              <a:rPr lang="pt-BR" dirty="0"/>
              <a:t>(MAR) de 12 </a:t>
            </a:r>
            <a:r>
              <a:rPr lang="pt-BR" dirty="0" smtClean="0"/>
              <a:t>bits.</a:t>
            </a:r>
            <a:endParaRPr lang="pt-BR" dirty="0"/>
          </a:p>
          <a:p>
            <a:pPr lvl="0"/>
            <a:r>
              <a:rPr lang="pt-BR" dirty="0"/>
              <a:t>Registrador de dados de (MBR) de 8 </a:t>
            </a:r>
            <a:r>
              <a:rPr lang="pt-BR" dirty="0" smtClean="0"/>
              <a:t>bits.</a:t>
            </a:r>
            <a:endParaRPr lang="pt-BR" dirty="0"/>
          </a:p>
          <a:p>
            <a:pPr lvl="0"/>
            <a:r>
              <a:rPr lang="pt-BR" dirty="0"/>
              <a:t>Contador de programa (PC) de 12 </a:t>
            </a:r>
            <a:r>
              <a:rPr lang="pt-BR" dirty="0" smtClean="0"/>
              <a:t>bits.</a:t>
            </a:r>
            <a:endParaRPr lang="pt-BR" dirty="0"/>
          </a:p>
          <a:p>
            <a:pPr lvl="0"/>
            <a:r>
              <a:rPr lang="pt-BR" dirty="0"/>
              <a:t>Registrador de instruções (IR) de 16 </a:t>
            </a:r>
            <a:r>
              <a:rPr lang="pt-BR" dirty="0" smtClean="0"/>
              <a:t>bits.</a:t>
            </a:r>
            <a:endParaRPr lang="pt-BR" dirty="0"/>
          </a:p>
          <a:p>
            <a:pPr lvl="0"/>
            <a:r>
              <a:rPr lang="pt-BR" dirty="0" smtClean="0"/>
              <a:t>Registrador </a:t>
            </a:r>
            <a:r>
              <a:rPr lang="pt-BR" dirty="0"/>
              <a:t>acumulador (AC) de 8 </a:t>
            </a:r>
            <a:r>
              <a:rPr lang="pt-BR" dirty="0" smtClean="0"/>
              <a:t>bits.</a:t>
            </a:r>
            <a:endParaRPr lang="pt-BR" dirty="0"/>
          </a:p>
          <a:p>
            <a:pPr lvl="0"/>
            <a:r>
              <a:rPr lang="pt-BR" dirty="0"/>
              <a:t>Registrador com </a:t>
            </a:r>
            <a:r>
              <a:rPr lang="pt-BR" b="1" i="1" dirty="0" err="1"/>
              <a:t>flags</a:t>
            </a:r>
            <a:r>
              <a:rPr lang="pt-BR" b="1" i="1" dirty="0"/>
              <a:t> de controle</a:t>
            </a:r>
            <a:r>
              <a:rPr lang="pt-BR" dirty="0"/>
              <a:t> (SF, OF, ZF, GF e LF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1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instruções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de operações:</a:t>
            </a:r>
          </a:p>
          <a:p>
            <a:pPr lvl="1" algn="just"/>
            <a:r>
              <a:rPr lang="pt-BR" dirty="0"/>
              <a:t>Movimentação de dados entre CPU/Memória e Memória/CPU.</a:t>
            </a:r>
          </a:p>
          <a:p>
            <a:pPr lvl="1" algn="just"/>
            <a:r>
              <a:rPr lang="pt-BR" dirty="0"/>
              <a:t>Operações aritméticas e lógicas.</a:t>
            </a:r>
          </a:p>
          <a:p>
            <a:pPr lvl="1" algn="just"/>
            <a:r>
              <a:rPr lang="pt-BR" dirty="0"/>
              <a:t>Desvios condicionais e incondicionais.</a:t>
            </a:r>
          </a:p>
          <a:p>
            <a:pPr lvl="1" algn="just"/>
            <a:r>
              <a:rPr lang="pt-BR" dirty="0"/>
              <a:t>Controle e testes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  <a:p>
            <a:pPr algn="just"/>
            <a:r>
              <a:rPr lang="pt-BR" dirty="0" smtClean="0"/>
              <a:t>Instruções de tamanho fixo: 2 bytes</a:t>
            </a:r>
          </a:p>
          <a:p>
            <a:pPr lvl="1" algn="just"/>
            <a:r>
              <a:rPr lang="pt-BR" dirty="0" smtClean="0"/>
              <a:t>4 bits para o </a:t>
            </a:r>
            <a:r>
              <a:rPr lang="pt-BR" dirty="0" err="1" smtClean="0"/>
              <a:t>opcode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12 bits para o operando.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1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Conjunto de instruções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571591" y="1484784"/>
          <a:ext cx="7456793" cy="5184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9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7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Mnemônico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Descrição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Opcode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Operação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LDA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Load Accumulator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0000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STR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Store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0001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M[Endereço] = AC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ADD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Add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0010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AC +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SUB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Subtract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0011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AC –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AND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Logical AND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AC &amp;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Logical OR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0101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AC |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NOT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One’s Complement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~AC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XOR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Exclusive OR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0111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 = AC ^ M[Endereço]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JMP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Indirect Jump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Desvio indireto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JE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Jump if Equal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1001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Desvia se ZF = 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JL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Jump if Less Than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1010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Desvia se LF = 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JG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Jump if Greater Than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1011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Desvia se GF = 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JLE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Jump if Less or Equal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1100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Desvia se ZF = 1 ou LF = 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JGE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Jump if Greater or Equal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1101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Desvia se ZF = 1 ou GF = 1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HLT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Halt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1110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Para o processamento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66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NOP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No Operation</a:t>
                      </a:r>
                      <a:endParaRPr lang="pt-BR" sz="12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1111</a:t>
                      </a:r>
                      <a:endParaRPr lang="pt-BR" sz="12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Sem operação</a:t>
                      </a:r>
                      <a:endParaRPr lang="pt-BR" sz="12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29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3091" y="3498843"/>
            <a:ext cx="5310909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NOME DA DISCIPLINA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671887" y="411551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NOME DO PROFESSOR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ABE25D-FA4D-467A-BA0E-69F5470188B6}"/>
              </a:ext>
            </a:extLst>
          </p:cNvPr>
          <p:cNvSpPr/>
          <p:nvPr/>
        </p:nvSpPr>
        <p:spPr>
          <a:xfrm>
            <a:off x="2271713" y="2622550"/>
            <a:ext cx="6872287" cy="253523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73D1DE-B54A-40B4-925D-6D09722CD1B6}"/>
              </a:ext>
            </a:extLst>
          </p:cNvPr>
          <p:cNvSpPr txBox="1">
            <a:spLocks noChangeArrowheads="1"/>
          </p:cNvSpPr>
          <p:nvPr/>
        </p:nvSpPr>
        <p:spPr>
          <a:xfrm>
            <a:off x="2271713" y="3498850"/>
            <a:ext cx="6872287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COMPUTADORES – LABORATÓRIO</a:t>
            </a:r>
            <a:b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EAFB79F-E859-4923-85C4-BD7E7043BABF}"/>
              </a:ext>
            </a:extLst>
          </p:cNvPr>
          <p:cNvSpPr txBox="1">
            <a:spLocks noChangeArrowheads="1"/>
          </p:cNvSpPr>
          <p:nvPr/>
        </p:nvSpPr>
        <p:spPr>
          <a:xfrm>
            <a:off x="3671888" y="3812583"/>
            <a:ext cx="5472112" cy="1095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1"/>
            <a:r>
              <a:rPr lang="en-US" altLang="ko-KR" sz="1800" dirty="0">
                <a:solidFill>
                  <a:schemeClr val="bg1"/>
                </a:solidFill>
              </a:rPr>
              <a:t>André Breda Carneiro </a:t>
            </a:r>
          </a:p>
          <a:p>
            <a:pPr algn="r" defTabSz="914400" latinLnBrk="1"/>
            <a:r>
              <a:rPr lang="en-US" altLang="ko-KR" sz="1800" dirty="0">
                <a:solidFill>
                  <a:schemeClr val="bg1"/>
                </a:solidFill>
              </a:rPr>
              <a:t>Sidney José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Montebeller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pPr algn="r" defTabSz="914400" latinLnBrk="1"/>
            <a:r>
              <a:rPr lang="en-US" altLang="ko-KR" sz="1800" dirty="0" smtClean="0">
                <a:solidFill>
                  <a:schemeClr val="bg1"/>
                </a:solidFill>
              </a:rPr>
              <a:t>Fernando </a:t>
            </a:r>
            <a:r>
              <a:rPr lang="en-US" altLang="ko-KR" sz="1800" dirty="0" err="1" smtClean="0">
                <a:solidFill>
                  <a:schemeClr val="bg1"/>
                </a:solidFill>
              </a:rPr>
              <a:t>Deluno</a:t>
            </a:r>
            <a:r>
              <a:rPr lang="en-US" altLang="ko-KR" sz="1800" dirty="0" smtClean="0">
                <a:solidFill>
                  <a:schemeClr val="bg1"/>
                </a:solidFill>
              </a:rPr>
              <a:t> Garcia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r" defTabSz="914400" latinLnBrk="1"/>
            <a:r>
              <a:rPr lang="en-US" altLang="ko-KR" sz="1800" dirty="0">
                <a:solidFill>
                  <a:schemeClr val="bg1"/>
                </a:solidFill>
              </a:rPr>
              <a:t>Rafael Rodrigues Da Paz</a:t>
            </a:r>
          </a:p>
          <a:p>
            <a:pPr algn="r" defTabSz="914400" latinLnBrk="1"/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 de instrução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Instrução com tamanho de 2 bytes e composta por um </a:t>
            </a:r>
            <a:r>
              <a:rPr lang="pt-BR" dirty="0" err="1" smtClean="0"/>
              <a:t>opcode</a:t>
            </a:r>
            <a:r>
              <a:rPr lang="pt-BR" dirty="0" smtClean="0"/>
              <a:t> e um operando.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operando representa o endereço de memória que será utilizado no ciclo de execução da instrução.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403648" y="327009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bit 15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bit 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opcode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operando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have direita 4"/>
          <p:cNvSpPr/>
          <p:nvPr/>
        </p:nvSpPr>
        <p:spPr>
          <a:xfrm rot="16200000" flipV="1">
            <a:off x="4283968" y="112546"/>
            <a:ext cx="288032" cy="6048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39396" y="2564904"/>
            <a:ext cx="297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Instrução (sequência de bits)</a:t>
            </a:r>
            <a:endParaRPr lang="pt-BR" dirty="0"/>
          </a:p>
        </p:txBody>
      </p:sp>
      <p:sp>
        <p:nvSpPr>
          <p:cNvPr id="7" name="Chave direita 6"/>
          <p:cNvSpPr/>
          <p:nvPr/>
        </p:nvSpPr>
        <p:spPr>
          <a:xfrm rot="5400000">
            <a:off x="2339751" y="3136882"/>
            <a:ext cx="288033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direita 8"/>
          <p:cNvSpPr/>
          <p:nvPr/>
        </p:nvSpPr>
        <p:spPr>
          <a:xfrm rot="5400000">
            <a:off x="5440286" y="2348988"/>
            <a:ext cx="288035" cy="3736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099512" y="4360603"/>
            <a:ext cx="7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 bits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20070" y="4365104"/>
            <a:ext cx="93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 bits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3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de endereçamento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22835"/>
            <a:ext cx="8229600" cy="1244596"/>
          </a:xfrm>
        </p:spPr>
        <p:txBody>
          <a:bodyPr/>
          <a:lstStyle/>
          <a:p>
            <a:pPr algn="just"/>
            <a:r>
              <a:rPr lang="pt-BR" dirty="0"/>
              <a:t>O modo de endereçamento utilizado é o direto, onde o operando corresponde ao endereço real da memória </a:t>
            </a:r>
            <a:r>
              <a:rPr lang="pt-BR" dirty="0" smtClean="0"/>
              <a:t>principal.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2575155"/>
            <a:ext cx="8229600" cy="7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 smtClean="0"/>
              <a:t>Unidade lógica e aritmética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407240"/>
            <a:ext cx="8229600" cy="2790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Qualquer operação realizada na ULA atualiza as </a:t>
            </a:r>
            <a:r>
              <a:rPr lang="pt-BR" dirty="0" err="1" smtClean="0"/>
              <a:t>flags</a:t>
            </a:r>
            <a:r>
              <a:rPr lang="pt-BR" dirty="0" smtClean="0"/>
              <a:t> de controle.</a:t>
            </a:r>
          </a:p>
          <a:p>
            <a:pPr algn="just"/>
            <a:r>
              <a:rPr lang="pt-BR" dirty="0" smtClean="0"/>
              <a:t>As operações aritméticas utilizam números sinalizados.</a:t>
            </a:r>
          </a:p>
          <a:p>
            <a:pPr algn="just"/>
            <a:r>
              <a:rPr lang="pt-BR" dirty="0" smtClean="0"/>
              <a:t>No módulo CPU </a:t>
            </a:r>
            <a:r>
              <a:rPr lang="pt-BR" dirty="0" err="1" smtClean="0"/>
              <a:t>Board</a:t>
            </a:r>
            <a:r>
              <a:rPr lang="pt-BR" dirty="0" smtClean="0"/>
              <a:t> a comparação de dois valores deve ser realizada a partir da operação de subtração.</a:t>
            </a:r>
          </a:p>
          <a:p>
            <a:pPr algn="just"/>
            <a:r>
              <a:rPr lang="pt-BR" dirty="0" smtClean="0"/>
              <a:t>As </a:t>
            </a:r>
            <a:r>
              <a:rPr lang="pt-BR" dirty="0" err="1" smtClean="0"/>
              <a:t>flags</a:t>
            </a:r>
            <a:r>
              <a:rPr lang="pt-BR" dirty="0" smtClean="0"/>
              <a:t> podem ser utilizadas posteriormente nas instruções de desvio condicional.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01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lógica e aritmética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/>
          </p:nvPr>
        </p:nvGraphicFramePr>
        <p:xfrm>
          <a:off x="539552" y="1628800"/>
          <a:ext cx="7128792" cy="4974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Flag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bit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Significado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7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SF</a:t>
                      </a:r>
                      <a:endParaRPr lang="pt-BR" sz="24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(do inglês, sign flag)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Resultado é negativo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Resultado é positivo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7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ZF</a:t>
                      </a:r>
                      <a:endParaRPr lang="pt-BR" sz="24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(do inglês, zero flag)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Resultado é zero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21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Resultado é diferente de zero 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GF</a:t>
                      </a:r>
                      <a:endParaRPr lang="pt-BR" sz="24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(do inglês, greater than flag)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Indica que na ultima operação AC &gt; AC2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LF</a:t>
                      </a:r>
                      <a:endParaRPr lang="pt-BR" sz="24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(do inglês, less than flag)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</a:rPr>
                        <a:t>1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Indica que na ultima operação AC &lt; AC2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43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OF</a:t>
                      </a:r>
                      <a:endParaRPr lang="pt-BR" sz="24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(do inglês, overflow flag)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Indica que na ultima operação ocorreu overflow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15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</a:t>
                      </a:r>
                      <a:endParaRPr lang="pt-BR" sz="240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indica que na ultima operação não ocorreu overflow</a:t>
                      </a:r>
                      <a:endParaRPr lang="pt-BR" sz="2400" dirty="0">
                        <a:effectLst/>
                        <a:latin typeface="Bookman Old Style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do 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 RAM de 4kBytes:</a:t>
            </a:r>
          </a:p>
          <a:p>
            <a:pPr lvl="1"/>
            <a:r>
              <a:rPr lang="pt-BR" dirty="0" smtClean="0"/>
              <a:t>4096 palavras de 8 bits.</a:t>
            </a:r>
          </a:p>
          <a:p>
            <a:r>
              <a:rPr lang="pt-BR" dirty="0" smtClean="0"/>
              <a:t>Lógica de seleção de endereços:</a:t>
            </a:r>
          </a:p>
          <a:p>
            <a:pPr lvl="1"/>
            <a:r>
              <a:rPr lang="pt-BR" dirty="0" smtClean="0"/>
              <a:t>Endereço 0~4091: memória RAM.</a:t>
            </a:r>
          </a:p>
          <a:p>
            <a:pPr lvl="1"/>
            <a:r>
              <a:rPr lang="pt-BR" dirty="0" smtClean="0"/>
              <a:t>Endereço 4092: display linha 1.</a:t>
            </a:r>
          </a:p>
          <a:p>
            <a:pPr lvl="1"/>
            <a:r>
              <a:rPr lang="pt-BR" dirty="0" smtClean="0"/>
              <a:t>Endereço 4093: </a:t>
            </a:r>
            <a:r>
              <a:rPr lang="pt-BR" dirty="0"/>
              <a:t>display linha </a:t>
            </a:r>
            <a:r>
              <a:rPr lang="pt-BR" dirty="0" smtClean="0"/>
              <a:t>2.</a:t>
            </a:r>
          </a:p>
          <a:p>
            <a:pPr lvl="1"/>
            <a:r>
              <a:rPr lang="pt-BR" dirty="0"/>
              <a:t>Endereço </a:t>
            </a:r>
            <a:r>
              <a:rPr lang="pt-BR" dirty="0" smtClean="0"/>
              <a:t>4094: chaves.</a:t>
            </a:r>
          </a:p>
          <a:p>
            <a:pPr lvl="1"/>
            <a:r>
              <a:rPr lang="pt-BR" dirty="0"/>
              <a:t>Endereço </a:t>
            </a:r>
            <a:r>
              <a:rPr lang="pt-BR" dirty="0" smtClean="0"/>
              <a:t>4095: barramento de expansão.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8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 (CPU Studio):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0889"/>
            <a:ext cx="8229600" cy="4525963"/>
          </a:xfrm>
        </p:spPr>
        <p:txBody>
          <a:bodyPr/>
          <a:lstStyle/>
          <a:p>
            <a:r>
              <a:rPr lang="pt-BR" dirty="0" smtClean="0"/>
              <a:t>Baixar o arquivo: </a:t>
            </a:r>
            <a:r>
              <a:rPr lang="pt-BR" b="1" dirty="0" smtClean="0"/>
              <a:t>Software CPU.zip</a:t>
            </a:r>
          </a:p>
          <a:p>
            <a:r>
              <a:rPr lang="pt-BR" dirty="0" smtClean="0"/>
              <a:t>Descompactar e abrir a pasta </a:t>
            </a:r>
            <a:r>
              <a:rPr lang="pt-BR" b="1" dirty="0" err="1" smtClean="0"/>
              <a:t>CpuStudio</a:t>
            </a:r>
            <a:r>
              <a:rPr lang="pt-BR" dirty="0" smtClean="0"/>
              <a:t>, dentro da pasta executar o arquivo: </a:t>
            </a:r>
            <a:r>
              <a:rPr lang="pt-BR" b="1" dirty="0" smtClean="0"/>
              <a:t>CPUStudio.exe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82" y="2755990"/>
            <a:ext cx="6824889" cy="3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2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Escrever o código, montar e salvar o arquivo .</a:t>
            </a:r>
            <a:r>
              <a:rPr lang="pt-BR" dirty="0" err="1" smtClean="0"/>
              <a:t>asm</a:t>
            </a:r>
            <a:r>
              <a:rPr lang="pt-BR" dirty="0" smtClean="0"/>
              <a:t> em uma pasta criada somente para ele.</a:t>
            </a:r>
          </a:p>
          <a:p>
            <a:r>
              <a:rPr lang="pt-BR" dirty="0" smtClean="0"/>
              <a:t> Feito isso, ir para o segundo passo. 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Primeiro passo (CPU Studio):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4980" r="60133" b="69874"/>
          <a:stretch/>
        </p:blipFill>
        <p:spPr>
          <a:xfrm>
            <a:off x="457200" y="3299513"/>
            <a:ext cx="5566480" cy="19739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r="80940" b="67176"/>
          <a:stretch/>
        </p:blipFill>
        <p:spPr>
          <a:xfrm>
            <a:off x="6241268" y="3299513"/>
            <a:ext cx="2227943" cy="21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 (CPU </a:t>
            </a:r>
            <a:r>
              <a:rPr lang="pt-BR" dirty="0" err="1" smtClean="0"/>
              <a:t>Lab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0889"/>
            <a:ext cx="8229600" cy="4525963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brir a pasta </a:t>
            </a:r>
            <a:r>
              <a:rPr lang="pt-BR" b="1" dirty="0" err="1" smtClean="0"/>
              <a:t>CpuLab</a:t>
            </a:r>
            <a:r>
              <a:rPr lang="pt-BR" dirty="0" smtClean="0"/>
              <a:t>, dentro da pasta executar o arquivo: </a:t>
            </a:r>
            <a:r>
              <a:rPr lang="pt-BR" b="1" dirty="0" smtClean="0"/>
              <a:t>CPULab.exe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9" y="2423889"/>
            <a:ext cx="7419975" cy="4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 (CPU </a:t>
            </a:r>
            <a:r>
              <a:rPr lang="pt-BR" dirty="0" err="1" smtClean="0"/>
              <a:t>Lab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0889"/>
            <a:ext cx="8229600" cy="4525963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brir a pasta </a:t>
            </a:r>
            <a:r>
              <a:rPr lang="pt-BR" b="1" dirty="0" err="1" smtClean="0"/>
              <a:t>CpuLab</a:t>
            </a:r>
            <a:r>
              <a:rPr lang="pt-BR" dirty="0" smtClean="0"/>
              <a:t>, dentro da pasta executar o arquivo: </a:t>
            </a:r>
            <a:r>
              <a:rPr lang="pt-BR" b="1" dirty="0" smtClean="0"/>
              <a:t>CPULab.exe</a:t>
            </a:r>
          </a:p>
          <a:p>
            <a:r>
              <a:rPr lang="pt-BR" dirty="0" smtClean="0"/>
              <a:t>Configurar a tela no modo von Neumann e escolher as opções de execução do programa: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4211" b="22289"/>
          <a:stretch/>
        </p:blipFill>
        <p:spPr>
          <a:xfrm>
            <a:off x="783772" y="2902062"/>
            <a:ext cx="3106057" cy="37919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69663" t="26852" b="6805"/>
          <a:stretch/>
        </p:blipFill>
        <p:spPr>
          <a:xfrm>
            <a:off x="4419599" y="2902062"/>
            <a:ext cx="3084088" cy="379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Rodar o </a:t>
            </a:r>
            <a:r>
              <a:rPr lang="pt-BR" dirty="0" smtClean="0"/>
              <a:t>e</a:t>
            </a:r>
            <a:r>
              <a:rPr lang="pt-BR" dirty="0" smtClean="0"/>
              <a:t>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t-BR" dirty="0" smtClean="0"/>
              <a:t>Movimentação de dados e desvio incondicional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0" y="2420888"/>
            <a:ext cx="7704856" cy="296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4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Rodar o 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Instruções lógicas e aritméticas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7704856" cy="357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3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953297" y="1019908"/>
            <a:ext cx="6871855" cy="346203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4">
            <a:extLst>
              <a:ext uri="{FF2B5EF4-FFF2-40B4-BE49-F238E27FC236}">
                <a16:creationId xmlns:a16="http://schemas.microsoft.com/office/drawing/2014/main" id="{743D5E15-CE14-4C6A-BA9C-1CD060DA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923" y="3000375"/>
            <a:ext cx="78581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800" dirty="0">
                <a:solidFill>
                  <a:schemeClr val="bg1"/>
                </a:solidFill>
              </a:rPr>
              <a:t> Adquirir conhecimentos em </a:t>
            </a:r>
            <a:r>
              <a:rPr lang="pt-BR" altLang="pt-BR" sz="1800" dirty="0" smtClean="0">
                <a:solidFill>
                  <a:schemeClr val="bg1"/>
                </a:solidFill>
              </a:rPr>
              <a:t>arquitetura de computadores;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800" dirty="0" smtClean="0">
                <a:solidFill>
                  <a:schemeClr val="bg1"/>
                </a:solidFill>
              </a:rPr>
              <a:t>Familiarização com o módulo CPU </a:t>
            </a:r>
            <a:r>
              <a:rPr lang="pt-BR" altLang="pt-BR" sz="1800" dirty="0" err="1" smtClean="0">
                <a:solidFill>
                  <a:schemeClr val="bg1"/>
                </a:solidFill>
              </a:rPr>
              <a:t>board</a:t>
            </a:r>
            <a:r>
              <a:rPr lang="pt-BR" altLang="pt-BR" sz="1800" dirty="0" smtClean="0">
                <a:solidFill>
                  <a:schemeClr val="bg1"/>
                </a:solidFill>
              </a:rPr>
              <a:t> </a:t>
            </a:r>
            <a:r>
              <a:rPr lang="pt-BR" altLang="pt-BR" sz="1800" dirty="0" err="1" smtClean="0">
                <a:solidFill>
                  <a:schemeClr val="bg1"/>
                </a:solidFill>
              </a:rPr>
              <a:t>studio</a:t>
            </a:r>
            <a:r>
              <a:rPr lang="pt-BR" altLang="pt-BR" sz="1800" dirty="0" smtClean="0">
                <a:solidFill>
                  <a:schemeClr val="bg1"/>
                </a:solidFill>
              </a:rPr>
              <a:t> e CPU </a:t>
            </a:r>
            <a:r>
              <a:rPr lang="pt-BR" altLang="pt-BR" sz="1800" dirty="0" err="1" smtClean="0">
                <a:solidFill>
                  <a:schemeClr val="bg1"/>
                </a:solidFill>
              </a:rPr>
              <a:t>board</a:t>
            </a:r>
            <a:r>
              <a:rPr lang="pt-BR" altLang="pt-BR" sz="1800" dirty="0" smtClean="0">
                <a:solidFill>
                  <a:schemeClr val="bg1"/>
                </a:solidFill>
              </a:rPr>
              <a:t> </a:t>
            </a:r>
            <a:r>
              <a:rPr lang="pt-BR" altLang="pt-BR" sz="1800" dirty="0" err="1" smtClean="0">
                <a:solidFill>
                  <a:schemeClr val="bg1"/>
                </a:solidFill>
              </a:rPr>
              <a:t>Lab</a:t>
            </a:r>
            <a:r>
              <a:rPr lang="pt-BR" altLang="pt-BR" sz="1800" dirty="0" smtClean="0">
                <a:solidFill>
                  <a:schemeClr val="bg1"/>
                </a:solidFill>
              </a:rPr>
              <a:t>;</a:t>
            </a:r>
            <a:endParaRPr lang="pt-BR" altLang="pt-BR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pt-BR" altLang="pt-BR" sz="1800" dirty="0" smtClean="0">
                <a:solidFill>
                  <a:schemeClr val="bg1"/>
                </a:solidFill>
              </a:rPr>
              <a:t>Instruções básicas usando linguagem </a:t>
            </a:r>
            <a:r>
              <a:rPr lang="pt-BR" altLang="pt-BR" sz="1800" dirty="0" err="1" smtClean="0">
                <a:solidFill>
                  <a:schemeClr val="bg1"/>
                </a:solidFill>
              </a:rPr>
              <a:t>assembly</a:t>
            </a:r>
            <a:r>
              <a:rPr lang="pt-BR" altLang="pt-BR" sz="1800" dirty="0" smtClean="0">
                <a:solidFill>
                  <a:schemeClr val="bg1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800" dirty="0" smtClean="0">
                <a:solidFill>
                  <a:schemeClr val="bg1"/>
                </a:solidFill>
              </a:rPr>
              <a:t> Manipulação de alguns periféricos.</a:t>
            </a:r>
            <a:endParaRPr lang="pt-BR" altLang="pt-BR" sz="1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7E72183C-748A-4CA3-B4E1-F124B683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7" y="2038648"/>
            <a:ext cx="68718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</a:rPr>
              <a:t>Experiência Nº </a:t>
            </a:r>
            <a:r>
              <a:rPr lang="pt-BR" altLang="pt-BR" sz="1800" b="1" dirty="0" smtClean="0">
                <a:solidFill>
                  <a:schemeClr val="bg1"/>
                </a:solidFill>
              </a:rPr>
              <a:t>5 </a:t>
            </a:r>
            <a:r>
              <a:rPr lang="pt-BR" altLang="pt-BR" sz="1800" b="1" dirty="0">
                <a:solidFill>
                  <a:schemeClr val="bg1"/>
                </a:solidFill>
              </a:rPr>
              <a:t>– </a:t>
            </a:r>
            <a:r>
              <a:rPr lang="pt-BR" altLang="pt-BR" sz="1800" b="1" dirty="0" smtClean="0">
                <a:solidFill>
                  <a:schemeClr val="bg1"/>
                </a:solidFill>
              </a:rPr>
              <a:t>AMBIENTE DE SIMULAÇÃO – CPU BOARD</a:t>
            </a:r>
            <a:r>
              <a:rPr lang="pt-BR" altLang="pt-BR" sz="1800" b="1" dirty="0" smtClean="0">
                <a:solidFill>
                  <a:schemeClr val="bg1"/>
                </a:solidFill>
              </a:rPr>
              <a:t>.</a:t>
            </a:r>
            <a:endParaRPr lang="pt-BR" altLang="pt-BR" sz="18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</a:rPr>
              <a:t>Objetivos:</a:t>
            </a:r>
          </a:p>
        </p:txBody>
      </p:sp>
    </p:spTree>
    <p:extLst>
      <p:ext uri="{BB962C8B-B14F-4D97-AF65-F5344CB8AC3E}">
        <p14:creationId xmlns:p14="http://schemas.microsoft.com/office/powerpoint/2010/main" val="2471460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Rodar o 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Instrução de desvio condicional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5651"/>
            <a:ext cx="7344816" cy="434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2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aixaDeTexto 2">
            <a:extLst>
              <a:ext uri="{FF2B5EF4-FFF2-40B4-BE49-F238E27FC236}">
                <a16:creationId xmlns:a16="http://schemas.microsoft.com/office/drawing/2014/main" id="{40644CCF-A6EE-4CC9-8D69-888471EA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8572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/>
              <a:t>Relatório </a:t>
            </a:r>
            <a:r>
              <a:rPr lang="pt-BR" altLang="pt-BR" sz="1800" b="1" dirty="0" smtClean="0"/>
              <a:t>5</a:t>
            </a:r>
            <a:endParaRPr lang="pt-BR" altLang="pt-BR" sz="1800" b="1" dirty="0"/>
          </a:p>
          <a:p>
            <a:pPr>
              <a:spcBef>
                <a:spcPct val="0"/>
              </a:spcBef>
            </a:pPr>
            <a:r>
              <a:rPr lang="pt-BR" altLang="pt-BR" sz="1800" dirty="0" smtClean="0"/>
              <a:t>Rodar os 3 exemplos apresentados;</a:t>
            </a:r>
            <a:endParaRPr lang="pt-BR" altLang="pt-BR" sz="1800" dirty="0"/>
          </a:p>
          <a:p>
            <a:pPr>
              <a:spcBef>
                <a:spcPct val="0"/>
              </a:spcBef>
            </a:pPr>
            <a:r>
              <a:rPr lang="pt-BR" altLang="pt-BR" sz="1800" dirty="0" smtClean="0"/>
              <a:t>Criar um relógio que conte os minutos “00 até 59” e os segundos </a:t>
            </a:r>
            <a:r>
              <a:rPr lang="pt-BR" altLang="pt-BR" sz="1800" dirty="0"/>
              <a:t>“00 até 59</a:t>
            </a:r>
            <a:r>
              <a:rPr lang="pt-BR" altLang="pt-BR" sz="1800" dirty="0" smtClean="0"/>
              <a:t>”, quando chegar no final 59 </a:t>
            </a:r>
            <a:r>
              <a:rPr lang="pt-BR" altLang="pt-BR" sz="1800" dirty="0"/>
              <a:t>5</a:t>
            </a:r>
            <a:r>
              <a:rPr lang="pt-BR" altLang="pt-BR" sz="1800" dirty="0" smtClean="0"/>
              <a:t>9, recomeçar</a:t>
            </a:r>
            <a:r>
              <a:rPr lang="pt-BR" altLang="pt-BR" sz="1800" dirty="0" smtClean="0"/>
              <a:t>;</a:t>
            </a:r>
          </a:p>
          <a:p>
            <a:pPr>
              <a:spcBef>
                <a:spcPct val="0"/>
              </a:spcBef>
              <a:buNone/>
            </a:pPr>
            <a:endParaRPr lang="pt-BR" altLang="pt-BR" sz="1800" dirty="0" smtClean="0"/>
          </a:p>
          <a:p>
            <a:pPr>
              <a:spcBef>
                <a:spcPct val="0"/>
              </a:spcBef>
              <a:buNone/>
            </a:pPr>
            <a:r>
              <a:rPr lang="pt-BR" altLang="pt-BR" sz="1800" dirty="0" smtClean="0"/>
              <a:t>Contemplar no relatório:</a:t>
            </a:r>
          </a:p>
          <a:p>
            <a:pPr>
              <a:spcBef>
                <a:spcPct val="0"/>
              </a:spcBef>
            </a:pPr>
            <a:r>
              <a:rPr lang="pt-BR" altLang="pt-BR" sz="1800" dirty="0"/>
              <a:t>Introdução;</a:t>
            </a:r>
          </a:p>
          <a:p>
            <a:pPr>
              <a:spcBef>
                <a:spcPct val="0"/>
              </a:spcBef>
            </a:pPr>
            <a:r>
              <a:rPr lang="pt-BR" altLang="pt-BR" sz="1800" dirty="0" smtClean="0"/>
              <a:t>Procedimento </a:t>
            </a:r>
            <a:r>
              <a:rPr lang="pt-BR" altLang="pt-BR" sz="1800" dirty="0"/>
              <a:t>experimental executado;</a:t>
            </a:r>
          </a:p>
          <a:p>
            <a:pPr>
              <a:spcBef>
                <a:spcPct val="0"/>
              </a:spcBef>
            </a:pPr>
            <a:r>
              <a:rPr lang="pt-BR" altLang="pt-BR" sz="1800" dirty="0" smtClean="0"/>
              <a:t>Análise da arquitetura;</a:t>
            </a:r>
            <a:endParaRPr lang="pt-BR" altLang="pt-BR" sz="1800" dirty="0"/>
          </a:p>
          <a:p>
            <a:pPr>
              <a:spcBef>
                <a:spcPct val="0"/>
              </a:spcBef>
            </a:pPr>
            <a:r>
              <a:rPr lang="pt-BR" altLang="pt-BR" sz="1800" dirty="0"/>
              <a:t> Conclusão.</a:t>
            </a:r>
          </a:p>
          <a:p>
            <a:pPr eaLnBrk="1" hangingPunct="1">
              <a:spcBef>
                <a:spcPct val="0"/>
              </a:spcBef>
            </a:pPr>
            <a:endParaRPr lang="pt-BR" altLang="pt-BR" sz="1800" dirty="0"/>
          </a:p>
          <a:p>
            <a:pPr eaLnBrk="1" hangingPunct="1">
              <a:spcBef>
                <a:spcPct val="0"/>
              </a:spcBef>
              <a:buNone/>
            </a:pPr>
            <a:endParaRPr lang="pt-BR" altLang="pt-BR" sz="1800" dirty="0"/>
          </a:p>
        </p:txBody>
      </p:sp>
      <p:pic>
        <p:nvPicPr>
          <p:cNvPr id="54278" name="Picture 3">
            <a:extLst>
              <a:ext uri="{FF2B5EF4-FFF2-40B4-BE49-F238E27FC236}">
                <a16:creationId xmlns:a16="http://schemas.microsoft.com/office/drawing/2014/main" id="{E90FC4FA-8D68-44CE-B0B0-1BBAD478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44"/>
          <a:stretch>
            <a:fillRect/>
          </a:stretch>
        </p:blipFill>
        <p:spPr bwMode="auto">
          <a:xfrm>
            <a:off x="0" y="0"/>
            <a:ext cx="25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25412" y="5719693"/>
            <a:ext cx="785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200" dirty="0" smtClean="0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Referências</a:t>
            </a:r>
          </a:p>
          <a:p>
            <a:pPr lvl="1"/>
            <a:r>
              <a:rPr lang="pt-BR" sz="1200" dirty="0" smtClean="0"/>
              <a:t>- John </a:t>
            </a:r>
            <a:r>
              <a:rPr lang="pt-BR" sz="1200" dirty="0"/>
              <a:t>von Neumann ao lado do EDVAC. </a:t>
            </a:r>
            <a:r>
              <a:rPr lang="en-US" sz="1200" dirty="0"/>
              <a:t>Fonte: Bit by Bit (Haverford College).</a:t>
            </a:r>
          </a:p>
          <a:p>
            <a:pPr lvl="1"/>
            <a:r>
              <a:rPr lang="en-US" sz="1200" dirty="0" smtClean="0"/>
              <a:t>- STALLINGS</a:t>
            </a:r>
            <a:r>
              <a:rPr lang="en-US" sz="1200" dirty="0"/>
              <a:t>, W. </a:t>
            </a:r>
            <a:r>
              <a:rPr lang="en-US" sz="1200" b="1" dirty="0" err="1"/>
              <a:t>Arquitetura</a:t>
            </a:r>
            <a:r>
              <a:rPr lang="en-US" sz="1200" b="1" dirty="0"/>
              <a:t> e </a:t>
            </a:r>
            <a:r>
              <a:rPr lang="en-US" sz="1200" b="1" dirty="0" err="1"/>
              <a:t>organização</a:t>
            </a:r>
            <a:r>
              <a:rPr lang="en-US" sz="1200" b="1" dirty="0"/>
              <a:t> de </a:t>
            </a:r>
            <a:r>
              <a:rPr lang="en-US" sz="1200" b="1" dirty="0" err="1"/>
              <a:t>computadores</a:t>
            </a:r>
            <a:r>
              <a:rPr lang="en-US" sz="1200" dirty="0"/>
              <a:t>. Pearson Prentice-Hall, 8ª </a:t>
            </a:r>
            <a:r>
              <a:rPr lang="en-US" sz="1200" dirty="0" err="1"/>
              <a:t>ed</a:t>
            </a:r>
            <a:r>
              <a:rPr lang="en-US" sz="1200" dirty="0"/>
              <a:t>, São Paulo. 2010.</a:t>
            </a:r>
            <a:endParaRPr 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465137" y="4281492"/>
            <a:ext cx="83216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pt-BR" sz="1600" dirty="0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Links para os vídeos explicativos do módulo CPU </a:t>
            </a:r>
            <a:r>
              <a:rPr lang="pt-BR" sz="1600" dirty="0" err="1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board</a:t>
            </a:r>
            <a:r>
              <a:rPr lang="pt-BR" sz="1600" dirty="0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, com o prof. Fernando </a:t>
            </a:r>
            <a:r>
              <a:rPr lang="pt-BR" sz="1600" dirty="0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D. </a:t>
            </a:r>
            <a:r>
              <a:rPr lang="pt-BR" sz="1600" dirty="0">
                <a:solidFill>
                  <a:srgbClr val="4BACC6">
                    <a:lumMod val="75000"/>
                  </a:srgbClr>
                </a:solidFill>
                <a:latin typeface="Arial"/>
                <a:ea typeface="+mj-ea"/>
                <a:cs typeface="Arial"/>
              </a:rPr>
              <a:t>Garcia:</a:t>
            </a:r>
            <a:endParaRPr lang="pt-BR" sz="1600" dirty="0">
              <a:solidFill>
                <a:srgbClr val="4BACC6">
                  <a:lumMod val="75000"/>
                </a:srgbClr>
              </a:solidFill>
              <a:latin typeface="Arial"/>
              <a:ea typeface="+mj-ea"/>
              <a:cs typeface="Arial"/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www.loom.com/share/ae3c9d70a2394a55be1ff80c35ef4246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://www.loom.com/share/0be7f72841764175807dc4220be215b8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máquina de von Neumann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1945 - </a:t>
            </a:r>
            <a:r>
              <a:rPr lang="pt-BR" i="1" dirty="0" err="1" smtClean="0"/>
              <a:t>First</a:t>
            </a:r>
            <a:r>
              <a:rPr lang="pt-BR" i="1" dirty="0" smtClean="0"/>
              <a:t> </a:t>
            </a:r>
            <a:r>
              <a:rPr lang="pt-BR" i="1" dirty="0"/>
              <a:t>draft </a:t>
            </a:r>
            <a:r>
              <a:rPr lang="pt-BR" i="1" dirty="0" err="1"/>
              <a:t>of</a:t>
            </a:r>
            <a:r>
              <a:rPr lang="pt-BR" i="1" dirty="0"/>
              <a:t> a </a:t>
            </a:r>
            <a:r>
              <a:rPr lang="pt-BR" i="1" dirty="0" err="1"/>
              <a:t>report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smtClean="0"/>
              <a:t>EDVAC.</a:t>
            </a:r>
          </a:p>
          <a:p>
            <a:pPr algn="just"/>
            <a:r>
              <a:rPr lang="pt-BR" dirty="0" smtClean="0"/>
              <a:t>Conceito de programa armazenado.</a:t>
            </a:r>
          </a:p>
          <a:p>
            <a:pPr algn="just"/>
            <a:r>
              <a:rPr lang="pt-BR" dirty="0" smtClean="0"/>
              <a:t>O computador IAS e a máquina de von Neumann.</a:t>
            </a:r>
          </a:p>
        </p:txBody>
      </p:sp>
      <p:pic>
        <p:nvPicPr>
          <p:cNvPr id="9" name="Imagem 8" descr="edvac_195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6"/>
            <a:ext cx="4464496" cy="2736304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389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da Máquina de von Neumann</a:t>
            </a:r>
            <a:endParaRPr lang="pt-B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8" t="17647" r="28030" b="30392"/>
          <a:stretch>
            <a:fillRect/>
          </a:stretch>
        </p:blipFill>
        <p:spPr bwMode="auto">
          <a:xfrm>
            <a:off x="1691680" y="1983176"/>
            <a:ext cx="5724879" cy="43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Central de 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1238"/>
            <a:ext cx="8229600" cy="2057391"/>
          </a:xfrm>
        </p:spPr>
        <p:txBody>
          <a:bodyPr/>
          <a:lstStyle/>
          <a:p>
            <a:pPr algn="just"/>
            <a:r>
              <a:rPr lang="pt-BR" dirty="0"/>
              <a:t>A sequência de operações realizadas por um computador é determinada a partir da unidade central de </a:t>
            </a:r>
            <a:r>
              <a:rPr lang="pt-BR" dirty="0" smtClean="0"/>
              <a:t>processamento.</a:t>
            </a:r>
          </a:p>
          <a:p>
            <a:pPr algn="just"/>
            <a:r>
              <a:rPr lang="pt-BR" dirty="0" smtClean="0"/>
              <a:t>É </a:t>
            </a:r>
            <a:r>
              <a:rPr lang="pt-BR" dirty="0"/>
              <a:t>dividida em componentes que executam funções específicas como o caso da unidade de controle </a:t>
            </a:r>
            <a:r>
              <a:rPr lang="pt-BR" dirty="0" smtClean="0"/>
              <a:t>e </a:t>
            </a:r>
            <a:r>
              <a:rPr lang="pt-BR" dirty="0"/>
              <a:t>a unidade lógica e </a:t>
            </a:r>
            <a:r>
              <a:rPr lang="pt-BR" dirty="0" smtClean="0"/>
              <a:t>aritmética.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3381828"/>
            <a:ext cx="8229600" cy="53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dirty="0" smtClean="0"/>
              <a:t>Unidade Central de Processamento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967165"/>
            <a:ext cx="8229600" cy="210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A unidade de controle é responsável por interpretar e executar as instruções armazenadas na memória, além de gerar sinais de controle para os outros módulos do computador.</a:t>
            </a:r>
          </a:p>
          <a:p>
            <a:pPr algn="just"/>
            <a:r>
              <a:rPr lang="pt-BR" dirty="0" smtClean="0"/>
              <a:t>A unidade lógica e aritmética é utilizada para realizar operações sobre 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0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0894"/>
            <a:ext cx="8229600" cy="2082748"/>
          </a:xfrm>
        </p:spPr>
        <p:txBody>
          <a:bodyPr/>
          <a:lstStyle/>
          <a:p>
            <a:pPr algn="just"/>
            <a:r>
              <a:rPr lang="pt-BR" dirty="0"/>
              <a:t>Um dos principais componentes da arquitetura de von Neumann é a memória </a:t>
            </a:r>
            <a:r>
              <a:rPr lang="pt-BR" dirty="0" smtClean="0"/>
              <a:t>principal, </a:t>
            </a:r>
            <a:r>
              <a:rPr lang="pt-BR" dirty="0"/>
              <a:t>onde são </a:t>
            </a:r>
            <a:r>
              <a:rPr lang="pt-BR" dirty="0" smtClean="0"/>
              <a:t>armazenadas </a:t>
            </a:r>
            <a:r>
              <a:rPr lang="pt-BR" dirty="0"/>
              <a:t>as instruções do programa e os dados utilizados durante a </a:t>
            </a:r>
            <a:r>
              <a:rPr lang="pt-BR" dirty="0" smtClean="0"/>
              <a:t>sua execução.</a:t>
            </a:r>
          </a:p>
          <a:p>
            <a:pPr algn="just"/>
            <a:r>
              <a:rPr lang="pt-BR" dirty="0" smtClean="0"/>
              <a:t>Instruções e dados ocupam o mesmo espaço de endereços.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3643088"/>
            <a:ext cx="8229600" cy="37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mtClean="0"/>
              <a:t>Dispositivos de entrada e saída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4170369"/>
            <a:ext cx="8229600" cy="1498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 smtClean="0"/>
              <a:t>Módulo responsável por manter contato da CPU com dispositivos externos.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elementos da máquina de von Neumann estão conectados através de barramentos, que são os canais de </a:t>
            </a:r>
            <a:r>
              <a:rPr lang="pt-BR" dirty="0" smtClean="0"/>
              <a:t>comunicação.</a:t>
            </a:r>
          </a:p>
          <a:p>
            <a:pPr algn="just"/>
            <a:r>
              <a:rPr lang="pt-BR" dirty="0" smtClean="0"/>
              <a:t>Os barramentos possuem funções específicas:</a:t>
            </a:r>
          </a:p>
          <a:p>
            <a:pPr lvl="1" algn="just"/>
            <a:r>
              <a:rPr lang="pt-BR" dirty="0" smtClean="0"/>
              <a:t>Barramento de </a:t>
            </a:r>
            <a:r>
              <a:rPr lang="pt-BR" dirty="0" smtClean="0"/>
              <a:t>endereços;</a:t>
            </a:r>
            <a:endParaRPr lang="pt-BR" dirty="0" smtClean="0"/>
          </a:p>
          <a:p>
            <a:pPr lvl="1" algn="just"/>
            <a:r>
              <a:rPr lang="pt-BR" dirty="0" smtClean="0"/>
              <a:t>Barramento de </a:t>
            </a:r>
            <a:r>
              <a:rPr lang="pt-BR" dirty="0" smtClean="0"/>
              <a:t>dados;</a:t>
            </a:r>
            <a:endParaRPr lang="pt-BR" dirty="0" smtClean="0"/>
          </a:p>
          <a:p>
            <a:pPr lvl="1" algn="just"/>
            <a:r>
              <a:rPr lang="pt-BR" dirty="0" smtClean="0"/>
              <a:t>Barramento de sinais de controle.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geral do IAS</a:t>
            </a:r>
            <a:endParaRPr lang="pt-B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2051720" y="1268760"/>
            <a:ext cx="5256584" cy="537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1388</Words>
  <Application>Microsoft Office PowerPoint</Application>
  <PresentationFormat>Apresentação na tela (4:3)</PresentationFormat>
  <Paragraphs>252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Bookman Old Style</vt:lpstr>
      <vt:lpstr>Calibri</vt:lpstr>
      <vt:lpstr>Times New Roman</vt:lpstr>
      <vt:lpstr>Office Theme</vt:lpstr>
      <vt:lpstr>Apresentação do PowerPoint</vt:lpstr>
      <vt:lpstr>NOME DA DISCIPLINA</vt:lpstr>
      <vt:lpstr>Apresentação do PowerPoint</vt:lpstr>
      <vt:lpstr>A máquina de von Neumann</vt:lpstr>
      <vt:lpstr>Estrutura da Máquina de von Neumann</vt:lpstr>
      <vt:lpstr>Unidade Central de Processamento</vt:lpstr>
      <vt:lpstr>Memória</vt:lpstr>
      <vt:lpstr>Interconexão</vt:lpstr>
      <vt:lpstr>Estrutura geral do IAS</vt:lpstr>
      <vt:lpstr>Registradores</vt:lpstr>
      <vt:lpstr>Programa - Instrução</vt:lpstr>
      <vt:lpstr>Tipos de instruções</vt:lpstr>
      <vt:lpstr>Formato de instrução</vt:lpstr>
      <vt:lpstr>Ciclo de instrução</vt:lpstr>
      <vt:lpstr>O ciclo de busca</vt:lpstr>
      <vt:lpstr>Módulo Didático CPU Board</vt:lpstr>
      <vt:lpstr>Registradores da CPU Board</vt:lpstr>
      <vt:lpstr>Conjunto de instruções</vt:lpstr>
      <vt:lpstr>Conjunto de instruções</vt:lpstr>
      <vt:lpstr>Formato de instrução</vt:lpstr>
      <vt:lpstr>Modo de endereçamento</vt:lpstr>
      <vt:lpstr>Unidade lógica e aritmética</vt:lpstr>
      <vt:lpstr>Detalhes do hardware</vt:lpstr>
      <vt:lpstr>Primeiro passo (CPU Studio):</vt:lpstr>
      <vt:lpstr>Primeiro passo (CPU Studio):</vt:lpstr>
      <vt:lpstr>Segundo passo (CPU Lab):</vt:lpstr>
      <vt:lpstr>Segundo passo (CPU Lab):</vt:lpstr>
      <vt:lpstr>Rodar o exemplo:</vt:lpstr>
      <vt:lpstr>Rodar o exemplo:</vt:lpstr>
      <vt:lpstr>Rodar o exemplo: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Rafael da Paz</cp:lastModifiedBy>
  <cp:revision>354</cp:revision>
  <cp:lastPrinted>2018-08-03T17:29:08Z</cp:lastPrinted>
  <dcterms:created xsi:type="dcterms:W3CDTF">2018-05-02T13:00:32Z</dcterms:created>
  <dcterms:modified xsi:type="dcterms:W3CDTF">2019-09-16T14:43:16Z</dcterms:modified>
</cp:coreProperties>
</file>