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" r:id="rId2"/>
    <p:sldId id="321" r:id="rId3"/>
    <p:sldId id="322" r:id="rId4"/>
    <p:sldId id="326" r:id="rId5"/>
    <p:sldId id="327" r:id="rId6"/>
    <p:sldId id="340" r:id="rId7"/>
    <p:sldId id="323" r:id="rId8"/>
    <p:sldId id="324" r:id="rId9"/>
    <p:sldId id="331" r:id="rId10"/>
    <p:sldId id="325" r:id="rId11"/>
    <p:sldId id="332" r:id="rId12"/>
    <p:sldId id="333" r:id="rId13"/>
    <p:sldId id="328" r:id="rId14"/>
    <p:sldId id="335" r:id="rId15"/>
    <p:sldId id="337" r:id="rId16"/>
    <p:sldId id="336" r:id="rId17"/>
    <p:sldId id="339" r:id="rId18"/>
    <p:sldId id="329" r:id="rId19"/>
    <p:sldId id="330" r:id="rId20"/>
    <p:sldId id="291" r:id="rId21"/>
    <p:sldId id="342" r:id="rId22"/>
  </p:sldIdLst>
  <p:sldSz cx="9144000" cy="6858000" type="screen4x3"/>
  <p:notesSz cx="6761163" cy="99425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olina Sola" initials="C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EF"/>
    <a:srgbClr val="00457C"/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5" autoAdjust="0"/>
    <p:restoredTop sz="94660"/>
  </p:normalViewPr>
  <p:slideViewPr>
    <p:cSldViewPr>
      <p:cViewPr varScale="1">
        <p:scale>
          <a:sx n="74" d="100"/>
          <a:sy n="74" d="100"/>
        </p:scale>
        <p:origin x="124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A64497-F621-4177-9C38-696DEE3EE8F3}" type="doc">
      <dgm:prSet loTypeId="urn:microsoft.com/office/officeart/2005/8/layout/vProcess5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B0CB526-F0D4-4612-BE90-BA81215A2577}">
      <dgm:prSet phldrT="[Texto]"/>
      <dgm:spPr/>
      <dgm:t>
        <a:bodyPr/>
        <a:lstStyle/>
        <a:p>
          <a:endParaRPr lang="pt-BR" dirty="0" smtClean="0"/>
        </a:p>
      </dgm:t>
    </dgm:pt>
    <dgm:pt modelId="{39493F4C-598B-49A7-8D44-9CD71CA5873C}" type="parTrans" cxnId="{C06A32C8-2FB8-4074-A935-B284A9C99A0C}">
      <dgm:prSet/>
      <dgm:spPr/>
      <dgm:t>
        <a:bodyPr/>
        <a:lstStyle/>
        <a:p>
          <a:endParaRPr lang="pt-BR"/>
        </a:p>
      </dgm:t>
    </dgm:pt>
    <dgm:pt modelId="{92CE570F-B509-4E80-9F8B-97A24FEE3EDE}" type="sibTrans" cxnId="{C06A32C8-2FB8-4074-A935-B284A9C99A0C}">
      <dgm:prSet/>
      <dgm:spPr/>
      <dgm:t>
        <a:bodyPr/>
        <a:lstStyle/>
        <a:p>
          <a:endParaRPr lang="pt-BR"/>
        </a:p>
      </dgm:t>
    </dgm:pt>
    <dgm:pt modelId="{48E8E61D-1A48-4D84-804F-3D41930120BC}">
      <dgm:prSet phldrT="[Texto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7A0C95E3-2E9F-40F0-BD81-F666BCB9D331}" type="parTrans" cxnId="{6E1EA3C8-8C36-4C9B-AB1D-1252B0DAA3A7}">
      <dgm:prSet/>
      <dgm:spPr/>
      <dgm:t>
        <a:bodyPr/>
        <a:lstStyle/>
        <a:p>
          <a:endParaRPr lang="pt-BR"/>
        </a:p>
      </dgm:t>
    </dgm:pt>
    <dgm:pt modelId="{5B8B60D0-9CEC-4CB6-88F5-C993D9BCF5CE}" type="sibTrans" cxnId="{6E1EA3C8-8C36-4C9B-AB1D-1252B0DAA3A7}">
      <dgm:prSet/>
      <dgm:spPr/>
      <dgm:t>
        <a:bodyPr/>
        <a:lstStyle/>
        <a:p>
          <a:endParaRPr lang="pt-BR"/>
        </a:p>
      </dgm:t>
    </dgm:pt>
    <dgm:pt modelId="{282AF1C5-2FA7-4EA5-8015-CC0FB8CF188B}">
      <dgm:prSet phldrT="[Texto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FEE184B2-C07C-4CD5-917D-D4DD910E59BB}" type="parTrans" cxnId="{B27FBFB7-1616-438B-B520-026ADF553945}">
      <dgm:prSet/>
      <dgm:spPr/>
      <dgm:t>
        <a:bodyPr/>
        <a:lstStyle/>
        <a:p>
          <a:endParaRPr lang="pt-BR"/>
        </a:p>
      </dgm:t>
    </dgm:pt>
    <dgm:pt modelId="{7B3ADF14-6746-4E7E-B978-A5DEBF55D0D5}" type="sibTrans" cxnId="{B27FBFB7-1616-438B-B520-026ADF553945}">
      <dgm:prSet/>
      <dgm:spPr/>
      <dgm:t>
        <a:bodyPr/>
        <a:lstStyle/>
        <a:p>
          <a:endParaRPr lang="pt-BR"/>
        </a:p>
      </dgm:t>
    </dgm:pt>
    <dgm:pt modelId="{44688BCB-BF91-4281-BDE3-2BF9A86B21EB}" type="pres">
      <dgm:prSet presAssocID="{0FA64497-F621-4177-9C38-696DEE3EE8F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CCF709E-3038-4389-AE62-3BDCF777C526}" type="pres">
      <dgm:prSet presAssocID="{0FA64497-F621-4177-9C38-696DEE3EE8F3}" presName="dummyMaxCanvas" presStyleCnt="0">
        <dgm:presLayoutVars/>
      </dgm:prSet>
      <dgm:spPr/>
    </dgm:pt>
    <dgm:pt modelId="{95589593-E6C1-4C18-B9A6-EC809713FEF6}" type="pres">
      <dgm:prSet presAssocID="{0FA64497-F621-4177-9C38-696DEE3EE8F3}" presName="ThreeNodes_1" presStyleLbl="node1" presStyleIdx="0" presStyleCnt="3" custLinFactNeighborX="-280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E9E6251-8D37-414E-8E30-8C8EAD53B22A}" type="pres">
      <dgm:prSet presAssocID="{0FA64497-F621-4177-9C38-696DEE3EE8F3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82FFFD8-380D-432E-88F9-8E9731440D51}" type="pres">
      <dgm:prSet presAssocID="{0FA64497-F621-4177-9C38-696DEE3EE8F3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59591AB-55DC-4161-8553-02B37DBC38A6}" type="pres">
      <dgm:prSet presAssocID="{0FA64497-F621-4177-9C38-696DEE3EE8F3}" presName="ThreeConn_1-2" presStyleLbl="fgAccFollowNode1" presStyleIdx="0" presStyleCnt="2" custLinFactNeighborX="54061" custLinFactNeighborY="362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A28AC88-0462-479B-88C4-54BFD2A1CE7D}" type="pres">
      <dgm:prSet presAssocID="{0FA64497-F621-4177-9C38-696DEE3EE8F3}" presName="ThreeConn_2-3" presStyleLbl="fgAccFollowNode1" presStyleIdx="1" presStyleCnt="2" custLinFactNeighborX="40685" custLinFactNeighborY="472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557F438-60A8-40B9-9DBB-5E1FBFECFF90}" type="pres">
      <dgm:prSet presAssocID="{0FA64497-F621-4177-9C38-696DEE3EE8F3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DFFC53-C6A1-4A06-BA5C-8D26E4B9FA21}" type="pres">
      <dgm:prSet presAssocID="{0FA64497-F621-4177-9C38-696DEE3EE8F3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D0EB9A0-2811-4C22-8748-8D873205171D}" type="pres">
      <dgm:prSet presAssocID="{0FA64497-F621-4177-9C38-696DEE3EE8F3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B2B6509-CEFF-4B34-A3D7-331B41FBEC7C}" type="presOf" srcId="{4B0CB526-F0D4-4612-BE90-BA81215A2577}" destId="{B557F438-60A8-40B9-9DBB-5E1FBFECFF90}" srcOrd="1" destOrd="0" presId="urn:microsoft.com/office/officeart/2005/8/layout/vProcess5"/>
    <dgm:cxn modelId="{C06A32C8-2FB8-4074-A935-B284A9C99A0C}" srcId="{0FA64497-F621-4177-9C38-696DEE3EE8F3}" destId="{4B0CB526-F0D4-4612-BE90-BA81215A2577}" srcOrd="0" destOrd="0" parTransId="{39493F4C-598B-49A7-8D44-9CD71CA5873C}" sibTransId="{92CE570F-B509-4E80-9F8B-97A24FEE3EDE}"/>
    <dgm:cxn modelId="{E22C0B44-D6DF-438A-9FEB-BA48A70E0B27}" type="presOf" srcId="{48E8E61D-1A48-4D84-804F-3D41930120BC}" destId="{C7DFFC53-C6A1-4A06-BA5C-8D26E4B9FA21}" srcOrd="1" destOrd="0" presId="urn:microsoft.com/office/officeart/2005/8/layout/vProcess5"/>
    <dgm:cxn modelId="{1AABDABD-0E62-4EF4-812E-4B55F5D209D8}" type="presOf" srcId="{282AF1C5-2FA7-4EA5-8015-CC0FB8CF188B}" destId="{D82FFFD8-380D-432E-88F9-8E9731440D51}" srcOrd="0" destOrd="0" presId="urn:microsoft.com/office/officeart/2005/8/layout/vProcess5"/>
    <dgm:cxn modelId="{5BF85C69-F90D-4EDF-9A1E-5B07643C3E0C}" type="presOf" srcId="{0FA64497-F621-4177-9C38-696DEE3EE8F3}" destId="{44688BCB-BF91-4281-BDE3-2BF9A86B21EB}" srcOrd="0" destOrd="0" presId="urn:microsoft.com/office/officeart/2005/8/layout/vProcess5"/>
    <dgm:cxn modelId="{0625F840-204E-4561-8E08-945B2727527A}" type="presOf" srcId="{4B0CB526-F0D4-4612-BE90-BA81215A2577}" destId="{95589593-E6C1-4C18-B9A6-EC809713FEF6}" srcOrd="0" destOrd="0" presId="urn:microsoft.com/office/officeart/2005/8/layout/vProcess5"/>
    <dgm:cxn modelId="{A515785F-4F0F-417E-8DD1-5C1C4DB145B0}" type="presOf" srcId="{5B8B60D0-9CEC-4CB6-88F5-C993D9BCF5CE}" destId="{5A28AC88-0462-479B-88C4-54BFD2A1CE7D}" srcOrd="0" destOrd="0" presId="urn:microsoft.com/office/officeart/2005/8/layout/vProcess5"/>
    <dgm:cxn modelId="{6E1EA3C8-8C36-4C9B-AB1D-1252B0DAA3A7}" srcId="{0FA64497-F621-4177-9C38-696DEE3EE8F3}" destId="{48E8E61D-1A48-4D84-804F-3D41930120BC}" srcOrd="1" destOrd="0" parTransId="{7A0C95E3-2E9F-40F0-BD81-F666BCB9D331}" sibTransId="{5B8B60D0-9CEC-4CB6-88F5-C993D9BCF5CE}"/>
    <dgm:cxn modelId="{B27FBFB7-1616-438B-B520-026ADF553945}" srcId="{0FA64497-F621-4177-9C38-696DEE3EE8F3}" destId="{282AF1C5-2FA7-4EA5-8015-CC0FB8CF188B}" srcOrd="2" destOrd="0" parTransId="{FEE184B2-C07C-4CD5-917D-D4DD910E59BB}" sibTransId="{7B3ADF14-6746-4E7E-B978-A5DEBF55D0D5}"/>
    <dgm:cxn modelId="{A3FCC0EA-CABA-4FAF-9FC9-C6A7669C8E6A}" type="presOf" srcId="{92CE570F-B509-4E80-9F8B-97A24FEE3EDE}" destId="{F59591AB-55DC-4161-8553-02B37DBC38A6}" srcOrd="0" destOrd="0" presId="urn:microsoft.com/office/officeart/2005/8/layout/vProcess5"/>
    <dgm:cxn modelId="{3E267D15-6E5E-4057-8661-8E33573407B0}" type="presOf" srcId="{48E8E61D-1A48-4D84-804F-3D41930120BC}" destId="{9E9E6251-8D37-414E-8E30-8C8EAD53B22A}" srcOrd="0" destOrd="0" presId="urn:microsoft.com/office/officeart/2005/8/layout/vProcess5"/>
    <dgm:cxn modelId="{5018EDC8-C1BA-4C00-9D11-159F17E42CC9}" type="presOf" srcId="{282AF1C5-2FA7-4EA5-8015-CC0FB8CF188B}" destId="{9D0EB9A0-2811-4C22-8748-8D873205171D}" srcOrd="1" destOrd="0" presId="urn:microsoft.com/office/officeart/2005/8/layout/vProcess5"/>
    <dgm:cxn modelId="{201CB924-9F9E-433B-AEA4-D184245E7A90}" type="presParOf" srcId="{44688BCB-BF91-4281-BDE3-2BF9A86B21EB}" destId="{1CCF709E-3038-4389-AE62-3BDCF777C526}" srcOrd="0" destOrd="0" presId="urn:microsoft.com/office/officeart/2005/8/layout/vProcess5"/>
    <dgm:cxn modelId="{B15A06CC-1B19-462C-9DA2-9FB2F50AE15B}" type="presParOf" srcId="{44688BCB-BF91-4281-BDE3-2BF9A86B21EB}" destId="{95589593-E6C1-4C18-B9A6-EC809713FEF6}" srcOrd="1" destOrd="0" presId="urn:microsoft.com/office/officeart/2005/8/layout/vProcess5"/>
    <dgm:cxn modelId="{5B34AA9F-BC97-477B-8E6B-CCF95AA0F874}" type="presParOf" srcId="{44688BCB-BF91-4281-BDE3-2BF9A86B21EB}" destId="{9E9E6251-8D37-414E-8E30-8C8EAD53B22A}" srcOrd="2" destOrd="0" presId="urn:microsoft.com/office/officeart/2005/8/layout/vProcess5"/>
    <dgm:cxn modelId="{6FEC45C7-4F10-4632-8E3F-2E7E7974073D}" type="presParOf" srcId="{44688BCB-BF91-4281-BDE3-2BF9A86B21EB}" destId="{D82FFFD8-380D-432E-88F9-8E9731440D51}" srcOrd="3" destOrd="0" presId="urn:microsoft.com/office/officeart/2005/8/layout/vProcess5"/>
    <dgm:cxn modelId="{BBCCABC5-8AF9-452E-992A-F949A86197E4}" type="presParOf" srcId="{44688BCB-BF91-4281-BDE3-2BF9A86B21EB}" destId="{F59591AB-55DC-4161-8553-02B37DBC38A6}" srcOrd="4" destOrd="0" presId="urn:microsoft.com/office/officeart/2005/8/layout/vProcess5"/>
    <dgm:cxn modelId="{1C5B65E6-F979-4B89-A7F5-56B449C49C35}" type="presParOf" srcId="{44688BCB-BF91-4281-BDE3-2BF9A86B21EB}" destId="{5A28AC88-0462-479B-88C4-54BFD2A1CE7D}" srcOrd="5" destOrd="0" presId="urn:microsoft.com/office/officeart/2005/8/layout/vProcess5"/>
    <dgm:cxn modelId="{DC362D0E-7414-4879-9164-7A9C5B28C0B0}" type="presParOf" srcId="{44688BCB-BF91-4281-BDE3-2BF9A86B21EB}" destId="{B557F438-60A8-40B9-9DBB-5E1FBFECFF90}" srcOrd="6" destOrd="0" presId="urn:microsoft.com/office/officeart/2005/8/layout/vProcess5"/>
    <dgm:cxn modelId="{4E85C441-1A82-4FF8-ADE8-5F69D0222B9F}" type="presParOf" srcId="{44688BCB-BF91-4281-BDE3-2BF9A86B21EB}" destId="{C7DFFC53-C6A1-4A06-BA5C-8D26E4B9FA21}" srcOrd="7" destOrd="0" presId="urn:microsoft.com/office/officeart/2005/8/layout/vProcess5"/>
    <dgm:cxn modelId="{82826D29-855F-42E2-82A2-78F3F69AD71A}" type="presParOf" srcId="{44688BCB-BF91-4281-BDE3-2BF9A86B21EB}" destId="{9D0EB9A0-2811-4C22-8748-8D873205171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DA7ACC-4F38-488C-AB25-5816337BC582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64411E7-F9D1-40E5-892A-14089452271A}">
      <dgm:prSet phldrT="[Texto]"/>
      <dgm:spPr/>
      <dgm:t>
        <a:bodyPr/>
        <a:lstStyle/>
        <a:p>
          <a:r>
            <a:rPr lang="pt-BR" dirty="0" smtClean="0"/>
            <a:t>HTML</a:t>
          </a:r>
          <a:endParaRPr lang="pt-BR" dirty="0"/>
        </a:p>
      </dgm:t>
    </dgm:pt>
    <dgm:pt modelId="{4BC7FB34-4BD1-4916-B201-C2B7253B05DA}" type="parTrans" cxnId="{0E872DD2-4A6F-49F7-B83F-1B235DB0B611}">
      <dgm:prSet/>
      <dgm:spPr/>
      <dgm:t>
        <a:bodyPr/>
        <a:lstStyle/>
        <a:p>
          <a:endParaRPr lang="pt-BR"/>
        </a:p>
      </dgm:t>
    </dgm:pt>
    <dgm:pt modelId="{8FB365B2-2B39-4C90-952C-78508E70EFE2}" type="sibTrans" cxnId="{0E872DD2-4A6F-49F7-B83F-1B235DB0B611}">
      <dgm:prSet/>
      <dgm:spPr/>
      <dgm:t>
        <a:bodyPr/>
        <a:lstStyle/>
        <a:p>
          <a:endParaRPr lang="pt-BR"/>
        </a:p>
      </dgm:t>
    </dgm:pt>
    <dgm:pt modelId="{D9F5D700-B37F-4F99-8B2C-00D4A4D5105E}">
      <dgm:prSet phldrT="[Texto]"/>
      <dgm:spPr/>
      <dgm:t>
        <a:bodyPr/>
        <a:lstStyle/>
        <a:p>
          <a:r>
            <a:rPr lang="pt-BR" dirty="0" smtClean="0"/>
            <a:t>É a forma usada pelo navegador para mostrar o conteúdo ao usuário</a:t>
          </a:r>
          <a:endParaRPr lang="pt-BR" dirty="0"/>
        </a:p>
      </dgm:t>
    </dgm:pt>
    <dgm:pt modelId="{BA758C59-EED3-4A96-93D9-0952AAEB5D5A}" type="parTrans" cxnId="{9AF7909D-1201-427F-B796-F8F0AA34DF61}">
      <dgm:prSet/>
      <dgm:spPr/>
      <dgm:t>
        <a:bodyPr/>
        <a:lstStyle/>
        <a:p>
          <a:endParaRPr lang="pt-BR"/>
        </a:p>
      </dgm:t>
    </dgm:pt>
    <dgm:pt modelId="{F22AC311-5665-4714-9C9B-5F85FBBA02C4}" type="sibTrans" cxnId="{9AF7909D-1201-427F-B796-F8F0AA34DF61}">
      <dgm:prSet/>
      <dgm:spPr/>
      <dgm:t>
        <a:bodyPr/>
        <a:lstStyle/>
        <a:p>
          <a:endParaRPr lang="pt-BR"/>
        </a:p>
      </dgm:t>
    </dgm:pt>
    <dgm:pt modelId="{4299BA0C-9578-4224-B6EC-966018ADACCB}">
      <dgm:prSet phldrT="[Texto]"/>
      <dgm:spPr/>
      <dgm:t>
        <a:bodyPr/>
        <a:lstStyle/>
        <a:p>
          <a:r>
            <a:rPr lang="pt-BR" dirty="0" smtClean="0"/>
            <a:t>HTTP</a:t>
          </a:r>
          <a:endParaRPr lang="pt-BR" dirty="0"/>
        </a:p>
      </dgm:t>
    </dgm:pt>
    <dgm:pt modelId="{6FD62300-A86E-4B14-90AC-A04D1065F100}" type="parTrans" cxnId="{7CE9B832-8797-4938-92C3-AA9DD7734B36}">
      <dgm:prSet/>
      <dgm:spPr/>
      <dgm:t>
        <a:bodyPr/>
        <a:lstStyle/>
        <a:p>
          <a:endParaRPr lang="pt-BR"/>
        </a:p>
      </dgm:t>
    </dgm:pt>
    <dgm:pt modelId="{76118694-02E6-4A7C-8C64-C4F199A90D0C}" type="sibTrans" cxnId="{7CE9B832-8797-4938-92C3-AA9DD7734B36}">
      <dgm:prSet/>
      <dgm:spPr/>
      <dgm:t>
        <a:bodyPr/>
        <a:lstStyle/>
        <a:p>
          <a:endParaRPr lang="pt-BR"/>
        </a:p>
      </dgm:t>
    </dgm:pt>
    <dgm:pt modelId="{743716CC-2389-4DF8-AB91-3E2387FA3416}">
      <dgm:prSet phldrT="[Texto]"/>
      <dgm:spPr/>
      <dgm:t>
        <a:bodyPr/>
        <a:lstStyle/>
        <a:p>
          <a:r>
            <a:rPr lang="pt-BR" dirty="0" smtClean="0"/>
            <a:t>É o protocolo que os cliente e servidores utilizam para efetuar a comunicação</a:t>
          </a:r>
          <a:endParaRPr lang="pt-BR" dirty="0"/>
        </a:p>
      </dgm:t>
    </dgm:pt>
    <dgm:pt modelId="{3DD7845E-DF6F-4067-801E-B8240BEFE36B}" type="parTrans" cxnId="{35EC1EE1-E9DA-47ED-AFE0-558BFAE777E0}">
      <dgm:prSet/>
      <dgm:spPr/>
      <dgm:t>
        <a:bodyPr/>
        <a:lstStyle/>
        <a:p>
          <a:endParaRPr lang="pt-BR"/>
        </a:p>
      </dgm:t>
    </dgm:pt>
    <dgm:pt modelId="{49C77A2B-9E12-49F6-986A-BF38802CDEDD}" type="sibTrans" cxnId="{35EC1EE1-E9DA-47ED-AFE0-558BFAE777E0}">
      <dgm:prSet/>
      <dgm:spPr/>
      <dgm:t>
        <a:bodyPr/>
        <a:lstStyle/>
        <a:p>
          <a:endParaRPr lang="pt-BR"/>
        </a:p>
      </dgm:t>
    </dgm:pt>
    <dgm:pt modelId="{76CE8D2B-FA00-43DC-87DC-42F727B30935}" type="pres">
      <dgm:prSet presAssocID="{96DA7ACC-4F38-488C-AB25-5816337BC58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5947312-D313-45B2-9097-34E0301DFF9C}" type="pres">
      <dgm:prSet presAssocID="{164411E7-F9D1-40E5-892A-14089452271A}" presName="composite" presStyleCnt="0"/>
      <dgm:spPr/>
    </dgm:pt>
    <dgm:pt modelId="{4937B809-2815-4664-AF1A-28480CFEEB0B}" type="pres">
      <dgm:prSet presAssocID="{164411E7-F9D1-40E5-892A-14089452271A}" presName="parTx" presStyleLbl="alignNode1" presStyleIdx="0" presStyleCnt="2" custScaleX="1214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DD85E0A-22D0-4509-910C-17AFBE8A9A4E}" type="pres">
      <dgm:prSet presAssocID="{164411E7-F9D1-40E5-892A-14089452271A}" presName="desTx" presStyleLbl="alignAccFollowNode1" presStyleIdx="0" presStyleCnt="2" custScaleX="11898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69C3B42-8727-4012-A1B2-A614BB81FE53}" type="pres">
      <dgm:prSet presAssocID="{8FB365B2-2B39-4C90-952C-78508E70EFE2}" presName="space" presStyleCnt="0"/>
      <dgm:spPr/>
    </dgm:pt>
    <dgm:pt modelId="{D3E47269-16F4-4495-8169-907A8F63BBDF}" type="pres">
      <dgm:prSet presAssocID="{4299BA0C-9578-4224-B6EC-966018ADACCB}" presName="composite" presStyleCnt="0"/>
      <dgm:spPr/>
    </dgm:pt>
    <dgm:pt modelId="{A67B1574-5B62-49AB-B6F3-A4865AF40CC6}" type="pres">
      <dgm:prSet presAssocID="{4299BA0C-9578-4224-B6EC-966018ADACCB}" presName="parTx" presStyleLbl="alignNode1" presStyleIdx="1" presStyleCnt="2" custScaleX="1125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8BB109A-172D-4081-AE95-D98EC5C3574E}" type="pres">
      <dgm:prSet presAssocID="{4299BA0C-9578-4224-B6EC-966018ADACCB}" presName="desTx" presStyleLbl="alignAccFollowNode1" presStyleIdx="1" presStyleCnt="2" custScaleX="11403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E515520-55BA-4783-B406-81A619F49428}" type="presOf" srcId="{96DA7ACC-4F38-488C-AB25-5816337BC582}" destId="{76CE8D2B-FA00-43DC-87DC-42F727B30935}" srcOrd="0" destOrd="0" presId="urn:microsoft.com/office/officeart/2005/8/layout/hList1"/>
    <dgm:cxn modelId="{F4DD3A75-4A0F-4434-9BBB-F24571EF1852}" type="presOf" srcId="{4299BA0C-9578-4224-B6EC-966018ADACCB}" destId="{A67B1574-5B62-49AB-B6F3-A4865AF40CC6}" srcOrd="0" destOrd="0" presId="urn:microsoft.com/office/officeart/2005/8/layout/hList1"/>
    <dgm:cxn modelId="{7CE9B832-8797-4938-92C3-AA9DD7734B36}" srcId="{96DA7ACC-4F38-488C-AB25-5816337BC582}" destId="{4299BA0C-9578-4224-B6EC-966018ADACCB}" srcOrd="1" destOrd="0" parTransId="{6FD62300-A86E-4B14-90AC-A04D1065F100}" sibTransId="{76118694-02E6-4A7C-8C64-C4F199A90D0C}"/>
    <dgm:cxn modelId="{F6532EBF-0F8C-4EE5-83F5-DA61353AF7E1}" type="presOf" srcId="{D9F5D700-B37F-4F99-8B2C-00D4A4D5105E}" destId="{4DD85E0A-22D0-4509-910C-17AFBE8A9A4E}" srcOrd="0" destOrd="0" presId="urn:microsoft.com/office/officeart/2005/8/layout/hList1"/>
    <dgm:cxn modelId="{9AF7909D-1201-427F-B796-F8F0AA34DF61}" srcId="{164411E7-F9D1-40E5-892A-14089452271A}" destId="{D9F5D700-B37F-4F99-8B2C-00D4A4D5105E}" srcOrd="0" destOrd="0" parTransId="{BA758C59-EED3-4A96-93D9-0952AAEB5D5A}" sibTransId="{F22AC311-5665-4714-9C9B-5F85FBBA02C4}"/>
    <dgm:cxn modelId="{EDB668CC-5167-4E5F-86C4-CF65BDC2EEC2}" type="presOf" srcId="{164411E7-F9D1-40E5-892A-14089452271A}" destId="{4937B809-2815-4664-AF1A-28480CFEEB0B}" srcOrd="0" destOrd="0" presId="urn:microsoft.com/office/officeart/2005/8/layout/hList1"/>
    <dgm:cxn modelId="{0E872DD2-4A6F-49F7-B83F-1B235DB0B611}" srcId="{96DA7ACC-4F38-488C-AB25-5816337BC582}" destId="{164411E7-F9D1-40E5-892A-14089452271A}" srcOrd="0" destOrd="0" parTransId="{4BC7FB34-4BD1-4916-B201-C2B7253B05DA}" sibTransId="{8FB365B2-2B39-4C90-952C-78508E70EFE2}"/>
    <dgm:cxn modelId="{43E3AC8B-8267-41A8-8400-C4345C3CA7D9}" type="presOf" srcId="{743716CC-2389-4DF8-AB91-3E2387FA3416}" destId="{28BB109A-172D-4081-AE95-D98EC5C3574E}" srcOrd="0" destOrd="0" presId="urn:microsoft.com/office/officeart/2005/8/layout/hList1"/>
    <dgm:cxn modelId="{35EC1EE1-E9DA-47ED-AFE0-558BFAE777E0}" srcId="{4299BA0C-9578-4224-B6EC-966018ADACCB}" destId="{743716CC-2389-4DF8-AB91-3E2387FA3416}" srcOrd="0" destOrd="0" parTransId="{3DD7845E-DF6F-4067-801E-B8240BEFE36B}" sibTransId="{49C77A2B-9E12-49F6-986A-BF38802CDEDD}"/>
    <dgm:cxn modelId="{3F54FD7A-AFE3-490B-91AF-89C6BBC713A9}" type="presParOf" srcId="{76CE8D2B-FA00-43DC-87DC-42F727B30935}" destId="{95947312-D313-45B2-9097-34E0301DFF9C}" srcOrd="0" destOrd="0" presId="urn:microsoft.com/office/officeart/2005/8/layout/hList1"/>
    <dgm:cxn modelId="{D47A01FA-6331-4EA8-9CE8-566D72542EC1}" type="presParOf" srcId="{95947312-D313-45B2-9097-34E0301DFF9C}" destId="{4937B809-2815-4664-AF1A-28480CFEEB0B}" srcOrd="0" destOrd="0" presId="urn:microsoft.com/office/officeart/2005/8/layout/hList1"/>
    <dgm:cxn modelId="{39E589D7-087F-43E8-B25E-7E7866D670FA}" type="presParOf" srcId="{95947312-D313-45B2-9097-34E0301DFF9C}" destId="{4DD85E0A-22D0-4509-910C-17AFBE8A9A4E}" srcOrd="1" destOrd="0" presId="urn:microsoft.com/office/officeart/2005/8/layout/hList1"/>
    <dgm:cxn modelId="{657FF01B-E52F-4BC7-9066-52009999FA64}" type="presParOf" srcId="{76CE8D2B-FA00-43DC-87DC-42F727B30935}" destId="{A69C3B42-8727-4012-A1B2-A614BB81FE53}" srcOrd="1" destOrd="0" presId="urn:microsoft.com/office/officeart/2005/8/layout/hList1"/>
    <dgm:cxn modelId="{2F9123A8-7AD8-49E2-A1EF-4FB40D5C28D6}" type="presParOf" srcId="{76CE8D2B-FA00-43DC-87DC-42F727B30935}" destId="{D3E47269-16F4-4495-8169-907A8F63BBDF}" srcOrd="2" destOrd="0" presId="urn:microsoft.com/office/officeart/2005/8/layout/hList1"/>
    <dgm:cxn modelId="{01445641-EB3F-4860-AF3B-0D90BEAB5073}" type="presParOf" srcId="{D3E47269-16F4-4495-8169-907A8F63BBDF}" destId="{A67B1574-5B62-49AB-B6F3-A4865AF40CC6}" srcOrd="0" destOrd="0" presId="urn:microsoft.com/office/officeart/2005/8/layout/hList1"/>
    <dgm:cxn modelId="{9CF3D5F4-83B1-49AA-B181-C90A5F537109}" type="presParOf" srcId="{D3E47269-16F4-4495-8169-907A8F63BBDF}" destId="{28BB109A-172D-4081-AE95-D98EC5C3574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4AC7-DE6F-4E63-B94A-1B593DF9B741}" type="datetimeFigureOut">
              <a:rPr lang="pt-BR" smtClean="0"/>
              <a:pPr/>
              <a:t>03/08/17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041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4AC7-DE6F-4E63-B94A-1B593DF9B741}" type="datetimeFigureOut">
              <a:rPr lang="pt-BR" smtClean="0"/>
              <a:pPr/>
              <a:t>03/08/17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636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4AC7-DE6F-4E63-B94A-1B593DF9B741}" type="datetimeFigureOut">
              <a:rPr lang="pt-BR" smtClean="0"/>
              <a:pPr/>
              <a:t>03/08/17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064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4AC7-DE6F-4E63-B94A-1B593DF9B741}" type="datetimeFigureOut">
              <a:rPr lang="pt-BR" smtClean="0"/>
              <a:pPr/>
              <a:t>03/08/17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15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4AC7-DE6F-4E63-B94A-1B593DF9B741}" type="datetimeFigureOut">
              <a:rPr lang="pt-BR" smtClean="0"/>
              <a:pPr/>
              <a:t>03/08/17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985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4AC7-DE6F-4E63-B94A-1B593DF9B741}" type="datetimeFigureOut">
              <a:rPr lang="pt-BR" smtClean="0"/>
              <a:pPr/>
              <a:t>03/08/17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758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4AC7-DE6F-4E63-B94A-1B593DF9B741}" type="datetimeFigureOut">
              <a:rPr lang="pt-BR" smtClean="0"/>
              <a:pPr/>
              <a:t>03/08/17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523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4AC7-DE6F-4E63-B94A-1B593DF9B741}" type="datetimeFigureOut">
              <a:rPr lang="pt-BR" smtClean="0"/>
              <a:pPr/>
              <a:t>03/08/17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535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4AC7-DE6F-4E63-B94A-1B593DF9B741}" type="datetimeFigureOut">
              <a:rPr lang="pt-BR" smtClean="0"/>
              <a:pPr/>
              <a:t>03/08/17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029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4AC7-DE6F-4E63-B94A-1B593DF9B741}" type="datetimeFigureOut">
              <a:rPr lang="pt-BR" smtClean="0"/>
              <a:pPr/>
              <a:t>03/08/17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055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4AC7-DE6F-4E63-B94A-1B593DF9B741}" type="datetimeFigureOut">
              <a:rPr lang="pt-BR" smtClean="0"/>
              <a:pPr/>
              <a:t>03/08/17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073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D4AC7-DE6F-4E63-B94A-1B593DF9B741}" type="datetimeFigureOut">
              <a:rPr lang="pt-BR" smtClean="0"/>
              <a:pPr/>
              <a:t>03/08/17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7124A-6EE0-49D7-80C7-003640CD5DBA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038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volutionoftheweb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683568" y="5157192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Introdução a Internet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25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HTTP e HTML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4395" y="1700808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7D7D7D"/>
                </a:solidFill>
                <a:latin typeface="Arial"/>
                <a:cs typeface="Arial"/>
              </a:rPr>
              <a:t>Como é feita a comunicação entre servidor e cliente ?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303139574"/>
              </p:ext>
            </p:extLst>
          </p:nvPr>
        </p:nvGraphicFramePr>
        <p:xfrm>
          <a:off x="1259632" y="2276872"/>
          <a:ext cx="6576392" cy="3964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360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HTTP</a:t>
            </a:r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4395" y="1700808"/>
            <a:ext cx="5976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Arial"/>
                <a:cs typeface="Arial"/>
              </a:rPr>
              <a:t>HTTP  - </a:t>
            </a:r>
            <a:r>
              <a:rPr lang="pt-BR" b="1" dirty="0" err="1" smtClean="0">
                <a:latin typeface="Arial"/>
                <a:cs typeface="Arial"/>
              </a:rPr>
              <a:t>HyperText</a:t>
            </a:r>
            <a:r>
              <a:rPr lang="pt-BR" b="1" dirty="0" smtClean="0">
                <a:latin typeface="Arial"/>
                <a:cs typeface="Arial"/>
              </a:rPr>
              <a:t> </a:t>
            </a:r>
            <a:r>
              <a:rPr lang="pt-BR" b="1" dirty="0" err="1" smtClean="0">
                <a:latin typeface="Arial"/>
                <a:cs typeface="Arial"/>
              </a:rPr>
              <a:t>Tranfer</a:t>
            </a:r>
            <a:r>
              <a:rPr lang="pt-BR" b="1" dirty="0" smtClean="0">
                <a:latin typeface="Arial"/>
                <a:cs typeface="Arial"/>
              </a:rPr>
              <a:t> </a:t>
            </a:r>
            <a:r>
              <a:rPr lang="pt-BR" b="1" dirty="0" err="1" smtClean="0">
                <a:latin typeface="Arial"/>
                <a:cs typeface="Arial"/>
              </a:rPr>
              <a:t>Protocol</a:t>
            </a:r>
            <a:endParaRPr lang="pt-BR" b="1" dirty="0" smtClean="0">
              <a:latin typeface="Arial"/>
              <a:cs typeface="Arial"/>
            </a:endParaRPr>
          </a:p>
          <a:p>
            <a:endParaRPr lang="pt-BR" dirty="0" smtClean="0">
              <a:latin typeface="Arial"/>
              <a:cs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/>
                <a:cs typeface="Arial"/>
              </a:rPr>
              <a:t>Protocolo </a:t>
            </a:r>
            <a:r>
              <a:rPr lang="pt-BR" b="1" dirty="0" err="1" smtClean="0">
                <a:latin typeface="Arial"/>
                <a:cs typeface="Arial"/>
              </a:rPr>
              <a:t>stateless</a:t>
            </a:r>
            <a:r>
              <a:rPr lang="pt-BR" dirty="0" smtClean="0">
                <a:latin typeface="Arial"/>
                <a:cs typeface="Arial"/>
              </a:rPr>
              <a:t> : uma requisição executada não tem o conhecimento da requisições anteriores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198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HTTP</a:t>
            </a:r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4395" y="1700808"/>
            <a:ext cx="6959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Arial"/>
                <a:cs typeface="Arial"/>
              </a:rPr>
              <a:t>HTTP  - </a:t>
            </a:r>
            <a:r>
              <a:rPr lang="pt-BR" b="1" dirty="0" err="1" smtClean="0">
                <a:latin typeface="Arial"/>
                <a:cs typeface="Arial"/>
              </a:rPr>
              <a:t>HyperText</a:t>
            </a:r>
            <a:r>
              <a:rPr lang="pt-BR" b="1" dirty="0" smtClean="0">
                <a:latin typeface="Arial"/>
                <a:cs typeface="Arial"/>
              </a:rPr>
              <a:t> </a:t>
            </a:r>
            <a:r>
              <a:rPr lang="pt-BR" b="1" dirty="0" err="1" smtClean="0">
                <a:latin typeface="Arial"/>
                <a:cs typeface="Arial"/>
              </a:rPr>
              <a:t>Tranfer</a:t>
            </a:r>
            <a:r>
              <a:rPr lang="pt-BR" b="1" dirty="0" smtClean="0">
                <a:latin typeface="Arial"/>
                <a:cs typeface="Arial"/>
              </a:rPr>
              <a:t> </a:t>
            </a:r>
            <a:r>
              <a:rPr lang="pt-BR" b="1" dirty="0" err="1" smtClean="0">
                <a:latin typeface="Arial"/>
                <a:cs typeface="Arial"/>
              </a:rPr>
              <a:t>Protocol</a:t>
            </a:r>
            <a:endParaRPr lang="pt-BR" b="1" dirty="0" smtClean="0">
              <a:latin typeface="Arial"/>
              <a:cs typeface="Arial"/>
            </a:endParaRPr>
          </a:p>
          <a:p>
            <a:endParaRPr lang="pt-BR" dirty="0" smtClean="0">
              <a:latin typeface="Arial"/>
              <a:cs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/>
                <a:cs typeface="Arial"/>
              </a:rPr>
              <a:t>Existem dois tipos de mensagens: </a:t>
            </a:r>
            <a:r>
              <a:rPr lang="pt-BR" b="1" dirty="0" err="1" smtClean="0">
                <a:latin typeface="Arial"/>
                <a:cs typeface="Arial"/>
              </a:rPr>
              <a:t>request</a:t>
            </a:r>
            <a:r>
              <a:rPr lang="pt-BR" dirty="0" smtClean="0">
                <a:latin typeface="Arial"/>
                <a:cs typeface="Arial"/>
              </a:rPr>
              <a:t> e </a:t>
            </a:r>
            <a:r>
              <a:rPr lang="pt-BR" b="1" dirty="0" smtClean="0">
                <a:latin typeface="Arial"/>
                <a:cs typeface="Arial"/>
              </a:rPr>
              <a:t>response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2050" name="Picture 2" descr="https://developer.mozilla.org/files/4291/client-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24944"/>
            <a:ext cx="6827169" cy="240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88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HTML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4394" y="1700808"/>
            <a:ext cx="76780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/>
                <a:cs typeface="Arial"/>
              </a:rPr>
              <a:t>HTML </a:t>
            </a:r>
            <a:r>
              <a:rPr lang="pt-BR" dirty="0" smtClean="0">
                <a:latin typeface="Arial"/>
                <a:cs typeface="Arial"/>
              </a:rPr>
              <a:t> (</a:t>
            </a:r>
            <a:r>
              <a:rPr lang="pt-BR" dirty="0">
                <a:latin typeface="Arial"/>
                <a:cs typeface="Arial"/>
              </a:rPr>
              <a:t>abreviação para a expressão inglesa </a:t>
            </a:r>
            <a:r>
              <a:rPr lang="pt-BR" dirty="0" err="1">
                <a:latin typeface="Arial"/>
                <a:cs typeface="Arial"/>
              </a:rPr>
              <a:t>HyperText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err="1">
                <a:latin typeface="Arial"/>
                <a:cs typeface="Arial"/>
              </a:rPr>
              <a:t>Markup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err="1">
                <a:latin typeface="Arial"/>
                <a:cs typeface="Arial"/>
              </a:rPr>
              <a:t>Language</a:t>
            </a:r>
            <a:r>
              <a:rPr lang="pt-BR" dirty="0">
                <a:latin typeface="Arial"/>
                <a:cs typeface="Arial"/>
              </a:rPr>
              <a:t>, que significa Linguagem de Marcação de Hipertexto) é uma linguagem de marcação utilizada para produzir páginas na </a:t>
            </a:r>
            <a:r>
              <a:rPr lang="pt-BR" dirty="0" smtClean="0">
                <a:latin typeface="Arial"/>
                <a:cs typeface="Arial"/>
              </a:rPr>
              <a:t>Web.</a:t>
            </a:r>
          </a:p>
          <a:p>
            <a:endParaRPr lang="pt-BR" dirty="0" smtClean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/>
                <a:cs typeface="Arial"/>
              </a:rPr>
              <a:t>Documentos </a:t>
            </a:r>
            <a:r>
              <a:rPr lang="pt-BR" dirty="0">
                <a:latin typeface="Arial"/>
                <a:cs typeface="Arial"/>
              </a:rPr>
              <a:t>HTML podem ser interpretados por navegadores. </a:t>
            </a:r>
            <a:endParaRPr lang="pt-BR" dirty="0" smtClean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/>
                <a:cs typeface="Arial"/>
              </a:rPr>
              <a:t>A </a:t>
            </a:r>
            <a:r>
              <a:rPr lang="pt-BR" dirty="0">
                <a:latin typeface="Arial"/>
                <a:cs typeface="Arial"/>
              </a:rPr>
              <a:t>tecnologia é fruto do “casamento” dos padrões </a:t>
            </a:r>
            <a:r>
              <a:rPr lang="pt-BR" dirty="0" err="1">
                <a:latin typeface="Arial"/>
                <a:cs typeface="Arial"/>
              </a:rPr>
              <a:t>HyTime</a:t>
            </a:r>
            <a:r>
              <a:rPr lang="pt-BR" dirty="0">
                <a:latin typeface="Arial"/>
                <a:cs typeface="Arial"/>
              </a:rPr>
              <a:t> e SGML.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02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HTML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4394" y="1700808"/>
            <a:ext cx="76780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Arial"/>
                <a:cs typeface="Arial"/>
              </a:rPr>
              <a:t>A Criação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/>
                <a:cs typeface="Arial"/>
              </a:rPr>
              <a:t>Tim Berners-Lee (físico britânico) criou o HTML original é também criador da World </a:t>
            </a:r>
            <a:r>
              <a:rPr lang="pt-BR" dirty="0" err="1">
                <a:latin typeface="Arial"/>
                <a:cs typeface="Arial"/>
              </a:rPr>
              <a:t>Wide</a:t>
            </a:r>
            <a:r>
              <a:rPr lang="pt-BR" dirty="0">
                <a:latin typeface="Arial"/>
                <a:cs typeface="Arial"/>
              </a:rPr>
              <a:t> Web (Rede Mundial de Computadores – Internet, tendo feito a primeira proposta para sua criação em março de 1989. </a:t>
            </a:r>
            <a:endParaRPr lang="pt-BR" dirty="0" smtClean="0">
              <a:latin typeface="Arial"/>
              <a:cs typeface="Arial"/>
            </a:endParaRPr>
          </a:p>
          <a:p>
            <a:endParaRPr lang="pt-BR" dirty="0" smtClean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/>
                <a:cs typeface="Arial"/>
              </a:rPr>
              <a:t>Em </a:t>
            </a:r>
            <a:r>
              <a:rPr lang="pt-BR" dirty="0">
                <a:latin typeface="Arial"/>
                <a:cs typeface="Arial"/>
              </a:rPr>
              <a:t>25 de dezembro de 1990, com a ajuda de Robert </a:t>
            </a:r>
            <a:r>
              <a:rPr lang="pt-BR" dirty="0" err="1" smtClean="0">
                <a:latin typeface="Arial"/>
                <a:cs typeface="Arial"/>
              </a:rPr>
              <a:t>Cailliau</a:t>
            </a:r>
            <a:r>
              <a:rPr lang="pt-BR" dirty="0" smtClean="0">
                <a:latin typeface="Arial"/>
                <a:cs typeface="Arial"/>
              </a:rPr>
              <a:t> </a:t>
            </a:r>
            <a:r>
              <a:rPr lang="pt-BR" dirty="0">
                <a:latin typeface="Arial"/>
                <a:cs typeface="Arial"/>
              </a:rPr>
              <a:t>um jovem estudante do CERN, implementou a primeira comunicação bem-sucedida entre um cliente HTTP e o servidor através da internet.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301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HTML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4394" y="1700808"/>
            <a:ext cx="76780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Arial"/>
                <a:cs typeface="Arial"/>
              </a:rPr>
              <a:t>A Evolução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/>
                <a:cs typeface="Arial"/>
                <a:hlinkClick r:id="rId2"/>
              </a:rPr>
              <a:t>http://www.evolutionoftheweb.com</a:t>
            </a:r>
            <a:endParaRPr lang="pt-BR" dirty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545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539552" y="0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HTML – Estrutura Básica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077" y="2104840"/>
            <a:ext cx="2657846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539552" y="0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HTML - Estrutura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20" y="620688"/>
            <a:ext cx="5944430" cy="6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3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792088"/>
            <a:ext cx="8125959" cy="4820323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539552" y="0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HTML - Estrutura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87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54395" y="2243624"/>
            <a:ext cx="8229600" cy="2016224"/>
          </a:xfrm>
        </p:spPr>
        <p:txBody>
          <a:bodyPr>
            <a:normAutofit/>
          </a:bodyPr>
          <a:lstStyle/>
          <a:p>
            <a:r>
              <a:rPr lang="pt-BR" sz="1600" dirty="0">
                <a:solidFill>
                  <a:srgbClr val="7D7D7D"/>
                </a:solidFill>
                <a:latin typeface="Arial"/>
                <a:cs typeface="Arial"/>
              </a:rPr>
              <a:t>A sintaxe da HTML baseia-se em um elemento chamado </a:t>
            </a:r>
            <a:r>
              <a:rPr lang="pt-BR" sz="1600" dirty="0" err="1">
                <a:solidFill>
                  <a:srgbClr val="7D7D7D"/>
                </a:solidFill>
                <a:latin typeface="Arial"/>
                <a:cs typeface="Arial"/>
              </a:rPr>
              <a:t>tag</a:t>
            </a:r>
            <a:r>
              <a:rPr lang="pt-BR" sz="1600" dirty="0">
                <a:solidFill>
                  <a:srgbClr val="7D7D7D"/>
                </a:solidFill>
                <a:latin typeface="Arial"/>
                <a:cs typeface="Arial"/>
              </a:rPr>
              <a:t> (etiqueta).</a:t>
            </a:r>
          </a:p>
          <a:p>
            <a:r>
              <a:rPr lang="pt-BR" sz="1600" dirty="0" err="1">
                <a:solidFill>
                  <a:srgbClr val="7D7D7D"/>
                </a:solidFill>
                <a:latin typeface="Arial"/>
                <a:cs typeface="Arial"/>
              </a:rPr>
              <a:t>Tags</a:t>
            </a:r>
            <a:r>
              <a:rPr lang="pt-BR" sz="1600" dirty="0">
                <a:solidFill>
                  <a:srgbClr val="7D7D7D"/>
                </a:solidFill>
                <a:latin typeface="Arial"/>
                <a:cs typeface="Arial"/>
              </a:rPr>
              <a:t> são rótulos usados para informar ao navegador como o conteúdo deve ser apresentado.</a:t>
            </a:r>
          </a:p>
          <a:p>
            <a:pPr marL="0" indent="0" algn="ctr">
              <a:buNone/>
            </a:pPr>
            <a:endParaRPr 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HTML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4395" y="1700808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7D7D7D"/>
                </a:solidFill>
                <a:latin typeface="Arial"/>
                <a:cs typeface="Arial"/>
              </a:rPr>
              <a:t>Elementos de Marcação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3297688"/>
            <a:ext cx="3658111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3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3315" y="1556792"/>
            <a:ext cx="8229600" cy="2016224"/>
          </a:xfrm>
        </p:spPr>
        <p:txBody>
          <a:bodyPr>
            <a:normAutofit/>
          </a:bodyPr>
          <a:lstStyle/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História</a:t>
            </a:r>
          </a:p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Servidores</a:t>
            </a:r>
            <a:endParaRPr lang="pt-BR" sz="1600" dirty="0">
              <a:solidFill>
                <a:srgbClr val="7D7D7D"/>
              </a:solidFill>
              <a:latin typeface="Arial"/>
              <a:cs typeface="Arial"/>
            </a:endParaRPr>
          </a:p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HTTP / HTML</a:t>
            </a:r>
            <a:endParaRPr lang="pt-BR" sz="1600" dirty="0">
              <a:solidFill>
                <a:srgbClr val="7D7D7D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endParaRPr 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Agenda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71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54395" y="1700808"/>
            <a:ext cx="8229600" cy="2016224"/>
          </a:xfrm>
        </p:spPr>
        <p:txBody>
          <a:bodyPr>
            <a:normAutofit/>
          </a:bodyPr>
          <a:lstStyle/>
          <a:p>
            <a:r>
              <a:rPr lang="pt-BR" sz="1600" dirty="0">
                <a:solidFill>
                  <a:srgbClr val="7D7D7D"/>
                </a:solidFill>
                <a:latin typeface="Arial"/>
                <a:cs typeface="Arial"/>
              </a:rPr>
              <a:t>A </a:t>
            </a:r>
            <a:r>
              <a:rPr lang="pt-BR" sz="1600" dirty="0" err="1">
                <a:solidFill>
                  <a:srgbClr val="7D7D7D"/>
                </a:solidFill>
                <a:latin typeface="Arial"/>
                <a:cs typeface="Arial"/>
              </a:rPr>
              <a:t>tag</a:t>
            </a:r>
            <a:r>
              <a:rPr lang="pt-BR" sz="1600" dirty="0">
                <a:solidFill>
                  <a:srgbClr val="7D7D7D"/>
                </a:solidFill>
                <a:latin typeface="Arial"/>
                <a:cs typeface="Arial"/>
              </a:rPr>
              <a:t> tem a seguinte forma geral</a:t>
            </a:r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:    </a:t>
            </a:r>
            <a:r>
              <a:rPr lang="pt-BR" sz="1800" b="1" dirty="0" smtClean="0">
                <a:solidFill>
                  <a:srgbClr val="7D7D7D"/>
                </a:solidFill>
                <a:latin typeface="Arial"/>
                <a:cs typeface="Arial"/>
              </a:rPr>
              <a:t>&lt;</a:t>
            </a:r>
            <a:r>
              <a:rPr lang="pt-BR" sz="1800" b="1" dirty="0" err="1">
                <a:solidFill>
                  <a:srgbClr val="7D7D7D"/>
                </a:solidFill>
                <a:latin typeface="Arial"/>
                <a:cs typeface="Arial"/>
              </a:rPr>
              <a:t>tag</a:t>
            </a:r>
            <a:r>
              <a:rPr lang="pt-BR" sz="1800" b="1" dirty="0">
                <a:solidFill>
                  <a:srgbClr val="7D7D7D"/>
                </a:solidFill>
                <a:latin typeface="Arial"/>
                <a:cs typeface="Arial"/>
              </a:rPr>
              <a:t>&gt; ..... &lt;/</a:t>
            </a:r>
            <a:r>
              <a:rPr lang="pt-BR" sz="1800" b="1" dirty="0" err="1">
                <a:solidFill>
                  <a:srgbClr val="7D7D7D"/>
                </a:solidFill>
                <a:latin typeface="Arial"/>
                <a:cs typeface="Arial"/>
              </a:rPr>
              <a:t>tag</a:t>
            </a:r>
            <a:r>
              <a:rPr lang="pt-BR" sz="1800" b="1" dirty="0" smtClean="0">
                <a:solidFill>
                  <a:srgbClr val="7D7D7D"/>
                </a:solidFill>
                <a:latin typeface="Arial"/>
                <a:cs typeface="Arial"/>
              </a:rPr>
              <a:t>&gt;</a:t>
            </a:r>
          </a:p>
          <a:p>
            <a:r>
              <a:rPr lang="pt-BR" sz="1600" dirty="0">
                <a:solidFill>
                  <a:srgbClr val="7D7D7D"/>
                </a:solidFill>
                <a:latin typeface="Arial"/>
                <a:cs typeface="Arial"/>
              </a:rPr>
              <a:t>Tudo que estiver contido entre uma </a:t>
            </a:r>
            <a:r>
              <a:rPr lang="pt-BR" sz="1600" dirty="0" err="1">
                <a:solidFill>
                  <a:srgbClr val="7D7D7D"/>
                </a:solidFill>
                <a:latin typeface="Arial"/>
                <a:cs typeface="Arial"/>
              </a:rPr>
              <a:t>tag</a:t>
            </a:r>
            <a:r>
              <a:rPr lang="pt-BR" sz="1600" dirty="0">
                <a:solidFill>
                  <a:srgbClr val="7D7D7D"/>
                </a:solidFill>
                <a:latin typeface="Arial"/>
                <a:cs typeface="Arial"/>
              </a:rPr>
              <a:t> de abertura &lt;&gt; </a:t>
            </a:r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e uma </a:t>
            </a:r>
            <a:r>
              <a:rPr lang="pt-BR" sz="1600" dirty="0" err="1">
                <a:solidFill>
                  <a:srgbClr val="7D7D7D"/>
                </a:solidFill>
                <a:latin typeface="Arial"/>
                <a:cs typeface="Arial"/>
              </a:rPr>
              <a:t>tag</a:t>
            </a:r>
            <a:r>
              <a:rPr lang="pt-BR" sz="1600" dirty="0">
                <a:solidFill>
                  <a:srgbClr val="7D7D7D"/>
                </a:solidFill>
                <a:latin typeface="Arial"/>
                <a:cs typeface="Arial"/>
              </a:rPr>
              <a:t> de fechamento &lt;/&gt; será processado segundo </a:t>
            </a:r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o comando </a:t>
            </a:r>
            <a:r>
              <a:rPr lang="pt-BR" sz="1600" dirty="0">
                <a:solidFill>
                  <a:srgbClr val="7D7D7D"/>
                </a:solidFill>
                <a:latin typeface="Arial"/>
                <a:cs typeface="Arial"/>
              </a:rPr>
              <a:t>contido na </a:t>
            </a:r>
            <a:r>
              <a:rPr lang="pt-BR" sz="1600" dirty="0" err="1">
                <a:solidFill>
                  <a:srgbClr val="7D7D7D"/>
                </a:solidFill>
                <a:latin typeface="Arial"/>
                <a:cs typeface="Arial"/>
              </a:rPr>
              <a:t>tag</a:t>
            </a:r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.</a:t>
            </a:r>
          </a:p>
          <a:p>
            <a:r>
              <a:rPr lang="pt-BR" sz="1600" dirty="0">
                <a:solidFill>
                  <a:srgbClr val="7D7D7D"/>
                </a:solidFill>
                <a:latin typeface="Arial"/>
                <a:cs typeface="Arial"/>
              </a:rPr>
              <a:t>Algumas </a:t>
            </a:r>
            <a:r>
              <a:rPr lang="pt-BR" sz="1600" dirty="0" err="1">
                <a:solidFill>
                  <a:srgbClr val="7D7D7D"/>
                </a:solidFill>
                <a:latin typeface="Arial"/>
                <a:cs typeface="Arial"/>
              </a:rPr>
              <a:t>tags</a:t>
            </a:r>
            <a:r>
              <a:rPr lang="pt-BR" sz="1600" dirty="0">
                <a:solidFill>
                  <a:srgbClr val="7D7D7D"/>
                </a:solidFill>
                <a:latin typeface="Arial"/>
                <a:cs typeface="Arial"/>
              </a:rPr>
              <a:t>, chamadas </a:t>
            </a:r>
            <a:r>
              <a:rPr lang="pt-BR" sz="1600" b="1" dirty="0" err="1">
                <a:solidFill>
                  <a:srgbClr val="7D7D7D"/>
                </a:solidFill>
                <a:latin typeface="Arial"/>
                <a:cs typeface="Arial"/>
              </a:rPr>
              <a:t>tags</a:t>
            </a:r>
            <a:r>
              <a:rPr lang="pt-BR" sz="1600" b="1" dirty="0">
                <a:solidFill>
                  <a:srgbClr val="7D7D7D"/>
                </a:solidFill>
                <a:latin typeface="Arial"/>
                <a:cs typeface="Arial"/>
              </a:rPr>
              <a:t> de comandos isolados</a:t>
            </a:r>
            <a:r>
              <a:rPr lang="pt-BR" sz="1600" dirty="0">
                <a:solidFill>
                  <a:srgbClr val="7D7D7D"/>
                </a:solidFill>
                <a:latin typeface="Arial"/>
                <a:cs typeface="Arial"/>
              </a:rPr>
              <a:t>, não necessitam de um conteúdo para serem processados</a:t>
            </a:r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. &lt; </a:t>
            </a:r>
            <a:r>
              <a:rPr lang="pt-BR" sz="1600" dirty="0" err="1" smtClean="0">
                <a:solidFill>
                  <a:srgbClr val="7D7D7D"/>
                </a:solidFill>
                <a:latin typeface="Arial"/>
                <a:cs typeface="Arial"/>
              </a:rPr>
              <a:t>br</a:t>
            </a:r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 / &gt; (pular linha)</a:t>
            </a:r>
            <a:endParaRPr lang="pt-BR" dirty="0"/>
          </a:p>
          <a:p>
            <a:pPr marL="0" indent="0" algn="ctr">
              <a:buNone/>
            </a:pPr>
            <a:endParaRPr 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HTML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13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54395" y="1700808"/>
            <a:ext cx="8229600" cy="2016224"/>
          </a:xfrm>
        </p:spPr>
        <p:txBody>
          <a:bodyPr>
            <a:normAutofit/>
          </a:bodyPr>
          <a:lstStyle/>
          <a:p>
            <a:r>
              <a:rPr lang="pt-BR" sz="1600" b="1" dirty="0" smtClean="0">
                <a:solidFill>
                  <a:srgbClr val="7D7D7D"/>
                </a:solidFill>
                <a:latin typeface="Arial"/>
                <a:cs typeface="Arial"/>
              </a:rPr>
              <a:t>Elementos Estruturantes</a:t>
            </a:r>
            <a:endParaRPr lang="pt-BR" sz="1800" b="1" dirty="0" smtClean="0">
              <a:solidFill>
                <a:srgbClr val="7D7D7D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endParaRPr 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HTML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165547"/>
              </p:ext>
            </p:extLst>
          </p:nvPr>
        </p:nvGraphicFramePr>
        <p:xfrm>
          <a:off x="1475656" y="2276872"/>
          <a:ext cx="6768752" cy="3353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7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099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8458">
                <a:tc>
                  <a:txBody>
                    <a:bodyPr/>
                    <a:lstStyle/>
                    <a:p>
                      <a:r>
                        <a:rPr lang="pt-BR" dirty="0" smtClean="0"/>
                        <a:t>Elemento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r>
                        <a:rPr lang="pt-BR" dirty="0" smtClean="0"/>
                        <a:t>&lt;</a:t>
                      </a:r>
                      <a:r>
                        <a:rPr lang="pt-BR" dirty="0" err="1" smtClean="0"/>
                        <a:t>html</a:t>
                      </a:r>
                      <a:r>
                        <a:rPr lang="pt-BR" dirty="0" smtClean="0"/>
                        <a:t>&gt; &lt;/</a:t>
                      </a:r>
                      <a:r>
                        <a:rPr lang="pt-BR" dirty="0" err="1" smtClean="0"/>
                        <a:t>html</a:t>
                      </a:r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Elemento responsável</a:t>
                      </a:r>
                      <a:r>
                        <a:rPr lang="pt-BR" baseline="0" dirty="0" smtClean="0"/>
                        <a:t> pelo encapsulamento completo de um documento HTML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r>
                        <a:rPr lang="pt-BR" dirty="0" smtClean="0"/>
                        <a:t>&lt;</a:t>
                      </a:r>
                      <a:r>
                        <a:rPr lang="pt-BR" dirty="0" err="1" smtClean="0"/>
                        <a:t>head</a:t>
                      </a:r>
                      <a:r>
                        <a:rPr lang="pt-BR" dirty="0" smtClean="0"/>
                        <a:t>&gt; &lt;/</a:t>
                      </a:r>
                      <a:r>
                        <a:rPr lang="pt-BR" dirty="0" err="1" smtClean="0"/>
                        <a:t>head</a:t>
                      </a:r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Elemento</a:t>
                      </a:r>
                      <a:r>
                        <a:rPr lang="pt-BR" baseline="0" dirty="0" smtClean="0"/>
                        <a:t> que contem as informações do </a:t>
                      </a:r>
                      <a:r>
                        <a:rPr lang="pt-BR" b="1" baseline="0" dirty="0" smtClean="0"/>
                        <a:t>cabeçalho</a:t>
                      </a:r>
                      <a:r>
                        <a:rPr lang="pt-BR" baseline="0" dirty="0" smtClean="0"/>
                        <a:t> da página (</a:t>
                      </a:r>
                      <a:r>
                        <a:rPr lang="pt-BR" baseline="0" dirty="0" err="1" smtClean="0"/>
                        <a:t>metadata</a:t>
                      </a:r>
                      <a:r>
                        <a:rPr lang="pt-BR" baseline="0" dirty="0" smtClean="0"/>
                        <a:t>, CSS </a:t>
                      </a:r>
                      <a:r>
                        <a:rPr lang="pt-BR" baseline="0" dirty="0" err="1" smtClean="0"/>
                        <a:t>styles</a:t>
                      </a:r>
                      <a:r>
                        <a:rPr lang="pt-BR" baseline="0" dirty="0" smtClean="0"/>
                        <a:t>, </a:t>
                      </a:r>
                      <a:r>
                        <a:rPr lang="pt-BR" baseline="0" dirty="0" err="1" smtClean="0"/>
                        <a:t>JavaScript</a:t>
                      </a:r>
                      <a:r>
                        <a:rPr lang="pt-BR" baseline="0" dirty="0" smtClean="0"/>
                        <a:t>... 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r>
                        <a:rPr lang="pt-BR" dirty="0" smtClean="0"/>
                        <a:t>&lt;</a:t>
                      </a:r>
                      <a:r>
                        <a:rPr lang="pt-BR" dirty="0" err="1" smtClean="0"/>
                        <a:t>title</a:t>
                      </a:r>
                      <a:r>
                        <a:rPr lang="pt-BR" dirty="0" smtClean="0"/>
                        <a:t>&gt;</a:t>
                      </a:r>
                      <a:r>
                        <a:rPr lang="pt-BR" baseline="0" dirty="0" smtClean="0"/>
                        <a:t> &lt;/</a:t>
                      </a:r>
                      <a:r>
                        <a:rPr lang="pt-BR" baseline="0" dirty="0" err="1" smtClean="0"/>
                        <a:t>title</a:t>
                      </a:r>
                      <a:r>
                        <a:rPr lang="pt-BR" baseline="0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Coloca o </a:t>
                      </a:r>
                      <a:r>
                        <a:rPr lang="pt-BR" b="1" dirty="0" smtClean="0"/>
                        <a:t>título</a:t>
                      </a:r>
                      <a:r>
                        <a:rPr lang="pt-BR" dirty="0" smtClean="0"/>
                        <a:t> da pagina, o</a:t>
                      </a:r>
                      <a:r>
                        <a:rPr lang="pt-BR" baseline="0" dirty="0" smtClean="0"/>
                        <a:t> mesmo que será mostrado na barra do browser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r>
                        <a:rPr lang="pt-BR" dirty="0" smtClean="0"/>
                        <a:t>&lt;</a:t>
                      </a:r>
                      <a:r>
                        <a:rPr lang="pt-BR" dirty="0" err="1" smtClean="0"/>
                        <a:t>body</a:t>
                      </a:r>
                      <a:r>
                        <a:rPr lang="pt-BR" dirty="0" smtClean="0"/>
                        <a:t>&gt; &lt;/</a:t>
                      </a:r>
                      <a:r>
                        <a:rPr lang="pt-BR" dirty="0" err="1" smtClean="0"/>
                        <a:t>body</a:t>
                      </a:r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Elemento que encapsula todos os</a:t>
                      </a:r>
                      <a:r>
                        <a:rPr lang="pt-BR" baseline="0" dirty="0" smtClean="0"/>
                        <a:t> elementos visíveis do site. (</a:t>
                      </a:r>
                      <a:r>
                        <a:rPr lang="pt-BR" b="1" baseline="0" dirty="0" smtClean="0"/>
                        <a:t>corpo</a:t>
                      </a:r>
                      <a:r>
                        <a:rPr lang="pt-BR" baseline="0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01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História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4395" y="1700808"/>
            <a:ext cx="722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7D7D7D"/>
                </a:solidFill>
                <a:latin typeface="Arial"/>
                <a:cs typeface="Arial"/>
              </a:rPr>
              <a:t>No final de 60’s surge a </a:t>
            </a:r>
            <a:r>
              <a:rPr lang="pt-BR" dirty="0" err="1">
                <a:solidFill>
                  <a:srgbClr val="7D7D7D"/>
                </a:solidFill>
                <a:latin typeface="Arial"/>
                <a:cs typeface="Arial"/>
              </a:rPr>
              <a:t>ARPANet</a:t>
            </a:r>
            <a:r>
              <a:rPr lang="pt-BR" dirty="0">
                <a:solidFill>
                  <a:srgbClr val="7D7D7D"/>
                </a:solidFill>
                <a:latin typeface="Arial"/>
                <a:cs typeface="Arial"/>
              </a:rPr>
              <a:t> com propósito militar. 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075" y="2348880"/>
            <a:ext cx="6559006" cy="382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3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História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1962" y="1412776"/>
            <a:ext cx="7221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7D7D7D"/>
                </a:solidFill>
                <a:latin typeface="Arial"/>
                <a:cs typeface="Arial"/>
              </a:rPr>
              <a:t>Acesso cresce principalmente entre </a:t>
            </a:r>
            <a:r>
              <a:rPr lang="pt-BR" dirty="0" smtClean="0">
                <a:solidFill>
                  <a:srgbClr val="7D7D7D"/>
                </a:solidFill>
                <a:latin typeface="Arial"/>
                <a:cs typeface="Arial"/>
              </a:rPr>
              <a:t>acadêmicos, mas todo seu conteúdo será somente baseado em ASCII, ou seja, texto puro sem formatação ou imagem.  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95" y="2336106"/>
            <a:ext cx="7221686" cy="433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1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História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28" name="Picture 4" descr="http://www.ep.ph.bham.ac.uk/DiscoveringParticles/lhc/collider/images/lhc-machine-lar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357" y="548680"/>
            <a:ext cx="4560441" cy="305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44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História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4395" y="3933056"/>
            <a:ext cx="72216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7D7D7D"/>
                </a:solidFill>
                <a:latin typeface="Arial"/>
                <a:cs typeface="Arial"/>
              </a:rPr>
              <a:t>Em 1989, os cientistas do </a:t>
            </a:r>
            <a:r>
              <a:rPr lang="pt-BR" dirty="0">
                <a:solidFill>
                  <a:srgbClr val="7D7D7D"/>
                </a:solidFill>
                <a:latin typeface="Arial"/>
                <a:cs typeface="Arial"/>
              </a:rPr>
              <a:t>CERN (Organização Europeia para a Pesquisa </a:t>
            </a:r>
            <a:r>
              <a:rPr lang="pt-BR" dirty="0" smtClean="0">
                <a:solidFill>
                  <a:srgbClr val="7D7D7D"/>
                </a:solidFill>
                <a:latin typeface="Arial"/>
                <a:cs typeface="Arial"/>
              </a:rPr>
              <a:t>Nuclear), lançaram uma proposta para o World </a:t>
            </a:r>
            <a:r>
              <a:rPr lang="pt-BR" dirty="0" err="1" smtClean="0">
                <a:solidFill>
                  <a:srgbClr val="7D7D7D"/>
                </a:solidFill>
                <a:latin typeface="Arial"/>
                <a:cs typeface="Arial"/>
              </a:rPr>
              <a:t>Wide</a:t>
            </a:r>
            <a:r>
              <a:rPr lang="pt-BR" dirty="0" smtClean="0">
                <a:solidFill>
                  <a:srgbClr val="7D7D7D"/>
                </a:solidFill>
                <a:latin typeface="Arial"/>
                <a:cs typeface="Arial"/>
              </a:rPr>
              <a:t> Web (HTML)</a:t>
            </a:r>
          </a:p>
          <a:p>
            <a:endParaRPr lang="pt-BR" dirty="0" smtClean="0">
              <a:solidFill>
                <a:srgbClr val="7D7D7D"/>
              </a:solidFill>
              <a:latin typeface="Arial"/>
              <a:cs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7D7D7D"/>
                </a:solidFill>
                <a:latin typeface="Arial"/>
                <a:cs typeface="Arial"/>
              </a:rPr>
              <a:t>Facilitar o compartilhamento de documentos de pesquisa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7D7D7D"/>
                </a:solidFill>
                <a:latin typeface="Arial"/>
                <a:cs typeface="Arial"/>
              </a:rPr>
              <a:t>Hipertexto + Internet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7D7D7D"/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7D7D7D"/>
                </a:solidFill>
                <a:latin typeface="Arial"/>
                <a:cs typeface="Arial"/>
              </a:rPr>
              <a:t>Internet se populariza nos anos 90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1028" name="Picture 4" descr="http://www.ep.ph.bham.ac.uk/DiscoveringParticles/lhc/collider/images/lhc-machine-lar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357" y="548680"/>
            <a:ext cx="4560441" cy="305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21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História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194151879"/>
              </p:ext>
            </p:extLst>
          </p:nvPr>
        </p:nvGraphicFramePr>
        <p:xfrm>
          <a:off x="854394" y="1772816"/>
          <a:ext cx="717398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1043608" y="1916832"/>
            <a:ext cx="4047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Hipertexto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bg1"/>
                </a:solidFill>
              </a:rPr>
              <a:t>Extensão para textos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bg1"/>
                </a:solidFill>
              </a:rPr>
              <a:t>HTML ( Hypertext </a:t>
            </a:r>
            <a:r>
              <a:rPr lang="pt-BR" b="1" dirty="0" err="1" smtClean="0">
                <a:solidFill>
                  <a:schemeClr val="bg1"/>
                </a:solidFill>
              </a:rPr>
              <a:t>Markup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 smtClean="0">
                <a:solidFill>
                  <a:schemeClr val="bg1"/>
                </a:solidFill>
              </a:rPr>
              <a:t>Language</a:t>
            </a:r>
            <a:r>
              <a:rPr lang="pt-BR" b="1" dirty="0" smtClean="0">
                <a:solidFill>
                  <a:schemeClr val="bg1"/>
                </a:solidFill>
              </a:rPr>
              <a:t> )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547664" y="3356992"/>
            <a:ext cx="5634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HTML na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bg1"/>
                </a:solidFill>
              </a:rPr>
              <a:t>Antes: Coleção fragmentada de imagens e texto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bg1"/>
                </a:solidFill>
              </a:rPr>
              <a:t>Depois: Rede interligada através de hipertextos e links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051721" y="4797152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Navegador </a:t>
            </a:r>
            <a:r>
              <a:rPr lang="pt-BR" b="1" dirty="0" err="1" smtClean="0">
                <a:solidFill>
                  <a:schemeClr val="bg1"/>
                </a:solidFill>
              </a:rPr>
              <a:t>Mosaic</a:t>
            </a:r>
            <a:endParaRPr lang="pt-BR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bg1"/>
                </a:solidFill>
              </a:rPr>
              <a:t>Índices Clicáveis, Tabela de Conteúdo, busca de texto etc...</a:t>
            </a:r>
          </a:p>
        </p:txBody>
      </p:sp>
    </p:spTree>
    <p:extLst>
      <p:ext uri="{BB962C8B-B14F-4D97-AF65-F5344CB8AC3E}">
        <p14:creationId xmlns:p14="http://schemas.microsoft.com/office/powerpoint/2010/main" val="239870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Servidores Web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4395" y="1700808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/>
                <a:cs typeface="Arial"/>
              </a:rPr>
              <a:t>Um servidor web recebe uma solicitação </a:t>
            </a:r>
            <a:r>
              <a:rPr lang="pt-BR" dirty="0" smtClean="0">
                <a:latin typeface="Arial"/>
                <a:cs typeface="Arial"/>
              </a:rPr>
              <a:t>do </a:t>
            </a:r>
            <a:r>
              <a:rPr lang="pt-BR" dirty="0">
                <a:latin typeface="Arial"/>
                <a:cs typeface="Arial"/>
              </a:rPr>
              <a:t>cliente e devolve algo para </a:t>
            </a:r>
            <a:r>
              <a:rPr lang="pt-BR" dirty="0" smtClean="0">
                <a:latin typeface="Arial"/>
                <a:cs typeface="Arial"/>
              </a:rPr>
              <a:t>ele.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02" y="2347139"/>
            <a:ext cx="6995882" cy="396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3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Servidores Web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4395" y="1700808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/>
                <a:cs typeface="Arial"/>
              </a:rPr>
              <a:t>Permite o usuário requisitar algo no </a:t>
            </a:r>
            <a:r>
              <a:rPr lang="pt-BR" dirty="0" smtClean="0">
                <a:latin typeface="Arial"/>
                <a:cs typeface="Arial"/>
              </a:rPr>
              <a:t>servidor.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/>
                <a:cs typeface="Arial"/>
              </a:rPr>
              <a:t>Mostra ao usuário o resultado da </a:t>
            </a:r>
            <a:r>
              <a:rPr lang="pt-BR" dirty="0" smtClean="0">
                <a:latin typeface="Arial"/>
                <a:cs typeface="Arial"/>
              </a:rPr>
              <a:t>requisição.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780928"/>
            <a:ext cx="6946725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6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8480</TotalTime>
  <Words>576</Words>
  <Application>Microsoft Office PowerPoint</Application>
  <PresentationFormat>On-screen Show (4:3)</PresentationFormat>
  <Paragraphs>87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Arial Rounded MT Bold</vt:lpstr>
      <vt:lpstr>Calibri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SUSTENTABILIDADE</dc:title>
  <dc:creator>Bruno</dc:creator>
  <cp:lastModifiedBy>André Breda Carneiro</cp:lastModifiedBy>
  <cp:revision>364</cp:revision>
  <cp:lastPrinted>2013-09-12T12:56:08Z</cp:lastPrinted>
  <dcterms:created xsi:type="dcterms:W3CDTF">2012-04-09T18:36:25Z</dcterms:created>
  <dcterms:modified xsi:type="dcterms:W3CDTF">2017-08-03T20:26:29Z</dcterms:modified>
</cp:coreProperties>
</file>