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1" r:id="rId3"/>
    <p:sldId id="32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2" r:id="rId13"/>
    <p:sldId id="353" r:id="rId14"/>
    <p:sldId id="351" r:id="rId15"/>
    <p:sldId id="355" r:id="rId16"/>
    <p:sldId id="336" r:id="rId17"/>
    <p:sldId id="339" r:id="rId18"/>
    <p:sldId id="329" r:id="rId19"/>
    <p:sldId id="360" r:id="rId20"/>
    <p:sldId id="361" r:id="rId21"/>
    <p:sldId id="362" r:id="rId22"/>
    <p:sldId id="363" r:id="rId23"/>
    <p:sldId id="364" r:id="rId24"/>
    <p:sldId id="356" r:id="rId25"/>
    <p:sldId id="357" r:id="rId26"/>
    <p:sldId id="358" r:id="rId27"/>
    <p:sldId id="359" r:id="rId28"/>
  </p:sldIdLst>
  <p:sldSz cx="9144000" cy="6858000" type="screen4x3"/>
  <p:notesSz cx="6761163" cy="99425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ola" initials="C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EEF"/>
    <a:srgbClr val="00457C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533" autoAdjust="0"/>
  </p:normalViewPr>
  <p:slideViewPr>
    <p:cSldViewPr>
      <p:cViewPr varScale="1">
        <p:scale>
          <a:sx n="70" d="100"/>
          <a:sy n="70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0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41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6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64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8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5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23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3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29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5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03/08/17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7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D4AC7-DE6F-4E63-B94A-1B593DF9B741}" type="datetimeFigureOut">
              <a:rPr lang="pt-BR" smtClean="0"/>
              <a:pPr/>
              <a:t>03/08/17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38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ns.b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.br/images/srpr/logo11w.p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ns.b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3568" y="5157192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smtClean="0">
                <a:solidFill>
                  <a:srgbClr val="00457C"/>
                </a:solidFill>
                <a:latin typeface="Arial"/>
                <a:cs typeface="Arial"/>
              </a:rPr>
              <a:t>Componentes / Estilos</a:t>
            </a:r>
          </a:p>
          <a:p>
            <a:endParaRPr lang="pt-BR" sz="2400" b="1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792088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  <a:r>
              <a:rPr lang="pt-BR" sz="1600" dirty="0" smtClean="0">
                <a:latin typeface="Arial"/>
                <a:cs typeface="Arial"/>
              </a:rPr>
              <a:t>&lt;</a:t>
            </a:r>
            <a:r>
              <a:rPr lang="pt-BR" sz="1600" dirty="0" err="1" smtClean="0">
                <a:latin typeface="Arial"/>
                <a:cs typeface="Arial"/>
              </a:rPr>
              <a:t>hr</a:t>
            </a:r>
            <a:r>
              <a:rPr lang="pt-BR" sz="1600" dirty="0" smtClean="0">
                <a:latin typeface="Arial"/>
                <a:cs typeface="Arial"/>
              </a:rPr>
              <a:t> /&gt;</a:t>
            </a:r>
            <a:endParaRPr lang="pt-BR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&lt;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hr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&gt; (Linha)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23315" y="2924944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  <a:r>
              <a:rPr lang="pt-BR" sz="1600" dirty="0" smtClean="0">
                <a:latin typeface="Arial"/>
                <a:cs typeface="Arial"/>
              </a:rPr>
              <a:t>&lt;p&gt;  </a:t>
            </a:r>
          </a:p>
          <a:p>
            <a:pPr marL="0" indent="0">
              <a:buNone/>
            </a:pPr>
            <a:r>
              <a:rPr lang="pt-BR" sz="1600" dirty="0" smtClean="0">
                <a:latin typeface="Arial"/>
                <a:cs typeface="Arial"/>
              </a:rPr>
              <a:t>		Essa parte do texto será em &lt;i&gt; Itálico &lt;/i&gt;</a:t>
            </a:r>
          </a:p>
          <a:p>
            <a:pPr marL="0" indent="0">
              <a:buNone/>
            </a:pPr>
            <a:r>
              <a:rPr lang="pt-BR" sz="1600" dirty="0" smtClean="0">
                <a:latin typeface="Arial"/>
                <a:cs typeface="Arial"/>
              </a:rPr>
              <a:t>	    &lt;/p&gt;</a:t>
            </a:r>
          </a:p>
          <a:p>
            <a:pPr marL="0" indent="0">
              <a:buFont typeface="Arial" pitchFamily="34" charset="0"/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54395" y="2276872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&lt;i&gt; (Itálico)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75715" y="5013176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  <a:r>
              <a:rPr lang="pt-BR" sz="1600" dirty="0" smtClean="0">
                <a:latin typeface="Arial"/>
                <a:cs typeface="Arial"/>
              </a:rPr>
              <a:t>&lt;</a:t>
            </a:r>
            <a:r>
              <a:rPr lang="pt-BR" sz="1600" dirty="0" err="1" smtClean="0">
                <a:latin typeface="Arial"/>
                <a:cs typeface="Arial"/>
              </a:rPr>
              <a:t>iframe</a:t>
            </a:r>
            <a:r>
              <a:rPr lang="pt-BR" sz="1600" dirty="0" smtClean="0">
                <a:latin typeface="Arial"/>
                <a:cs typeface="Arial"/>
              </a:rPr>
              <a:t> </a:t>
            </a:r>
            <a:r>
              <a:rPr lang="pt-BR" sz="1600" dirty="0" err="1" smtClean="0">
                <a:latin typeface="Arial"/>
                <a:cs typeface="Arial"/>
              </a:rPr>
              <a:t>src</a:t>
            </a:r>
            <a:r>
              <a:rPr lang="pt-BR" sz="1600" dirty="0" smtClean="0">
                <a:latin typeface="Arial"/>
                <a:cs typeface="Arial"/>
              </a:rPr>
              <a:t>=</a:t>
            </a:r>
            <a:r>
              <a:rPr lang="pt-BR" sz="1600" dirty="0" smtClean="0">
                <a:latin typeface="Arial"/>
                <a:cs typeface="Arial"/>
                <a:hlinkClick r:id="rId2"/>
              </a:rPr>
              <a:t>“</a:t>
            </a:r>
            <a:r>
              <a:rPr lang="pt-BR" sz="1600" dirty="0">
                <a:latin typeface="Arial"/>
                <a:cs typeface="Arial"/>
                <a:hlinkClick r:id="rId2"/>
              </a:rPr>
              <a:t> </a:t>
            </a:r>
            <a:r>
              <a:rPr lang="pt-BR" sz="1600" dirty="0" smtClean="0">
                <a:latin typeface="Arial"/>
                <a:cs typeface="Arial"/>
                <a:hlinkClick r:id="rId2"/>
              </a:rPr>
              <a:t>http://www.facens.br</a:t>
            </a:r>
            <a:r>
              <a:rPr lang="pt-BR" sz="1600" dirty="0" smtClean="0">
                <a:latin typeface="Arial"/>
                <a:cs typeface="Arial"/>
              </a:rPr>
              <a:t> ” &gt;&lt;/</a:t>
            </a:r>
            <a:r>
              <a:rPr lang="pt-BR" sz="1600" dirty="0" err="1" smtClean="0">
                <a:latin typeface="Arial"/>
                <a:cs typeface="Arial"/>
              </a:rPr>
              <a:t>iframe</a:t>
            </a:r>
            <a:r>
              <a:rPr lang="pt-BR" sz="1600" dirty="0" smtClean="0">
                <a:latin typeface="Arial"/>
                <a:cs typeface="Arial"/>
              </a:rPr>
              <a:t>&gt;</a:t>
            </a: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Atributos: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SRC: (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source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) Origem, página que será mostrada</a:t>
            </a:r>
          </a:p>
          <a:p>
            <a:pPr marL="457200" lvl="1" indent="0"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06795" y="43651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&lt;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iframe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&gt; (Frame em linha)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1872208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  <a:r>
              <a:rPr lang="pt-BR" sz="1600" dirty="0" smtClean="0">
                <a:latin typeface="Arial"/>
                <a:cs typeface="Arial"/>
              </a:rPr>
              <a:t>&lt;</a:t>
            </a:r>
            <a:r>
              <a:rPr lang="pt-BR" sz="1600" dirty="0" err="1" smtClean="0">
                <a:latin typeface="Arial"/>
                <a:cs typeface="Arial"/>
              </a:rPr>
              <a:t>img</a:t>
            </a:r>
            <a:r>
              <a:rPr lang="pt-BR" sz="1600" dirty="0" smtClean="0">
                <a:latin typeface="Arial"/>
                <a:cs typeface="Arial"/>
              </a:rPr>
              <a:t> </a:t>
            </a:r>
            <a:r>
              <a:rPr lang="pt-BR" sz="1600" dirty="0" err="1" smtClean="0">
                <a:latin typeface="Arial"/>
                <a:cs typeface="Arial"/>
              </a:rPr>
              <a:t>src</a:t>
            </a:r>
            <a:r>
              <a:rPr lang="pt-BR" sz="1600" dirty="0">
                <a:latin typeface="Arial"/>
                <a:cs typeface="Arial"/>
              </a:rPr>
              <a:t>=“</a:t>
            </a:r>
            <a:r>
              <a:rPr lang="pt-BR" sz="16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http://www.google.com.br/images/srpr/logo11w.png </a:t>
            </a:r>
            <a:r>
              <a:rPr lang="pt-BR" sz="1600" dirty="0">
                <a:latin typeface="Arial"/>
                <a:cs typeface="Arial"/>
              </a:rPr>
              <a:t>” </a:t>
            </a:r>
            <a:r>
              <a:rPr lang="pt-BR" sz="1600" dirty="0" smtClean="0">
                <a:latin typeface="Arial"/>
                <a:cs typeface="Arial"/>
              </a:rPr>
              <a:t>/&gt;</a:t>
            </a: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Atributos:</a:t>
            </a:r>
          </a:p>
          <a:p>
            <a:pPr lvl="1"/>
            <a:r>
              <a:rPr lang="pt-BR" sz="1200" dirty="0" smtClean="0">
                <a:solidFill>
                  <a:srgbClr val="7D7D7D"/>
                </a:solidFill>
                <a:latin typeface="Arial"/>
                <a:cs typeface="Arial"/>
              </a:rPr>
              <a:t>SRC: (Origem) caminho absoluto ( com </a:t>
            </a:r>
            <a:r>
              <a:rPr lang="pt-BR" sz="1200" dirty="0" err="1" smtClean="0">
                <a:solidFill>
                  <a:srgbClr val="7D7D7D"/>
                </a:solidFill>
                <a:latin typeface="Arial"/>
                <a:cs typeface="Arial"/>
              </a:rPr>
              <a:t>http</a:t>
            </a:r>
            <a:r>
              <a:rPr lang="pt-BR" sz="1200" dirty="0" smtClean="0">
                <a:solidFill>
                  <a:srgbClr val="7D7D7D"/>
                </a:solidFill>
                <a:latin typeface="Arial"/>
                <a:cs typeface="Arial"/>
              </a:rPr>
              <a:t>, endereço completo ) ou relativo ( /</a:t>
            </a:r>
            <a:r>
              <a:rPr lang="pt-BR" sz="1200" dirty="0" err="1" smtClean="0">
                <a:solidFill>
                  <a:srgbClr val="7D7D7D"/>
                </a:solidFill>
                <a:latin typeface="Arial"/>
                <a:cs typeface="Arial"/>
              </a:rPr>
              <a:t>img</a:t>
            </a:r>
            <a:r>
              <a:rPr lang="pt-BR" sz="1200" dirty="0" smtClean="0">
                <a:solidFill>
                  <a:srgbClr val="7D7D7D"/>
                </a:solidFill>
                <a:latin typeface="Arial"/>
                <a:cs typeface="Arial"/>
              </a:rPr>
              <a:t>/pordosol.png )</a:t>
            </a:r>
          </a:p>
          <a:p>
            <a:pPr lvl="1"/>
            <a:r>
              <a:rPr lang="pt-BR" sz="1200" dirty="0" err="1" smtClean="0">
                <a:solidFill>
                  <a:srgbClr val="7D7D7D"/>
                </a:solidFill>
                <a:latin typeface="Arial"/>
                <a:cs typeface="Arial"/>
              </a:rPr>
              <a:t>Alt</a:t>
            </a:r>
            <a:r>
              <a:rPr lang="pt-BR" sz="1200" dirty="0" smtClean="0">
                <a:solidFill>
                  <a:srgbClr val="7D7D7D"/>
                </a:solidFill>
                <a:latin typeface="Arial"/>
                <a:cs typeface="Arial"/>
              </a:rPr>
              <a:t> : define o texto que será mostrado ao posicionar o cursor sobre ela</a:t>
            </a:r>
          </a:p>
          <a:p>
            <a:pPr lvl="1"/>
            <a:r>
              <a:rPr lang="pt-BR" sz="1200" dirty="0" err="1" smtClean="0">
                <a:solidFill>
                  <a:srgbClr val="7D7D7D"/>
                </a:solidFill>
                <a:latin typeface="Arial"/>
                <a:cs typeface="Arial"/>
              </a:rPr>
              <a:t>Height</a:t>
            </a:r>
            <a:r>
              <a:rPr lang="pt-BR" sz="1200" dirty="0" smtClean="0">
                <a:solidFill>
                  <a:srgbClr val="7D7D7D"/>
                </a:solidFill>
                <a:latin typeface="Arial"/>
                <a:cs typeface="Arial"/>
              </a:rPr>
              <a:t>: Altura da imagem, medida em pixels</a:t>
            </a:r>
          </a:p>
          <a:p>
            <a:pPr lvl="1"/>
            <a:r>
              <a:rPr lang="pt-BR" sz="1200" dirty="0" err="1" smtClean="0">
                <a:solidFill>
                  <a:srgbClr val="7D7D7D"/>
                </a:solidFill>
                <a:latin typeface="Arial"/>
                <a:cs typeface="Arial"/>
              </a:rPr>
              <a:t>Width</a:t>
            </a:r>
            <a:r>
              <a:rPr lang="pt-BR" sz="1200" dirty="0" smtClean="0">
                <a:solidFill>
                  <a:srgbClr val="7D7D7D"/>
                </a:solidFill>
                <a:latin typeface="Arial"/>
                <a:cs typeface="Arial"/>
              </a:rPr>
              <a:t>: Largura da imagem, medida em pixels</a:t>
            </a:r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&lt;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img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&gt; (imagem)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75715" y="4221088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  <a:r>
              <a:rPr lang="en-US" sz="1600" dirty="0"/>
              <a:t> 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            &lt;</a:t>
            </a:r>
            <a:r>
              <a:rPr lang="en-US" sz="1600" dirty="0"/>
              <a:t>label for</a:t>
            </a:r>
            <a:r>
              <a:rPr lang="en-US" sz="1600" dirty="0" smtClean="0"/>
              <a:t>=“</a:t>
            </a:r>
            <a:r>
              <a:rPr lang="en-US" sz="1600" dirty="0" err="1"/>
              <a:t>masc</a:t>
            </a:r>
            <a:r>
              <a:rPr lang="en-US" sz="1600" dirty="0"/>
              <a:t> </a:t>
            </a:r>
            <a:r>
              <a:rPr lang="en-US" sz="1600" dirty="0" smtClean="0"/>
              <a:t>"&gt; </a:t>
            </a:r>
            <a:r>
              <a:rPr lang="en-US" sz="1600" dirty="0" err="1" smtClean="0"/>
              <a:t>Masculino</a:t>
            </a:r>
            <a:r>
              <a:rPr lang="en-US" sz="1600" dirty="0" smtClean="0"/>
              <a:t> &lt;/</a:t>
            </a:r>
            <a:r>
              <a:rPr lang="en-US" sz="1600" dirty="0"/>
              <a:t>label&gt;</a:t>
            </a:r>
            <a:br>
              <a:rPr lang="en-US" sz="1600" dirty="0"/>
            </a:br>
            <a:r>
              <a:rPr lang="en-US" sz="1600" dirty="0" smtClean="0"/>
              <a:t>	         </a:t>
            </a:r>
            <a:r>
              <a:rPr lang="en-US" sz="1600" dirty="0"/>
              <a:t>  &lt;input type="radio" name</a:t>
            </a:r>
            <a:r>
              <a:rPr lang="en-US" sz="1600" dirty="0" smtClean="0"/>
              <a:t>=“</a:t>
            </a:r>
            <a:r>
              <a:rPr lang="en-US" sz="1600" dirty="0" err="1" smtClean="0"/>
              <a:t>masc</a:t>
            </a:r>
            <a:r>
              <a:rPr lang="en-US" sz="1600" dirty="0" smtClean="0"/>
              <a:t>"</a:t>
            </a:r>
            <a:r>
              <a:rPr lang="en-US" sz="1600" dirty="0"/>
              <a:t> id</a:t>
            </a:r>
            <a:r>
              <a:rPr lang="en-US" sz="1600" dirty="0" smtClean="0"/>
              <a:t>=“</a:t>
            </a:r>
            <a:r>
              <a:rPr lang="en-US" sz="1600" dirty="0" err="1" smtClean="0"/>
              <a:t>masc</a:t>
            </a:r>
            <a:r>
              <a:rPr lang="en-US" sz="1600" dirty="0" smtClean="0"/>
              <a:t>"</a:t>
            </a:r>
            <a:r>
              <a:rPr lang="en-US" sz="1600" dirty="0"/>
              <a:t> value</a:t>
            </a:r>
            <a:r>
              <a:rPr lang="en-US" sz="1600" dirty="0" smtClean="0"/>
              <a:t>=“</a:t>
            </a:r>
            <a:r>
              <a:rPr lang="en-US" sz="1600" dirty="0" err="1" smtClean="0"/>
              <a:t>Masculino</a:t>
            </a:r>
            <a:r>
              <a:rPr lang="en-US" sz="1600" dirty="0" smtClean="0"/>
              <a:t>"&gt;</a:t>
            </a:r>
          </a:p>
          <a:p>
            <a:pPr marL="457200" lvl="1" indent="0"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75715" y="3429000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&lt;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label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&gt; (Título de um campo)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2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2107" y="1268760"/>
            <a:ext cx="8229600" cy="1728192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</a:p>
          <a:p>
            <a:pPr marL="1257300" lvl="3" indent="0">
              <a:buNone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ol&gt;</a:t>
            </a:r>
            <a:b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  &lt;li&gt;Coffee&lt;/li&gt;</a:t>
            </a:r>
            <a:b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  &lt;li&gt;Tea&lt;/li&gt;</a:t>
            </a:r>
            <a:b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  &lt;li&gt;Milk&lt;/li&gt;</a:t>
            </a:r>
            <a:b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&lt;/ol&gt;</a:t>
            </a: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&lt;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ol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&gt; (Lista Ordenada)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61415" y="2996952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&lt;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ul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&gt; (Lista 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Bullets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914400" y="3767708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</a:p>
          <a:p>
            <a:pPr marL="1257300" lvl="3" indent="0">
              <a:buFont typeface="Arial" pitchFamily="34" charset="0"/>
              <a:buNone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&lt;ul&gt;</a:t>
            </a:r>
            <a:b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  &lt;li&gt;Coffee&lt;/li&gt;</a:t>
            </a:r>
            <a:b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  &lt;li&gt;Tea&lt;/li&gt;</a:t>
            </a:r>
            <a:b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  &lt;li&gt;Milk&lt;/li&gt;</a:t>
            </a:r>
            <a:b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it-IT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95" y="1412776"/>
            <a:ext cx="2160240" cy="34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2107" y="1268760"/>
            <a:ext cx="8229600" cy="1728192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</a:p>
          <a:p>
            <a:pPr marL="1257300" lvl="3" indent="0">
              <a:buNone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Aqui terá um texto</a:t>
            </a:r>
          </a:p>
          <a:p>
            <a:pPr marL="1257300" lvl="3" indent="0">
              <a:buNone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&lt;/p&gt;</a:t>
            </a: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&lt;p&gt; (Parágrafo)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61415" y="2996952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&lt;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select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&gt; (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ComboBox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914400" y="3767708"/>
            <a:ext cx="8229600" cy="290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</a:p>
          <a:p>
            <a:pPr marL="1257300" lvl="3" indent="0">
              <a:buNone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multiple&gt;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>
              <a:buNone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 &lt;option value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="1"&gt;Primeiro&lt;/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option&gt;</a:t>
            </a:r>
          </a:p>
          <a:p>
            <a:pPr marL="1257300" lvl="3" indent="0">
              <a:buNone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 &lt;option value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="2"&gt;Segundo&lt;/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option&gt;</a:t>
            </a:r>
          </a:p>
          <a:p>
            <a:pPr marL="1257300" lvl="3" indent="0">
              <a:buNone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 &lt;option value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="3"&gt;Terceiro&lt;/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option&gt;</a:t>
            </a:r>
          </a:p>
          <a:p>
            <a:pPr marL="1257300" lvl="3" indent="0">
              <a:buNone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 &lt;option value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="4"&gt;Quarto&lt;/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option&gt;</a:t>
            </a:r>
          </a:p>
          <a:p>
            <a:pPr marL="1257300" lvl="3" indent="0">
              <a:buNone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&lt;/select</a:t>
            </a:r>
            <a:r>
              <a:rPr lang="it-I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500" dirty="0" smtClean="0">
                <a:solidFill>
                  <a:srgbClr val="7D7D7D"/>
                </a:solidFill>
                <a:latin typeface="Arial"/>
                <a:cs typeface="Arial"/>
              </a:rPr>
              <a:t>Atributos:</a:t>
            </a:r>
          </a:p>
          <a:p>
            <a:pPr lvl="1"/>
            <a:r>
              <a:rPr lang="pt-BR" sz="1400" dirty="0" err="1" smtClean="0">
                <a:solidFill>
                  <a:srgbClr val="7D7D7D"/>
                </a:solidFill>
                <a:latin typeface="Arial"/>
                <a:cs typeface="Arial"/>
              </a:rPr>
              <a:t>Multiple</a:t>
            </a:r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: Permite a seleção de múltiplos valores. </a:t>
            </a:r>
            <a:endParaRPr lang="pt-BR" sz="14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it-IT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4320480"/>
          </a:xfrm>
        </p:spPr>
        <p:txBody>
          <a:bodyPr>
            <a:normAutofit lnSpcReduction="10000"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</a:p>
          <a:p>
            <a:pPr marL="1257300" lvl="3" indent="0">
              <a:buNone/>
            </a:pP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&lt;table&gt;</a:t>
            </a:r>
          </a:p>
          <a:p>
            <a:pPr marL="1257300" lvl="3" indent="0">
              <a:buNone/>
            </a:pP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  &lt;</a:t>
            </a:r>
            <a:r>
              <a:rPr lang="en-US" sz="1400" dirty="0" err="1">
                <a:solidFill>
                  <a:srgbClr val="7D7D7D"/>
                </a:solidFill>
                <a:latin typeface="Arial"/>
                <a:cs typeface="Arial"/>
              </a:rPr>
              <a:t>tr</a:t>
            </a: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None/>
            </a:pP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    &lt;</a:t>
            </a:r>
            <a:r>
              <a:rPr lang="en-US" sz="1400" dirty="0" err="1">
                <a:solidFill>
                  <a:srgbClr val="7D7D7D"/>
                </a:solidFill>
                <a:latin typeface="Arial"/>
                <a:cs typeface="Arial"/>
              </a:rPr>
              <a:t>th</a:t>
            </a: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&gt;Nome&lt;/</a:t>
            </a:r>
            <a:r>
              <a:rPr lang="en-US" sz="1400" dirty="0" err="1">
                <a:solidFill>
                  <a:srgbClr val="7D7D7D"/>
                </a:solidFill>
                <a:latin typeface="Arial"/>
                <a:cs typeface="Arial"/>
              </a:rPr>
              <a:t>th</a:t>
            </a: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None/>
            </a:pP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    &lt;</a:t>
            </a:r>
            <a:r>
              <a:rPr lang="en-US" sz="1400" dirty="0" err="1">
                <a:solidFill>
                  <a:srgbClr val="7D7D7D"/>
                </a:solidFill>
                <a:latin typeface="Arial"/>
                <a:cs typeface="Arial"/>
              </a:rPr>
              <a:t>th</a:t>
            </a: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&gt;Nota&lt;/</a:t>
            </a:r>
            <a:r>
              <a:rPr lang="en-US" sz="1400" dirty="0" err="1">
                <a:solidFill>
                  <a:srgbClr val="7D7D7D"/>
                </a:solidFill>
                <a:latin typeface="Arial"/>
                <a:cs typeface="Arial"/>
              </a:rPr>
              <a:t>th</a:t>
            </a: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None/>
            </a:pP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  &lt;/</a:t>
            </a:r>
            <a:r>
              <a:rPr lang="en-US" sz="1400" dirty="0" err="1">
                <a:solidFill>
                  <a:srgbClr val="7D7D7D"/>
                </a:solidFill>
                <a:latin typeface="Arial"/>
                <a:cs typeface="Arial"/>
              </a:rPr>
              <a:t>tr</a:t>
            </a: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None/>
            </a:pP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  &lt;</a:t>
            </a:r>
            <a:r>
              <a:rPr lang="en-US" sz="1400" dirty="0" err="1">
                <a:solidFill>
                  <a:srgbClr val="7D7D7D"/>
                </a:solidFill>
                <a:latin typeface="Arial"/>
                <a:cs typeface="Arial"/>
              </a:rPr>
              <a:t>tr</a:t>
            </a: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None/>
            </a:pP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    &lt;td&gt;</a:t>
            </a:r>
            <a:r>
              <a:rPr lang="en-US" sz="1400" dirty="0" err="1">
                <a:solidFill>
                  <a:srgbClr val="7D7D7D"/>
                </a:solidFill>
                <a:latin typeface="Arial"/>
                <a:cs typeface="Arial"/>
              </a:rPr>
              <a:t>João</a:t>
            </a: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&lt;/td&gt;</a:t>
            </a:r>
          </a:p>
          <a:p>
            <a:pPr marL="1257300" lvl="3" indent="0">
              <a:buNone/>
            </a:pP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    &lt;td&gt;10&lt;/td&gt;</a:t>
            </a:r>
          </a:p>
          <a:p>
            <a:pPr marL="1257300" lvl="3" indent="0">
              <a:buNone/>
            </a:pP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  &lt;/</a:t>
            </a:r>
            <a:r>
              <a:rPr lang="en-US" sz="1400" dirty="0" err="1">
                <a:solidFill>
                  <a:srgbClr val="7D7D7D"/>
                </a:solidFill>
                <a:latin typeface="Arial"/>
                <a:cs typeface="Arial"/>
              </a:rPr>
              <a:t>tr</a:t>
            </a: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None/>
            </a:pP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  &lt;</a:t>
            </a:r>
            <a:r>
              <a:rPr lang="en-US" sz="1400" dirty="0" err="1">
                <a:solidFill>
                  <a:srgbClr val="7D7D7D"/>
                </a:solidFill>
                <a:latin typeface="Arial"/>
                <a:cs typeface="Arial"/>
              </a:rPr>
              <a:t>tr</a:t>
            </a: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None/>
            </a:pP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    &lt;td&gt;Maria&lt;/td&gt;</a:t>
            </a:r>
          </a:p>
          <a:p>
            <a:pPr marL="1257300" lvl="3" indent="0">
              <a:buNone/>
            </a:pP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    &lt;td&gt;10&lt;/td&gt;</a:t>
            </a:r>
          </a:p>
          <a:p>
            <a:pPr marL="1257300" lvl="3" indent="0">
              <a:buNone/>
            </a:pP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  &lt;/</a:t>
            </a:r>
            <a:r>
              <a:rPr lang="en-US" sz="1400" dirty="0" err="1">
                <a:solidFill>
                  <a:srgbClr val="7D7D7D"/>
                </a:solidFill>
                <a:latin typeface="Arial"/>
                <a:cs typeface="Arial"/>
              </a:rPr>
              <a:t>tr</a:t>
            </a: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None/>
            </a:pP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&lt;/table&gt;</a:t>
            </a:r>
            <a:endParaRPr lang="pt-BR" sz="1400" dirty="0">
              <a:solidFill>
                <a:srgbClr val="7D7D7D"/>
              </a:solidFill>
              <a:latin typeface="Arial"/>
              <a:cs typeface="Arial"/>
            </a:endParaRP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Atributos:</a:t>
            </a:r>
          </a:p>
          <a:p>
            <a:pPr lvl="1"/>
            <a:r>
              <a:rPr lang="pt-BR" sz="1200" dirty="0" err="1" smtClean="0">
                <a:solidFill>
                  <a:srgbClr val="7D7D7D"/>
                </a:solidFill>
                <a:latin typeface="Arial"/>
                <a:cs typeface="Arial"/>
              </a:rPr>
              <a:t>Width</a:t>
            </a:r>
            <a:r>
              <a:rPr lang="pt-BR" sz="1200" dirty="0" smtClean="0">
                <a:solidFill>
                  <a:srgbClr val="7D7D7D"/>
                </a:solidFill>
                <a:latin typeface="Arial"/>
                <a:cs typeface="Arial"/>
              </a:rPr>
              <a:t>: Largura da tabela</a:t>
            </a:r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&lt;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table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&gt; (Tabela)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796578" y="1542480"/>
            <a:ext cx="4561307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3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&lt;table&gt;</a:t>
            </a:r>
          </a:p>
          <a:p>
            <a:pPr marL="1257300" lvl="3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  &lt;</a:t>
            </a:r>
            <a:r>
              <a:rPr lang="en-US" sz="1400" dirty="0" err="1" smtClean="0">
                <a:solidFill>
                  <a:srgbClr val="7D7D7D"/>
                </a:solidFill>
                <a:latin typeface="Arial"/>
                <a:cs typeface="Arial"/>
              </a:rPr>
              <a:t>thead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    &lt;</a:t>
            </a:r>
            <a:r>
              <a:rPr lang="en-US" sz="1400" dirty="0" err="1" smtClean="0">
                <a:solidFill>
                  <a:srgbClr val="7D7D7D"/>
                </a:solidFill>
                <a:latin typeface="Arial"/>
                <a:cs typeface="Arial"/>
              </a:rPr>
              <a:t>tr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&gt;&lt;td&gt;Nome&lt;/td&gt;&lt;/</a:t>
            </a:r>
            <a:r>
              <a:rPr lang="en-US" sz="1400" dirty="0" err="1" smtClean="0">
                <a:solidFill>
                  <a:srgbClr val="7D7D7D"/>
                </a:solidFill>
                <a:latin typeface="Arial"/>
                <a:cs typeface="Arial"/>
              </a:rPr>
              <a:t>tr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None/>
            </a:pP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    </a:t>
            </a: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&lt;</a:t>
            </a:r>
            <a:r>
              <a:rPr lang="en-US" sz="1400" dirty="0" err="1">
                <a:solidFill>
                  <a:srgbClr val="7D7D7D"/>
                </a:solidFill>
                <a:latin typeface="Arial"/>
                <a:cs typeface="Arial"/>
              </a:rPr>
              <a:t>tr</a:t>
            </a: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&gt;&lt;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td&gt;Nota&lt;/</a:t>
            </a:r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td&gt;&lt;/</a:t>
            </a:r>
            <a:r>
              <a:rPr lang="en-US" sz="1400" dirty="0" err="1" smtClean="0">
                <a:solidFill>
                  <a:srgbClr val="7D7D7D"/>
                </a:solidFill>
                <a:latin typeface="Arial"/>
                <a:cs typeface="Arial"/>
              </a:rPr>
              <a:t>tr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None/>
            </a:pP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 &lt;/</a:t>
            </a:r>
            <a:r>
              <a:rPr lang="en-US" sz="1400" dirty="0" err="1" smtClean="0">
                <a:solidFill>
                  <a:srgbClr val="7D7D7D"/>
                </a:solidFill>
                <a:latin typeface="Arial"/>
                <a:cs typeface="Arial"/>
              </a:rPr>
              <a:t>thead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None/>
            </a:pP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&lt;</a:t>
            </a:r>
            <a:r>
              <a:rPr lang="en-US" sz="1400" dirty="0" err="1" smtClean="0">
                <a:solidFill>
                  <a:srgbClr val="7D7D7D"/>
                </a:solidFill>
                <a:latin typeface="Arial"/>
                <a:cs typeface="Arial"/>
              </a:rPr>
              <a:t>tbody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  &lt;</a:t>
            </a:r>
            <a:r>
              <a:rPr lang="en-US" sz="1400" dirty="0" err="1" smtClean="0">
                <a:solidFill>
                  <a:srgbClr val="7D7D7D"/>
                </a:solidFill>
                <a:latin typeface="Arial"/>
                <a:cs typeface="Arial"/>
              </a:rPr>
              <a:t>tr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    &lt;td&gt;</a:t>
            </a:r>
            <a:r>
              <a:rPr lang="en-US" sz="1400" dirty="0" err="1" smtClean="0">
                <a:solidFill>
                  <a:srgbClr val="7D7D7D"/>
                </a:solidFill>
                <a:latin typeface="Arial"/>
                <a:cs typeface="Arial"/>
              </a:rPr>
              <a:t>João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&lt;/td&gt;</a:t>
            </a:r>
          </a:p>
          <a:p>
            <a:pPr marL="1257300" lvl="3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    &lt;td&gt;10&lt;/td&gt;</a:t>
            </a:r>
          </a:p>
          <a:p>
            <a:pPr marL="1257300" lvl="3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  &lt;/</a:t>
            </a:r>
            <a:r>
              <a:rPr lang="en-US" sz="1400" dirty="0" err="1" smtClean="0">
                <a:solidFill>
                  <a:srgbClr val="7D7D7D"/>
                </a:solidFill>
                <a:latin typeface="Arial"/>
                <a:cs typeface="Arial"/>
              </a:rPr>
              <a:t>tr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  &lt;</a:t>
            </a:r>
            <a:r>
              <a:rPr lang="en-US" sz="1400" dirty="0" err="1" smtClean="0">
                <a:solidFill>
                  <a:srgbClr val="7D7D7D"/>
                </a:solidFill>
                <a:latin typeface="Arial"/>
                <a:cs typeface="Arial"/>
              </a:rPr>
              <a:t>tr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    &lt;td&gt;Maria&lt;/td&gt;</a:t>
            </a:r>
          </a:p>
          <a:p>
            <a:pPr marL="1257300" lvl="3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    &lt;td&gt;10&lt;/td&gt;</a:t>
            </a:r>
          </a:p>
          <a:p>
            <a:pPr marL="1257300" lvl="3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  &lt;/</a:t>
            </a:r>
            <a:r>
              <a:rPr lang="en-US" sz="1400" dirty="0" err="1" smtClean="0">
                <a:solidFill>
                  <a:srgbClr val="7D7D7D"/>
                </a:solidFill>
                <a:latin typeface="Arial"/>
                <a:cs typeface="Arial"/>
              </a:rPr>
              <a:t>tr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&lt;/</a:t>
            </a:r>
            <a:r>
              <a:rPr lang="en-US" sz="1400" dirty="0" err="1" smtClean="0">
                <a:solidFill>
                  <a:srgbClr val="7D7D7D"/>
                </a:solidFill>
                <a:latin typeface="Arial"/>
                <a:cs typeface="Arial"/>
              </a:rPr>
              <a:t>tbody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1257300" lvl="3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&lt;/table&gt;</a:t>
            </a: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2107" y="1268760"/>
            <a:ext cx="8229600" cy="3744416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</a:p>
          <a:p>
            <a:pPr marL="1257300" lvl="3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rows="4" cols="50"&gt;</a:t>
            </a:r>
          </a:p>
          <a:p>
            <a:pPr marL="1257300" lvl="3" indent="0">
              <a:buNone/>
            </a:pPr>
            <a:r>
              <a:rPr lang="pt-BR" sz="1600" dirty="0" err="1" smtClean="0"/>
              <a:t>Lorem</a:t>
            </a:r>
            <a:r>
              <a:rPr lang="pt-BR" sz="1600" dirty="0" smtClean="0"/>
              <a:t> </a:t>
            </a:r>
            <a:r>
              <a:rPr lang="pt-BR" sz="1600" dirty="0"/>
              <a:t>ipsum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, </a:t>
            </a:r>
            <a:r>
              <a:rPr lang="pt-BR" sz="1600" dirty="0" err="1"/>
              <a:t>consectetur</a:t>
            </a:r>
            <a:r>
              <a:rPr lang="pt-BR" sz="1600" dirty="0"/>
              <a:t> </a:t>
            </a:r>
            <a:r>
              <a:rPr lang="pt-BR" sz="1600" dirty="0" err="1"/>
              <a:t>adipiscing</a:t>
            </a:r>
            <a:r>
              <a:rPr lang="pt-BR" sz="1600" dirty="0"/>
              <a:t> </a:t>
            </a:r>
            <a:r>
              <a:rPr lang="pt-BR" sz="1600" dirty="0" err="1"/>
              <a:t>elit</a:t>
            </a:r>
            <a:r>
              <a:rPr lang="pt-BR" sz="1600" dirty="0"/>
              <a:t>, </a:t>
            </a:r>
            <a:r>
              <a:rPr lang="pt-BR" sz="1600" dirty="0" err="1"/>
              <a:t>sed</a:t>
            </a:r>
            <a:r>
              <a:rPr lang="pt-BR" sz="1600" dirty="0"/>
              <a:t> do </a:t>
            </a:r>
            <a:r>
              <a:rPr lang="pt-BR" sz="1600" dirty="0" err="1"/>
              <a:t>eiusmod</a:t>
            </a:r>
            <a:r>
              <a:rPr lang="pt-BR" sz="1600" dirty="0"/>
              <a:t> </a:t>
            </a:r>
            <a:r>
              <a:rPr lang="pt-BR" sz="1600" dirty="0" err="1"/>
              <a:t>tempor</a:t>
            </a:r>
            <a:r>
              <a:rPr lang="pt-BR" sz="1600" dirty="0"/>
              <a:t> </a:t>
            </a:r>
            <a:r>
              <a:rPr lang="pt-BR" sz="1600" dirty="0" err="1"/>
              <a:t>incididunt</a:t>
            </a:r>
            <a:r>
              <a:rPr lang="pt-BR" sz="1600" dirty="0"/>
              <a:t> ut labore et </a:t>
            </a:r>
            <a:r>
              <a:rPr lang="pt-BR" sz="1600" dirty="0" err="1"/>
              <a:t>dolore</a:t>
            </a:r>
            <a:r>
              <a:rPr lang="pt-BR" sz="1600" dirty="0"/>
              <a:t> magna </a:t>
            </a:r>
            <a:r>
              <a:rPr lang="pt-BR" sz="1600" dirty="0" err="1"/>
              <a:t>aliqua</a:t>
            </a:r>
            <a:r>
              <a:rPr lang="pt-BR" sz="1600" dirty="0"/>
              <a:t>. Ut </a:t>
            </a:r>
            <a:r>
              <a:rPr lang="pt-BR" sz="1600" dirty="0" err="1"/>
              <a:t>enim</a:t>
            </a:r>
            <a:r>
              <a:rPr lang="pt-BR" sz="1600" dirty="0"/>
              <a:t> ad </a:t>
            </a:r>
            <a:r>
              <a:rPr lang="pt-BR" sz="1600" dirty="0" err="1"/>
              <a:t>minim</a:t>
            </a:r>
            <a:r>
              <a:rPr lang="pt-BR" sz="1600" dirty="0"/>
              <a:t> </a:t>
            </a:r>
            <a:r>
              <a:rPr lang="pt-BR" sz="1600" dirty="0" err="1"/>
              <a:t>veniam</a:t>
            </a:r>
            <a:r>
              <a:rPr lang="pt-BR" sz="1600" dirty="0"/>
              <a:t>, quis </a:t>
            </a:r>
            <a:r>
              <a:rPr lang="pt-BR" sz="1600" dirty="0" err="1"/>
              <a:t>nostrud</a:t>
            </a:r>
            <a:r>
              <a:rPr lang="pt-BR" sz="1600" dirty="0"/>
              <a:t> </a:t>
            </a:r>
            <a:r>
              <a:rPr lang="pt-BR" sz="1600" dirty="0" err="1"/>
              <a:t>exercitation</a:t>
            </a:r>
            <a:r>
              <a:rPr lang="pt-BR" sz="1600" dirty="0"/>
              <a:t> </a:t>
            </a:r>
            <a:r>
              <a:rPr lang="pt-BR" sz="1600" dirty="0" err="1"/>
              <a:t>ullamco</a:t>
            </a:r>
            <a:r>
              <a:rPr lang="pt-BR" sz="1600" dirty="0"/>
              <a:t> </a:t>
            </a:r>
            <a:r>
              <a:rPr lang="pt-BR" sz="1600" dirty="0" err="1"/>
              <a:t>laboris</a:t>
            </a:r>
            <a:r>
              <a:rPr lang="pt-BR" sz="1600" dirty="0"/>
              <a:t> </a:t>
            </a:r>
            <a:r>
              <a:rPr lang="pt-BR" sz="1600" dirty="0" err="1"/>
              <a:t>nisi</a:t>
            </a:r>
            <a:r>
              <a:rPr lang="pt-BR" sz="1600" dirty="0"/>
              <a:t> ut </a:t>
            </a:r>
            <a:r>
              <a:rPr lang="pt-BR" sz="1600" dirty="0" err="1"/>
              <a:t>aliquip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 </a:t>
            </a:r>
            <a:r>
              <a:rPr lang="pt-BR" sz="1600" dirty="0" err="1"/>
              <a:t>ea</a:t>
            </a:r>
            <a:r>
              <a:rPr lang="pt-BR" sz="1600" dirty="0"/>
              <a:t> </a:t>
            </a:r>
            <a:r>
              <a:rPr lang="pt-BR" sz="1600" dirty="0" err="1"/>
              <a:t>commodo</a:t>
            </a:r>
            <a:r>
              <a:rPr lang="pt-BR" sz="1600" dirty="0"/>
              <a:t> </a:t>
            </a:r>
            <a:r>
              <a:rPr lang="pt-BR" sz="1600" dirty="0" err="1" smtClean="0"/>
              <a:t>consequat</a:t>
            </a:r>
            <a:r>
              <a:rPr lang="pt-BR" sz="1600" dirty="0" smtClean="0"/>
              <a:t>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1257300" lvl="3" indent="0">
              <a:buNone/>
            </a:pPr>
            <a:endParaRPr lang="pt-BR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Atributos:</a:t>
            </a:r>
          </a:p>
          <a:p>
            <a:pPr lvl="1"/>
            <a:r>
              <a:rPr lang="pt-BR" sz="1200" dirty="0" err="1" smtClean="0">
                <a:solidFill>
                  <a:srgbClr val="7D7D7D"/>
                </a:solidFill>
                <a:latin typeface="Arial"/>
                <a:cs typeface="Arial"/>
              </a:rPr>
              <a:t>Rows</a:t>
            </a:r>
            <a:r>
              <a:rPr lang="pt-BR" sz="1200" dirty="0" smtClean="0">
                <a:solidFill>
                  <a:srgbClr val="7D7D7D"/>
                </a:solidFill>
                <a:latin typeface="Arial"/>
                <a:cs typeface="Arial"/>
              </a:rPr>
              <a:t>: Especifica quantas linhas ficarão visíveis na área do controle</a:t>
            </a:r>
          </a:p>
          <a:p>
            <a:pPr lvl="1"/>
            <a:r>
              <a:rPr lang="pt-BR" sz="1200" dirty="0" err="1" smtClean="0">
                <a:solidFill>
                  <a:srgbClr val="7D7D7D"/>
                </a:solidFill>
                <a:latin typeface="Arial"/>
                <a:cs typeface="Arial"/>
              </a:rPr>
              <a:t>Cols</a:t>
            </a:r>
            <a:r>
              <a:rPr lang="pt-BR" sz="1200" dirty="0" smtClean="0">
                <a:solidFill>
                  <a:srgbClr val="7D7D7D"/>
                </a:solidFill>
                <a:latin typeface="Arial"/>
                <a:cs typeface="Arial"/>
              </a:rPr>
              <a:t>: : Define quantas colunas ficarão visíveis na área do controle.</a:t>
            </a:r>
            <a:endParaRPr lang="pt-BR" sz="12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2907" y="483568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&lt;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textarea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&gt; (Área para Texto)</a:t>
            </a:r>
          </a:p>
        </p:txBody>
      </p:sp>
    </p:spTree>
    <p:extLst>
      <p:ext uri="{BB962C8B-B14F-4D97-AF65-F5344CB8AC3E}">
        <p14:creationId xmlns:p14="http://schemas.microsoft.com/office/powerpoint/2010/main" val="23400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539552" y="0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smtClean="0">
                <a:solidFill>
                  <a:srgbClr val="00457C"/>
                </a:solidFill>
                <a:latin typeface="Arial"/>
                <a:cs typeface="Arial"/>
              </a:rPr>
              <a:t>HTML – Estrutura Básica</a:t>
            </a:r>
          </a:p>
          <a:p>
            <a:endParaRPr lang="pt-BR" sz="2400" b="1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77" y="2104840"/>
            <a:ext cx="265784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539552" y="0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smtClean="0">
                <a:solidFill>
                  <a:srgbClr val="00457C"/>
                </a:solidFill>
                <a:latin typeface="Arial"/>
                <a:cs typeface="Arial"/>
              </a:rPr>
              <a:t>HTML - Estrutura</a:t>
            </a:r>
          </a:p>
          <a:p>
            <a:endParaRPr lang="pt-BR" sz="2400" b="1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20" y="620688"/>
            <a:ext cx="5944430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3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92088"/>
            <a:ext cx="8125959" cy="4820323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39552" y="0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smtClean="0">
                <a:solidFill>
                  <a:srgbClr val="00457C"/>
                </a:solidFill>
                <a:latin typeface="Arial"/>
                <a:cs typeface="Arial"/>
              </a:rPr>
              <a:t>HTML - Estrutura</a:t>
            </a:r>
          </a:p>
          <a:p>
            <a:endParaRPr lang="pt-BR" sz="2400" b="1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1" i="1" dirty="0" smtClean="0"/>
              <a:t>Formas de utilizar estilos</a:t>
            </a:r>
          </a:p>
          <a:p>
            <a:endParaRPr lang="pt-BR" sz="1600" b="1" i="1" dirty="0"/>
          </a:p>
          <a:p>
            <a:r>
              <a:rPr lang="pt-BR" sz="1600" b="1" i="1" dirty="0" err="1" smtClean="0"/>
              <a:t>Style</a:t>
            </a:r>
            <a:r>
              <a:rPr lang="pt-BR" sz="1600" b="1" i="1" dirty="0" smtClean="0"/>
              <a:t> no componente</a:t>
            </a:r>
          </a:p>
          <a:p>
            <a:r>
              <a:rPr lang="pt-BR" sz="1600" b="1" i="1" dirty="0" err="1" smtClean="0"/>
              <a:t>Style</a:t>
            </a:r>
            <a:r>
              <a:rPr lang="pt-BR" sz="1600" b="1" i="1" dirty="0" smtClean="0"/>
              <a:t> no HTML</a:t>
            </a:r>
          </a:p>
          <a:p>
            <a:r>
              <a:rPr lang="pt-BR" sz="1600" b="1" i="1" dirty="0" smtClean="0"/>
              <a:t>CSS</a:t>
            </a:r>
            <a:endParaRPr lang="pt-BR" sz="1600" dirty="0"/>
          </a:p>
          <a:p>
            <a:pPr marL="0" indent="0" algn="ctr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Estilos 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8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2016224"/>
          </a:xfrm>
        </p:spPr>
        <p:txBody>
          <a:bodyPr>
            <a:normAutofit/>
          </a:bodyPr>
          <a:lstStyle/>
          <a:p>
            <a:r>
              <a:rPr lang="pt-BR" sz="1600" smtClean="0">
                <a:solidFill>
                  <a:srgbClr val="7D7D7D"/>
                </a:solidFill>
                <a:latin typeface="Arial"/>
                <a:cs typeface="Arial"/>
              </a:rPr>
              <a:t>HTML Componentes</a:t>
            </a:r>
          </a:p>
          <a:p>
            <a:r>
              <a:rPr lang="pt-BR" sz="1600" smtClean="0">
                <a:solidFill>
                  <a:srgbClr val="7D7D7D"/>
                </a:solidFill>
                <a:latin typeface="Arial"/>
                <a:cs typeface="Arial"/>
              </a:rPr>
              <a:t>CSS</a:t>
            </a:r>
            <a:endParaRPr lang="pt-BR" sz="160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pt-BR" sz="20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smtClean="0">
                <a:solidFill>
                  <a:srgbClr val="00457C"/>
                </a:solidFill>
                <a:latin typeface="Arial"/>
                <a:cs typeface="Arial"/>
              </a:rPr>
              <a:t>Agenda</a:t>
            </a:r>
          </a:p>
          <a:p>
            <a:endParaRPr lang="pt-BR" sz="2400" b="1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2232248"/>
          </a:xfrm>
        </p:spPr>
        <p:txBody>
          <a:bodyPr>
            <a:normAutofit/>
          </a:bodyPr>
          <a:lstStyle/>
          <a:p>
            <a:r>
              <a:rPr lang="pt-BR" sz="1600" b="1" i="1" dirty="0" err="1"/>
              <a:t>Style</a:t>
            </a:r>
            <a:r>
              <a:rPr lang="pt-BR" sz="1600" b="1" i="1" dirty="0"/>
              <a:t> no componente</a:t>
            </a:r>
          </a:p>
          <a:p>
            <a:pPr marL="0" indent="0">
              <a:buNone/>
            </a:pPr>
            <a:endParaRPr lang="pt-BR" sz="1600" b="1" i="1" dirty="0"/>
          </a:p>
          <a:p>
            <a:pPr marL="0" indent="0">
              <a:buNone/>
            </a:pPr>
            <a:r>
              <a:rPr lang="pt-BR" sz="1600" b="1" i="1" dirty="0" smtClean="0"/>
              <a:t>&lt;</a:t>
            </a:r>
            <a:r>
              <a:rPr lang="pt-BR" sz="1600" b="1" i="1" dirty="0" err="1" smtClean="0"/>
              <a:t>div</a:t>
            </a:r>
            <a:r>
              <a:rPr lang="pt-BR" sz="1600" b="1" i="1" dirty="0" smtClean="0"/>
              <a:t> </a:t>
            </a:r>
            <a:r>
              <a:rPr lang="pt-BR" sz="1600" b="1" i="1" dirty="0" err="1" smtClean="0"/>
              <a:t>style</a:t>
            </a:r>
            <a:r>
              <a:rPr lang="pt-BR" sz="1600" b="1" i="1" dirty="0" smtClean="0"/>
              <a:t>=“background-color: blue; </a:t>
            </a:r>
            <a:r>
              <a:rPr lang="pt-BR" sz="1600" b="1" i="1" dirty="0" err="1" smtClean="0"/>
              <a:t>margin</a:t>
            </a:r>
            <a:r>
              <a:rPr lang="pt-BR" sz="1600" b="1" i="1" dirty="0" smtClean="0"/>
              <a:t>-top: 10px; </a:t>
            </a:r>
            <a:r>
              <a:rPr lang="pt-BR" sz="1600" b="1" i="1" dirty="0" err="1" smtClean="0"/>
              <a:t>padding</a:t>
            </a:r>
            <a:r>
              <a:rPr lang="pt-BR" sz="1600" b="1" i="1" dirty="0" smtClean="0"/>
              <a:t>: 5px </a:t>
            </a:r>
            <a:r>
              <a:rPr lang="pt-BR" sz="1600" b="1" i="1" dirty="0" err="1" smtClean="0"/>
              <a:t>5px</a:t>
            </a:r>
            <a:r>
              <a:rPr lang="pt-BR" sz="1600" b="1" i="1" dirty="0" smtClean="0"/>
              <a:t> </a:t>
            </a:r>
            <a:r>
              <a:rPr lang="pt-BR" sz="1600" b="1" i="1" dirty="0" err="1" smtClean="0"/>
              <a:t>5px</a:t>
            </a:r>
            <a:r>
              <a:rPr lang="pt-BR" sz="1600" b="1" i="1" dirty="0" smtClean="0"/>
              <a:t> 5px;”&gt;</a:t>
            </a:r>
          </a:p>
          <a:p>
            <a:pPr marL="0" indent="0">
              <a:buNone/>
            </a:pPr>
            <a:endParaRPr lang="pt-BR" sz="1600" b="1" i="1" dirty="0" smtClean="0"/>
          </a:p>
          <a:p>
            <a:pPr marL="0" indent="0">
              <a:buNone/>
            </a:pPr>
            <a:r>
              <a:rPr lang="pt-BR" sz="1600" b="1" i="1" dirty="0" smtClean="0"/>
              <a:t>&lt;!– elementos --&gt;</a:t>
            </a:r>
            <a:endParaRPr lang="pt-BR" sz="1600" b="1" i="1" dirty="0"/>
          </a:p>
          <a:p>
            <a:pPr marL="0" indent="0">
              <a:buNone/>
            </a:pPr>
            <a:endParaRPr lang="pt-BR" sz="1600" b="1" i="1" dirty="0"/>
          </a:p>
          <a:p>
            <a:pPr marL="0" indent="0">
              <a:buNone/>
            </a:pPr>
            <a:r>
              <a:rPr lang="pt-BR" sz="1600" b="1" i="1" dirty="0" smtClean="0"/>
              <a:t>&lt;/</a:t>
            </a:r>
            <a:r>
              <a:rPr lang="pt-BR" sz="1600" b="1" i="1" dirty="0" err="1" smtClean="0"/>
              <a:t>div</a:t>
            </a:r>
            <a:r>
              <a:rPr lang="pt-BR" sz="1600" b="1" i="1" dirty="0" smtClean="0"/>
              <a:t>&gt;</a:t>
            </a:r>
            <a:endParaRPr lang="pt-BR" sz="1600" dirty="0"/>
          </a:p>
          <a:p>
            <a:pPr marL="0" indent="0" algn="ctr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Estilos 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301208"/>
          </a:xfrm>
        </p:spPr>
        <p:txBody>
          <a:bodyPr>
            <a:normAutofit fontScale="85000" lnSpcReduction="20000"/>
          </a:bodyPr>
          <a:lstStyle/>
          <a:p>
            <a:r>
              <a:rPr lang="pt-BR" sz="1600" b="1" i="1" dirty="0" err="1"/>
              <a:t>Style</a:t>
            </a:r>
            <a:r>
              <a:rPr lang="pt-BR" sz="1600" b="1" i="1" dirty="0"/>
              <a:t> </a:t>
            </a:r>
            <a:r>
              <a:rPr lang="pt-BR" sz="1600" b="1" i="1" dirty="0" smtClean="0"/>
              <a:t>no HTML</a:t>
            </a:r>
            <a:endParaRPr lang="pt-BR" sz="1600" b="1" i="1" dirty="0"/>
          </a:p>
          <a:p>
            <a:pPr marL="0" indent="0">
              <a:buNone/>
            </a:pPr>
            <a:endParaRPr lang="pt-BR" sz="1600" b="1" i="1" dirty="0" smtClean="0"/>
          </a:p>
          <a:p>
            <a:pPr marL="0" indent="0">
              <a:buNone/>
            </a:pPr>
            <a:r>
              <a:rPr lang="pt-BR" sz="1600" b="1" i="1" dirty="0" smtClean="0"/>
              <a:t>&lt;</a:t>
            </a:r>
            <a:r>
              <a:rPr lang="pt-BR" sz="1600" b="1" i="1" dirty="0" err="1" smtClean="0"/>
              <a:t>html</a:t>
            </a:r>
            <a:r>
              <a:rPr lang="pt-BR" sz="1600" b="1" i="1" dirty="0" smtClean="0"/>
              <a:t>&gt;</a:t>
            </a:r>
          </a:p>
          <a:p>
            <a:pPr marL="0" indent="0">
              <a:buNone/>
            </a:pPr>
            <a:r>
              <a:rPr lang="pt-BR" sz="1600" b="1" i="1" dirty="0" smtClean="0"/>
              <a:t>&lt;</a:t>
            </a:r>
            <a:r>
              <a:rPr lang="pt-BR" sz="1600" b="1" i="1" dirty="0" err="1" smtClean="0"/>
              <a:t>head</a:t>
            </a:r>
            <a:r>
              <a:rPr lang="pt-BR" sz="1600" b="1" i="1" dirty="0" smtClean="0"/>
              <a:t>&gt;</a:t>
            </a:r>
          </a:p>
          <a:p>
            <a:pPr marL="0" indent="0">
              <a:buNone/>
            </a:pPr>
            <a:r>
              <a:rPr lang="pt-BR" sz="1600" b="1" i="1" dirty="0" smtClean="0"/>
              <a:t>     </a:t>
            </a:r>
          </a:p>
          <a:p>
            <a:pPr marL="0" indent="0">
              <a:buNone/>
            </a:pPr>
            <a:r>
              <a:rPr lang="pt-BR" sz="1600" b="1" i="1" dirty="0" smtClean="0"/>
              <a:t>&lt;</a:t>
            </a:r>
            <a:r>
              <a:rPr lang="pt-BR" sz="1600" b="1" i="1" dirty="0" err="1" smtClean="0"/>
              <a:t>style</a:t>
            </a:r>
            <a:r>
              <a:rPr lang="pt-BR" sz="1600" b="1" i="1" dirty="0" smtClean="0"/>
              <a:t>&gt;</a:t>
            </a:r>
          </a:p>
          <a:p>
            <a:pPr marL="0" indent="0">
              <a:buNone/>
            </a:pPr>
            <a:endParaRPr lang="pt-BR" sz="1600" b="1" i="1" dirty="0" smtClean="0"/>
          </a:p>
          <a:p>
            <a:pPr marL="0" indent="0">
              <a:buNone/>
            </a:pPr>
            <a:r>
              <a:rPr lang="pt-BR" sz="1600" b="1" i="1" dirty="0" err="1"/>
              <a:t>d</a:t>
            </a:r>
            <a:r>
              <a:rPr lang="pt-BR" sz="1600" b="1" i="1" dirty="0" err="1" smtClean="0"/>
              <a:t>iv</a:t>
            </a:r>
            <a:endParaRPr lang="pt-BR" sz="1600" b="1" i="1" dirty="0" smtClean="0"/>
          </a:p>
          <a:p>
            <a:pPr marL="0" indent="0">
              <a:buNone/>
            </a:pPr>
            <a:r>
              <a:rPr lang="pt-BR" sz="1600" b="1" i="1" dirty="0" smtClean="0"/>
              <a:t>{</a:t>
            </a:r>
          </a:p>
          <a:p>
            <a:pPr marL="0" indent="0">
              <a:buNone/>
            </a:pPr>
            <a:r>
              <a:rPr lang="pt-BR" sz="1600" b="1" i="1" dirty="0"/>
              <a:t> </a:t>
            </a:r>
            <a:r>
              <a:rPr lang="pt-BR" sz="1600" b="1" i="1" dirty="0" smtClean="0"/>
              <a:t>       background-color</a:t>
            </a:r>
            <a:r>
              <a:rPr lang="pt-BR" sz="1600" b="1" i="1" dirty="0"/>
              <a:t>: blue; </a:t>
            </a:r>
            <a:endParaRPr lang="pt-BR" sz="1600" b="1" i="1" dirty="0" smtClean="0"/>
          </a:p>
          <a:p>
            <a:pPr marL="0" indent="0">
              <a:buNone/>
            </a:pPr>
            <a:r>
              <a:rPr lang="pt-BR" sz="1600" b="1" i="1" dirty="0" smtClean="0"/>
              <a:t>       </a:t>
            </a:r>
            <a:r>
              <a:rPr lang="pt-BR" sz="1600" b="1" i="1" dirty="0" err="1" smtClean="0"/>
              <a:t>margin</a:t>
            </a:r>
            <a:r>
              <a:rPr lang="pt-BR" sz="1600" b="1" i="1" dirty="0" smtClean="0"/>
              <a:t>-top</a:t>
            </a:r>
            <a:r>
              <a:rPr lang="pt-BR" sz="1600" b="1" i="1" dirty="0"/>
              <a:t>: 10px; </a:t>
            </a:r>
            <a:endParaRPr lang="pt-BR" sz="1600" b="1" i="1" dirty="0" smtClean="0"/>
          </a:p>
          <a:p>
            <a:pPr marL="0" indent="0">
              <a:buNone/>
            </a:pPr>
            <a:r>
              <a:rPr lang="pt-BR" sz="1600" b="1" i="1" dirty="0" smtClean="0"/>
              <a:t>       </a:t>
            </a:r>
            <a:r>
              <a:rPr lang="pt-BR" sz="1600" b="1" i="1" dirty="0" err="1" smtClean="0"/>
              <a:t>padding</a:t>
            </a:r>
            <a:r>
              <a:rPr lang="pt-BR" sz="1600" b="1" i="1" dirty="0"/>
              <a:t>: 5px </a:t>
            </a:r>
            <a:r>
              <a:rPr lang="pt-BR" sz="1600" b="1" i="1" dirty="0" err="1"/>
              <a:t>5px</a:t>
            </a:r>
            <a:r>
              <a:rPr lang="pt-BR" sz="1600" b="1" i="1" dirty="0"/>
              <a:t> </a:t>
            </a:r>
            <a:r>
              <a:rPr lang="pt-BR" sz="1600" b="1" i="1" dirty="0" err="1"/>
              <a:t>5px</a:t>
            </a:r>
            <a:r>
              <a:rPr lang="pt-BR" sz="1600" b="1" i="1" dirty="0"/>
              <a:t> 5px;”&gt;</a:t>
            </a:r>
            <a:endParaRPr lang="pt-BR" sz="1600" b="1" i="1" dirty="0" smtClean="0"/>
          </a:p>
          <a:p>
            <a:pPr marL="0" indent="0">
              <a:buNone/>
            </a:pPr>
            <a:r>
              <a:rPr lang="pt-BR" sz="1600" b="1" i="1" dirty="0"/>
              <a:t>}</a:t>
            </a:r>
            <a:endParaRPr lang="pt-BR" sz="1600" b="1" i="1" dirty="0" smtClean="0"/>
          </a:p>
          <a:p>
            <a:pPr marL="0" indent="0">
              <a:buNone/>
            </a:pPr>
            <a:endParaRPr lang="pt-BR" sz="1600" b="1" i="1" dirty="0" smtClean="0"/>
          </a:p>
          <a:p>
            <a:pPr marL="0" indent="0">
              <a:buNone/>
            </a:pPr>
            <a:r>
              <a:rPr lang="pt-BR" sz="1600" b="1" i="1" dirty="0" smtClean="0"/>
              <a:t>&lt;/</a:t>
            </a:r>
            <a:r>
              <a:rPr lang="pt-BR" sz="1600" b="1" i="1" dirty="0" err="1" smtClean="0"/>
              <a:t>style</a:t>
            </a:r>
            <a:r>
              <a:rPr lang="pt-BR" sz="1600" b="1" i="1" dirty="0" smtClean="0"/>
              <a:t>&gt;</a:t>
            </a:r>
          </a:p>
          <a:p>
            <a:pPr marL="0" indent="0">
              <a:buNone/>
            </a:pPr>
            <a:endParaRPr lang="pt-BR" sz="1600" b="1" i="1" dirty="0" smtClean="0"/>
          </a:p>
          <a:p>
            <a:pPr marL="0" indent="0">
              <a:buNone/>
            </a:pPr>
            <a:r>
              <a:rPr lang="pt-BR" sz="1600" b="1" i="1" dirty="0" smtClean="0"/>
              <a:t>&lt;/</a:t>
            </a:r>
            <a:r>
              <a:rPr lang="pt-BR" sz="1600" b="1" i="1" dirty="0" err="1" smtClean="0"/>
              <a:t>head</a:t>
            </a:r>
            <a:r>
              <a:rPr lang="pt-BR" sz="1600" b="1" i="1" dirty="0" smtClean="0"/>
              <a:t>&gt;</a:t>
            </a:r>
            <a:endParaRPr lang="pt-BR" sz="1600" b="1" i="1" dirty="0"/>
          </a:p>
          <a:p>
            <a:pPr marL="0" indent="0">
              <a:buNone/>
            </a:pPr>
            <a:r>
              <a:rPr lang="pt-BR" sz="1600" b="1" i="1" dirty="0" smtClean="0"/>
              <a:t>&lt;</a:t>
            </a:r>
            <a:r>
              <a:rPr lang="pt-BR" sz="1600" b="1" i="1" dirty="0" err="1" smtClean="0"/>
              <a:t>body</a:t>
            </a:r>
            <a:r>
              <a:rPr lang="pt-BR" sz="1600" b="1" i="1" dirty="0" smtClean="0"/>
              <a:t>&gt;</a:t>
            </a:r>
          </a:p>
          <a:p>
            <a:pPr marL="0" indent="0">
              <a:buNone/>
            </a:pPr>
            <a:endParaRPr lang="pt-BR" sz="1600" b="1" i="1" dirty="0" smtClean="0"/>
          </a:p>
          <a:p>
            <a:pPr marL="0" indent="0">
              <a:buNone/>
            </a:pPr>
            <a:r>
              <a:rPr lang="pt-BR" sz="1600" b="1" i="1" dirty="0" smtClean="0"/>
              <a:t>&lt;</a:t>
            </a:r>
            <a:r>
              <a:rPr lang="pt-BR" sz="1600" b="1" i="1" dirty="0" err="1" smtClean="0"/>
              <a:t>div</a:t>
            </a:r>
            <a:r>
              <a:rPr lang="pt-BR" sz="1600" b="1" i="1" dirty="0" smtClean="0"/>
              <a:t> &gt;</a:t>
            </a:r>
          </a:p>
          <a:p>
            <a:pPr marL="0" indent="0">
              <a:buNone/>
            </a:pPr>
            <a:endParaRPr lang="pt-BR" sz="1600" b="1" i="1" dirty="0" smtClean="0"/>
          </a:p>
          <a:p>
            <a:pPr marL="0" indent="0">
              <a:buNone/>
            </a:pPr>
            <a:r>
              <a:rPr lang="pt-BR" sz="1600" b="1" i="1" dirty="0" smtClean="0"/>
              <a:t>&lt;!– elementos --&gt;</a:t>
            </a:r>
            <a:endParaRPr lang="pt-BR" sz="1600" b="1" i="1" dirty="0"/>
          </a:p>
          <a:p>
            <a:pPr marL="0" indent="0">
              <a:buNone/>
            </a:pPr>
            <a:endParaRPr lang="pt-BR" sz="1600" b="1" i="1" dirty="0"/>
          </a:p>
          <a:p>
            <a:pPr marL="0" indent="0">
              <a:buNone/>
            </a:pPr>
            <a:r>
              <a:rPr lang="pt-BR" sz="1600" b="1" i="1" dirty="0" smtClean="0"/>
              <a:t>&lt;/</a:t>
            </a:r>
            <a:r>
              <a:rPr lang="pt-BR" sz="1600" b="1" i="1" dirty="0" err="1" smtClean="0"/>
              <a:t>div</a:t>
            </a:r>
            <a:r>
              <a:rPr lang="pt-BR" sz="1600" b="1" i="1" dirty="0" smtClean="0"/>
              <a:t>&gt;</a:t>
            </a:r>
            <a:endParaRPr lang="pt-BR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Estilos 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5332861" cy="33843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1" i="1" dirty="0" smtClean="0"/>
              <a:t>CSS</a:t>
            </a:r>
          </a:p>
          <a:p>
            <a:r>
              <a:rPr lang="pt-BR" sz="1600" b="1" i="1" dirty="0" smtClean="0"/>
              <a:t>Arquivo.html</a:t>
            </a:r>
            <a:endParaRPr lang="pt-BR" sz="1600" b="1" i="1" dirty="0"/>
          </a:p>
          <a:p>
            <a:pPr marL="0" indent="0">
              <a:buNone/>
            </a:pPr>
            <a:r>
              <a:rPr lang="pt-BR" sz="1600" b="1" i="1" dirty="0" smtClean="0"/>
              <a:t>&lt;</a:t>
            </a:r>
            <a:r>
              <a:rPr lang="pt-BR" sz="1600" b="1" i="1" dirty="0" err="1" smtClean="0"/>
              <a:t>html</a:t>
            </a:r>
            <a:r>
              <a:rPr lang="pt-BR" sz="1600" b="1" i="1" dirty="0" smtClean="0"/>
              <a:t>&gt;</a:t>
            </a:r>
          </a:p>
          <a:p>
            <a:pPr marL="0" indent="0">
              <a:buNone/>
            </a:pPr>
            <a:r>
              <a:rPr lang="pt-BR" sz="1600" b="1" i="1" dirty="0" smtClean="0"/>
              <a:t>&lt;</a:t>
            </a:r>
            <a:r>
              <a:rPr lang="pt-BR" sz="1600" b="1" i="1" dirty="0" err="1" smtClean="0"/>
              <a:t>head</a:t>
            </a:r>
            <a:r>
              <a:rPr lang="pt-BR" sz="1600" b="1" i="1" dirty="0" smtClean="0"/>
              <a:t>&gt;</a:t>
            </a:r>
          </a:p>
          <a:p>
            <a:pPr marL="0" indent="0">
              <a:buNone/>
            </a:pPr>
            <a:r>
              <a:rPr lang="pt-BR" sz="1600" b="1" i="1" dirty="0" smtClean="0"/>
              <a:t>     &lt;</a:t>
            </a:r>
            <a:r>
              <a:rPr lang="pt-BR" sz="1600" b="1" i="1" dirty="0"/>
              <a:t>link </a:t>
            </a:r>
            <a:r>
              <a:rPr lang="pt-BR" sz="1600" b="1" i="1" dirty="0" err="1"/>
              <a:t>rel</a:t>
            </a:r>
            <a:r>
              <a:rPr lang="pt-BR" sz="1600" b="1" i="1" dirty="0"/>
              <a:t>="</a:t>
            </a:r>
            <a:r>
              <a:rPr lang="pt-BR" sz="1600" b="1" i="1" dirty="0" err="1"/>
              <a:t>stylesheet</a:t>
            </a:r>
            <a:r>
              <a:rPr lang="pt-BR" sz="1600" b="1" i="1" dirty="0"/>
              <a:t>" </a:t>
            </a:r>
            <a:r>
              <a:rPr lang="pt-BR" sz="1600" b="1" i="1" dirty="0" err="1"/>
              <a:t>type</a:t>
            </a:r>
            <a:r>
              <a:rPr lang="pt-BR" sz="1600" b="1" i="1" dirty="0"/>
              <a:t>="</a:t>
            </a:r>
            <a:r>
              <a:rPr lang="pt-BR" sz="1600" b="1" i="1" dirty="0" err="1"/>
              <a:t>text</a:t>
            </a:r>
            <a:r>
              <a:rPr lang="pt-BR" sz="1600" b="1" i="1" dirty="0"/>
              <a:t>/</a:t>
            </a:r>
            <a:r>
              <a:rPr lang="pt-BR" sz="1600" b="1" i="1" dirty="0" err="1"/>
              <a:t>css</a:t>
            </a:r>
            <a:r>
              <a:rPr lang="pt-BR" sz="1600" b="1" i="1" dirty="0"/>
              <a:t>" </a:t>
            </a:r>
            <a:r>
              <a:rPr lang="pt-BR" sz="1600" b="1" i="1" dirty="0" err="1"/>
              <a:t>href</a:t>
            </a:r>
            <a:r>
              <a:rPr lang="pt-BR" sz="1600" b="1" i="1" dirty="0"/>
              <a:t>=“arquivo.css</a:t>
            </a:r>
            <a:r>
              <a:rPr lang="pt-BR" sz="1600" b="1" i="1" dirty="0" smtClean="0"/>
              <a:t>"&gt;</a:t>
            </a:r>
          </a:p>
          <a:p>
            <a:pPr marL="0" indent="0">
              <a:buNone/>
            </a:pPr>
            <a:r>
              <a:rPr lang="pt-BR" sz="1600" b="1" i="1" dirty="0" smtClean="0"/>
              <a:t>&lt;/</a:t>
            </a:r>
            <a:r>
              <a:rPr lang="pt-BR" sz="1600" b="1" i="1" dirty="0" err="1" smtClean="0"/>
              <a:t>head</a:t>
            </a:r>
            <a:r>
              <a:rPr lang="pt-BR" sz="1600" b="1" i="1" dirty="0" smtClean="0"/>
              <a:t>&gt;</a:t>
            </a:r>
            <a:endParaRPr lang="pt-BR" sz="1600" b="1" i="1" dirty="0"/>
          </a:p>
          <a:p>
            <a:pPr marL="0" indent="0">
              <a:buNone/>
            </a:pPr>
            <a:r>
              <a:rPr lang="pt-BR" sz="1600" b="1" i="1" dirty="0" smtClean="0"/>
              <a:t>&lt;</a:t>
            </a:r>
            <a:r>
              <a:rPr lang="pt-BR" sz="1600" b="1" i="1" dirty="0" err="1" smtClean="0"/>
              <a:t>body</a:t>
            </a:r>
            <a:r>
              <a:rPr lang="pt-BR" sz="1600" b="1" i="1" dirty="0" smtClean="0"/>
              <a:t>&gt;</a:t>
            </a:r>
          </a:p>
          <a:p>
            <a:pPr marL="0" indent="0">
              <a:buNone/>
            </a:pPr>
            <a:endParaRPr lang="pt-BR" sz="1600" b="1" i="1" dirty="0" smtClean="0"/>
          </a:p>
          <a:p>
            <a:pPr marL="0" indent="0">
              <a:buNone/>
            </a:pPr>
            <a:r>
              <a:rPr lang="pt-BR" sz="1600" b="1" i="1" dirty="0" smtClean="0"/>
              <a:t>&lt;</a:t>
            </a:r>
            <a:r>
              <a:rPr lang="pt-BR" sz="1600" b="1" i="1" dirty="0" err="1" smtClean="0"/>
              <a:t>div</a:t>
            </a:r>
            <a:r>
              <a:rPr lang="pt-BR" sz="1600" b="1" i="1" dirty="0" smtClean="0"/>
              <a:t> &gt;</a:t>
            </a:r>
          </a:p>
          <a:p>
            <a:pPr marL="0" indent="0">
              <a:buNone/>
            </a:pPr>
            <a:r>
              <a:rPr lang="pt-BR" sz="1600" b="1" i="1" dirty="0" smtClean="0"/>
              <a:t>       &lt;!– elementos --&gt;</a:t>
            </a:r>
            <a:endParaRPr lang="pt-BR" sz="1600" b="1" i="1" dirty="0"/>
          </a:p>
          <a:p>
            <a:pPr marL="0" indent="0">
              <a:buNone/>
            </a:pPr>
            <a:r>
              <a:rPr lang="pt-BR" sz="1600" b="1" i="1" dirty="0" smtClean="0"/>
              <a:t>&lt;/</a:t>
            </a:r>
            <a:r>
              <a:rPr lang="pt-BR" sz="1600" b="1" i="1" dirty="0" err="1" smtClean="0"/>
              <a:t>div</a:t>
            </a:r>
            <a:r>
              <a:rPr lang="pt-BR" sz="1600" b="1" i="1" dirty="0" smtClean="0"/>
              <a:t>&gt;</a:t>
            </a:r>
            <a:endParaRPr lang="pt-BR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Estilos 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796137" y="1556792"/>
            <a:ext cx="3168352" cy="3384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i="1" dirty="0"/>
              <a:t>a</a:t>
            </a:r>
            <a:r>
              <a:rPr lang="pt-BR" sz="1600" b="1" i="1" dirty="0" smtClean="0"/>
              <a:t>rquivo.css</a:t>
            </a:r>
          </a:p>
          <a:p>
            <a:endParaRPr lang="pt-BR" sz="1600" b="1" i="1" dirty="0"/>
          </a:p>
          <a:p>
            <a:pPr marL="0" indent="0">
              <a:buNone/>
            </a:pPr>
            <a:r>
              <a:rPr lang="pt-BR" sz="1600" b="1" i="1" dirty="0" err="1"/>
              <a:t>div</a:t>
            </a:r>
            <a:endParaRPr lang="pt-BR" sz="1600" b="1" i="1" dirty="0"/>
          </a:p>
          <a:p>
            <a:pPr marL="0" indent="0">
              <a:buNone/>
            </a:pPr>
            <a:r>
              <a:rPr lang="pt-BR" sz="1600" b="1" i="1" dirty="0"/>
              <a:t>{</a:t>
            </a:r>
          </a:p>
          <a:p>
            <a:pPr marL="0" indent="0">
              <a:buNone/>
            </a:pPr>
            <a:r>
              <a:rPr lang="pt-BR" sz="1600" b="1" i="1" dirty="0"/>
              <a:t>        background-color: blue; </a:t>
            </a:r>
          </a:p>
          <a:p>
            <a:pPr marL="0" indent="0">
              <a:buNone/>
            </a:pPr>
            <a:r>
              <a:rPr lang="pt-BR" sz="1600" b="1" i="1" dirty="0"/>
              <a:t>       </a:t>
            </a:r>
            <a:r>
              <a:rPr lang="pt-BR" sz="1600" b="1" i="1" dirty="0" err="1"/>
              <a:t>margin</a:t>
            </a:r>
            <a:r>
              <a:rPr lang="pt-BR" sz="1600" b="1" i="1" dirty="0"/>
              <a:t>-top: 10px; </a:t>
            </a:r>
          </a:p>
          <a:p>
            <a:pPr marL="0" indent="0">
              <a:buNone/>
            </a:pPr>
            <a:r>
              <a:rPr lang="pt-BR" sz="1600" b="1" i="1" dirty="0"/>
              <a:t>       </a:t>
            </a:r>
            <a:r>
              <a:rPr lang="pt-BR" sz="1600" b="1" i="1" dirty="0" err="1"/>
              <a:t>padding</a:t>
            </a:r>
            <a:r>
              <a:rPr lang="pt-BR" sz="1600" b="1" i="1" dirty="0"/>
              <a:t>: 5px </a:t>
            </a:r>
            <a:r>
              <a:rPr lang="pt-BR" sz="1600" b="1" i="1" dirty="0" err="1"/>
              <a:t>5px</a:t>
            </a:r>
            <a:r>
              <a:rPr lang="pt-BR" sz="1600" b="1" i="1" dirty="0"/>
              <a:t> </a:t>
            </a:r>
            <a:r>
              <a:rPr lang="pt-BR" sz="1600" b="1" i="1" dirty="0" err="1"/>
              <a:t>5px</a:t>
            </a:r>
            <a:r>
              <a:rPr lang="pt-BR" sz="1600" b="1" i="1" dirty="0"/>
              <a:t> 5px;”&gt;</a:t>
            </a:r>
          </a:p>
          <a:p>
            <a:pPr marL="0" indent="0">
              <a:buNone/>
            </a:pPr>
            <a:r>
              <a:rPr lang="pt-BR" sz="1600" b="1" i="1" dirty="0"/>
              <a:t>}</a:t>
            </a:r>
          </a:p>
          <a:p>
            <a:endParaRPr lang="pt-BR" sz="1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2656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301208"/>
          </a:xfrm>
        </p:spPr>
        <p:txBody>
          <a:bodyPr>
            <a:normAutofit/>
          </a:bodyPr>
          <a:lstStyle/>
          <a:p>
            <a:r>
              <a:rPr lang="pt-BR" sz="1600" b="1" i="1" dirty="0" smtClean="0"/>
              <a:t>Qual melhor utilizar ?</a:t>
            </a:r>
          </a:p>
          <a:p>
            <a:r>
              <a:rPr lang="pt-BR" sz="1600" b="1" i="1" dirty="0" smtClean="0"/>
              <a:t>Quais vantagens e desvantagens ?</a:t>
            </a:r>
          </a:p>
          <a:p>
            <a:r>
              <a:rPr lang="pt-BR" sz="1600" b="1" i="1" dirty="0" smtClean="0"/>
              <a:t>Existe algum padrão a ser seguido ?</a:t>
            </a:r>
          </a:p>
          <a:p>
            <a:r>
              <a:rPr lang="pt-BR" sz="1600" b="1" i="1" dirty="0" smtClean="0"/>
              <a:t>Quem deve realizar a configuração do CSS, Design ou Programador ?</a:t>
            </a:r>
          </a:p>
          <a:p>
            <a:r>
              <a:rPr lang="pt-BR" sz="1600" b="1" i="1" dirty="0" smtClean="0"/>
              <a:t>Posso ter mais de um arquivo CSS ?</a:t>
            </a:r>
          </a:p>
          <a:p>
            <a:r>
              <a:rPr lang="pt-BR" sz="1600" b="1" i="1" dirty="0" smtClean="0"/>
              <a:t>O que acontece quanto tenho a mesma </a:t>
            </a:r>
            <a:r>
              <a:rPr lang="pt-BR" sz="1600" b="1" i="1" dirty="0" err="1" smtClean="0"/>
              <a:t>tag</a:t>
            </a:r>
            <a:r>
              <a:rPr lang="pt-BR" sz="1600" b="1" i="1" dirty="0" smtClean="0"/>
              <a:t> com </a:t>
            </a:r>
            <a:r>
              <a:rPr lang="pt-BR" sz="1600" b="1" i="1" smtClean="0"/>
              <a:t>CSS diferentes ?</a:t>
            </a:r>
          </a:p>
          <a:p>
            <a:endParaRPr lang="pt-BR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Estilos 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1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2232248"/>
          </a:xfrm>
        </p:spPr>
        <p:txBody>
          <a:bodyPr>
            <a:normAutofit/>
          </a:bodyPr>
          <a:lstStyle/>
          <a:p>
            <a:r>
              <a:rPr lang="pt-BR" sz="1600" b="1" i="1" dirty="0" err="1"/>
              <a:t>Cascading</a:t>
            </a:r>
            <a:r>
              <a:rPr lang="pt-BR" sz="1600" b="1" i="1" dirty="0"/>
              <a:t> </a:t>
            </a:r>
            <a:r>
              <a:rPr lang="pt-BR" sz="1600" b="1" i="1" dirty="0" err="1"/>
              <a:t>Style</a:t>
            </a:r>
            <a:r>
              <a:rPr lang="pt-BR" sz="1600" b="1" i="1" dirty="0"/>
              <a:t> </a:t>
            </a:r>
            <a:r>
              <a:rPr lang="pt-BR" sz="1600" b="1" i="1" dirty="0" err="1"/>
              <a:t>Sheets</a:t>
            </a:r>
            <a:r>
              <a:rPr lang="pt-BR" sz="1600" dirty="0"/>
              <a:t> (ou simplesmente </a:t>
            </a:r>
            <a:r>
              <a:rPr lang="pt-BR" sz="1600" b="1" dirty="0"/>
              <a:t>CSS</a:t>
            </a:r>
            <a:r>
              <a:rPr lang="pt-BR" sz="1600" dirty="0"/>
              <a:t>) é uma linguagem de folhas de estilo utilizada para definir a apresentação de documentos escritos em uma linguagem de marcação, como HTML ou XML. Seu principal benefício é prover a separação entre o formato e o conteúdo de um documento.</a:t>
            </a:r>
          </a:p>
          <a:p>
            <a:r>
              <a:rPr lang="pt-BR" sz="1600" dirty="0"/>
              <a:t>Em vez de colocar a formatação dentro do documento, o desenvolvedor cria um link (ligação) para uma página que contém os estilos, procedendo de forma idêntica para todas as páginas de um portal. Quando quiser alterar a aparência do portal basta portanto modificar apenas um arquivo.</a:t>
            </a:r>
          </a:p>
          <a:p>
            <a:pPr marL="0" indent="0" algn="ctr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CSS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77675" y="393305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"stylesheet"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"text/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“arquivo.css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76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CSS - Exemplo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83568" y="1340768"/>
            <a:ext cx="252028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 smtClean="0"/>
              <a:t>body</a:t>
            </a:r>
            <a:r>
              <a:rPr lang="pt-BR" sz="1400" dirty="0" smtClean="0"/>
              <a:t> </a:t>
            </a:r>
            <a:r>
              <a:rPr lang="pt-BR" sz="1400" dirty="0"/>
              <a:t>{</a:t>
            </a:r>
          </a:p>
          <a:p>
            <a:r>
              <a:rPr lang="pt-BR" sz="1400" dirty="0"/>
              <a:t>    background-color: </a:t>
            </a:r>
            <a:r>
              <a:rPr lang="pt-BR" sz="1400" dirty="0" err="1"/>
              <a:t>tan</a:t>
            </a:r>
            <a:r>
              <a:rPr lang="pt-BR" sz="1400" dirty="0"/>
              <a:t>;</a:t>
            </a:r>
          </a:p>
          <a:p>
            <a:r>
              <a:rPr lang="pt-BR" sz="1400" dirty="0"/>
              <a:t>}</a:t>
            </a:r>
          </a:p>
          <a:p>
            <a:endParaRPr lang="pt-BR" sz="1400" dirty="0"/>
          </a:p>
          <a:p>
            <a:r>
              <a:rPr lang="pt-BR" sz="1400" dirty="0"/>
              <a:t>h1 {</a:t>
            </a:r>
          </a:p>
          <a:p>
            <a:r>
              <a:rPr lang="pt-BR" sz="1400" dirty="0"/>
              <a:t>    color: </a:t>
            </a:r>
            <a:r>
              <a:rPr lang="pt-BR" sz="1400" dirty="0" err="1"/>
              <a:t>maroon</a:t>
            </a:r>
            <a:r>
              <a:rPr lang="pt-BR" sz="1400" dirty="0"/>
              <a:t>;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font-size</a:t>
            </a:r>
            <a:r>
              <a:rPr lang="pt-BR" sz="1400" dirty="0"/>
              <a:t>: 20pt;</a:t>
            </a:r>
          </a:p>
          <a:p>
            <a:r>
              <a:rPr lang="pt-BR" sz="1400" dirty="0"/>
              <a:t>}</a:t>
            </a:r>
          </a:p>
          <a:p>
            <a:endParaRPr lang="pt-BR" sz="1400" dirty="0"/>
          </a:p>
          <a:p>
            <a:r>
              <a:rPr lang="pt-BR" sz="1400" dirty="0" err="1"/>
              <a:t>hr</a:t>
            </a:r>
            <a:r>
              <a:rPr lang="pt-BR" sz="1400" dirty="0"/>
              <a:t> {</a:t>
            </a:r>
          </a:p>
          <a:p>
            <a:r>
              <a:rPr lang="pt-BR" sz="1400" dirty="0"/>
              <a:t>    color: </a:t>
            </a:r>
            <a:r>
              <a:rPr lang="pt-BR" sz="1400" dirty="0" err="1"/>
              <a:t>navy</a:t>
            </a:r>
            <a:r>
              <a:rPr lang="pt-BR" sz="1400" dirty="0"/>
              <a:t>;</a:t>
            </a:r>
          </a:p>
          <a:p>
            <a:r>
              <a:rPr lang="pt-BR" sz="1400" dirty="0"/>
              <a:t>}</a:t>
            </a:r>
          </a:p>
          <a:p>
            <a:endParaRPr lang="pt-BR" sz="1400" dirty="0"/>
          </a:p>
          <a:p>
            <a:r>
              <a:rPr lang="pt-BR" sz="1400" dirty="0"/>
              <a:t>p {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font-size</a:t>
            </a:r>
            <a:r>
              <a:rPr lang="pt-BR" sz="1400" dirty="0"/>
              <a:t>: 11pt;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margin-left</a:t>
            </a:r>
            <a:r>
              <a:rPr lang="pt-BR" sz="1400" dirty="0"/>
              <a:t>: 15px;</a:t>
            </a:r>
          </a:p>
          <a:p>
            <a:r>
              <a:rPr lang="pt-BR" sz="1400" dirty="0"/>
              <a:t>}</a:t>
            </a:r>
          </a:p>
          <a:p>
            <a:endParaRPr lang="pt-BR" sz="1400" dirty="0"/>
          </a:p>
          <a:p>
            <a:r>
              <a:rPr lang="pt-BR" sz="1400" dirty="0"/>
              <a:t>a:link {</a:t>
            </a:r>
          </a:p>
          <a:p>
            <a:r>
              <a:rPr lang="pt-BR" sz="1400" dirty="0"/>
              <a:t>    color: </a:t>
            </a:r>
            <a:r>
              <a:rPr lang="pt-BR" sz="1400" dirty="0" err="1"/>
              <a:t>green</a:t>
            </a:r>
            <a:r>
              <a:rPr lang="pt-BR" sz="1400" dirty="0"/>
              <a:t>;</a:t>
            </a:r>
          </a:p>
          <a:p>
            <a:r>
              <a:rPr lang="pt-BR" sz="1400" dirty="0"/>
              <a:t>}</a:t>
            </a:r>
          </a:p>
          <a:p>
            <a:endParaRPr lang="pt-BR" sz="1400" dirty="0"/>
          </a:p>
          <a:p>
            <a:r>
              <a:rPr lang="pt-BR" sz="1400" dirty="0"/>
              <a:t>a:visited {</a:t>
            </a:r>
          </a:p>
          <a:p>
            <a:r>
              <a:rPr lang="pt-BR" sz="1400" dirty="0"/>
              <a:t>    color: </a:t>
            </a:r>
            <a:r>
              <a:rPr lang="pt-BR" sz="1400" dirty="0" err="1"/>
              <a:t>yellow</a:t>
            </a:r>
            <a:r>
              <a:rPr lang="pt-BR" sz="1400" dirty="0"/>
              <a:t>;</a:t>
            </a:r>
          </a:p>
          <a:p>
            <a:r>
              <a:rPr lang="pt-BR" sz="1400" dirty="0"/>
              <a:t>}</a:t>
            </a:r>
          </a:p>
          <a:p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3923928" y="1340768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a:hover {</a:t>
            </a:r>
          </a:p>
          <a:p>
            <a:r>
              <a:rPr lang="pt-BR" sz="1400" dirty="0"/>
              <a:t>    color: </a:t>
            </a:r>
            <a:r>
              <a:rPr lang="pt-BR" sz="1400" dirty="0" err="1"/>
              <a:t>black</a:t>
            </a:r>
            <a:r>
              <a:rPr lang="pt-BR" sz="1400" dirty="0"/>
              <a:t>;</a:t>
            </a:r>
          </a:p>
          <a:p>
            <a:r>
              <a:rPr lang="pt-BR" sz="1400" dirty="0"/>
              <a:t>}</a:t>
            </a:r>
          </a:p>
          <a:p>
            <a:endParaRPr lang="pt-BR" sz="1400" dirty="0"/>
          </a:p>
          <a:p>
            <a:r>
              <a:rPr lang="pt-BR" sz="1400" dirty="0"/>
              <a:t>a:active {</a:t>
            </a:r>
          </a:p>
          <a:p>
            <a:r>
              <a:rPr lang="pt-BR" sz="1400" dirty="0"/>
              <a:t>    color: blue;</a:t>
            </a:r>
          </a:p>
          <a:p>
            <a:r>
              <a:rPr lang="pt-B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5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3532661" cy="4176464"/>
          </a:xfrm>
        </p:spPr>
        <p:txBody>
          <a:bodyPr>
            <a:normAutofit lnSpcReduction="10000"/>
          </a:bodyPr>
          <a:lstStyle/>
          <a:p>
            <a:r>
              <a:rPr lang="pt-BR" sz="1600" b="1" i="1" dirty="0" smtClean="0"/>
              <a:t>Seletores:</a:t>
            </a:r>
          </a:p>
          <a:p>
            <a:pPr marL="0" indent="0">
              <a:buNone/>
            </a:pPr>
            <a:r>
              <a:rPr lang="pt-BR" sz="1600" b="1" i="1" dirty="0" smtClean="0"/>
              <a:t>	Elemento</a:t>
            </a:r>
          </a:p>
          <a:p>
            <a:pPr marL="1257300" lvl="3" indent="0">
              <a:buNone/>
            </a:pPr>
            <a:r>
              <a:rPr lang="pt-BR" sz="1600" dirty="0"/>
              <a:t>p {</a:t>
            </a:r>
            <a:br>
              <a:rPr lang="pt-BR" sz="1600" dirty="0"/>
            </a:br>
            <a:r>
              <a:rPr lang="pt-BR" sz="1600" dirty="0"/>
              <a:t>    </a:t>
            </a:r>
            <a:r>
              <a:rPr lang="pt-BR" sz="1600" dirty="0" err="1"/>
              <a:t>text-align</a:t>
            </a:r>
            <a:r>
              <a:rPr lang="pt-BR" sz="1600" dirty="0"/>
              <a:t>: center;</a:t>
            </a:r>
            <a:br>
              <a:rPr lang="pt-BR" sz="1600" dirty="0"/>
            </a:br>
            <a:r>
              <a:rPr lang="pt-BR" sz="1600" dirty="0"/>
              <a:t>    color: </a:t>
            </a:r>
            <a:r>
              <a:rPr lang="pt-BR" sz="1600" dirty="0" err="1"/>
              <a:t>red</a:t>
            </a:r>
            <a:r>
              <a:rPr lang="pt-BR" sz="1600" dirty="0"/>
              <a:t>;</a:t>
            </a:r>
            <a:br>
              <a:rPr lang="pt-BR" sz="1600" dirty="0"/>
            </a:br>
            <a:r>
              <a:rPr lang="pt-BR" sz="1600" dirty="0"/>
              <a:t>}</a:t>
            </a:r>
            <a:endParaRPr lang="pt-BR" sz="1600" b="1" i="1" dirty="0" smtClean="0"/>
          </a:p>
          <a:p>
            <a:pPr marL="0" indent="0">
              <a:buNone/>
            </a:pPr>
            <a:r>
              <a:rPr lang="pt-BR" sz="1600" b="1" i="1" dirty="0"/>
              <a:t>	</a:t>
            </a:r>
            <a:r>
              <a:rPr lang="pt-BR" sz="1600" b="1" i="1" dirty="0" smtClean="0"/>
              <a:t>Id</a:t>
            </a:r>
          </a:p>
          <a:p>
            <a:pPr marL="1371600" lvl="8" indent="0">
              <a:buNone/>
            </a:pPr>
            <a:r>
              <a:rPr lang="pt-BR" sz="1600" dirty="0" smtClean="0"/>
              <a:t>#paragrafo1</a:t>
            </a:r>
            <a:r>
              <a:rPr lang="pt-BR" sz="1600" dirty="0"/>
              <a:t> {</a:t>
            </a:r>
            <a:br>
              <a:rPr lang="pt-BR" sz="1600" dirty="0"/>
            </a:br>
            <a:r>
              <a:rPr lang="pt-BR" sz="1600" dirty="0"/>
              <a:t>    </a:t>
            </a:r>
            <a:r>
              <a:rPr lang="pt-BR" sz="1600" dirty="0" err="1"/>
              <a:t>text-align</a:t>
            </a:r>
            <a:r>
              <a:rPr lang="pt-BR" sz="1600" dirty="0"/>
              <a:t>: center;</a:t>
            </a:r>
            <a:br>
              <a:rPr lang="pt-BR" sz="1600" dirty="0"/>
            </a:br>
            <a:r>
              <a:rPr lang="pt-BR" sz="1600" dirty="0"/>
              <a:t>    color: </a:t>
            </a:r>
            <a:r>
              <a:rPr lang="pt-BR" sz="1600" dirty="0" err="1"/>
              <a:t>red</a:t>
            </a:r>
            <a:r>
              <a:rPr lang="pt-BR" sz="1600" dirty="0"/>
              <a:t>;</a:t>
            </a:r>
            <a:br>
              <a:rPr lang="pt-BR" sz="1600" dirty="0"/>
            </a:br>
            <a:r>
              <a:rPr lang="pt-BR" sz="1600" dirty="0"/>
              <a:t>}</a:t>
            </a:r>
            <a:endParaRPr lang="pt-BR" sz="1600" b="1" i="1" dirty="0"/>
          </a:p>
          <a:p>
            <a:pPr marL="0" indent="0">
              <a:buNone/>
            </a:pPr>
            <a:endParaRPr lang="pt-BR" sz="1600" b="1" i="1" dirty="0" smtClean="0"/>
          </a:p>
          <a:p>
            <a:pPr marL="0" indent="0">
              <a:buNone/>
            </a:pPr>
            <a:r>
              <a:rPr lang="pt-BR" sz="1600" b="1" i="1" dirty="0"/>
              <a:t>	</a:t>
            </a:r>
            <a:r>
              <a:rPr lang="pt-BR" sz="1600" b="1" i="1" dirty="0" smtClean="0"/>
              <a:t>Classe</a:t>
            </a:r>
          </a:p>
          <a:p>
            <a:pPr marL="1371600" lvl="8" indent="0">
              <a:buNone/>
            </a:pPr>
            <a:r>
              <a:rPr lang="pt-BR" sz="1600" dirty="0" smtClean="0"/>
              <a:t>.para</a:t>
            </a:r>
            <a:r>
              <a:rPr lang="pt-BR" sz="1600" dirty="0"/>
              <a:t> {</a:t>
            </a:r>
            <a:br>
              <a:rPr lang="pt-BR" sz="1600" dirty="0"/>
            </a:br>
            <a:r>
              <a:rPr lang="pt-BR" sz="1600" dirty="0"/>
              <a:t>    </a:t>
            </a:r>
            <a:r>
              <a:rPr lang="pt-BR" sz="1600" dirty="0" err="1"/>
              <a:t>text-align</a:t>
            </a:r>
            <a:r>
              <a:rPr lang="pt-BR" sz="1600" dirty="0"/>
              <a:t>: center;</a:t>
            </a:r>
            <a:br>
              <a:rPr lang="pt-BR" sz="1600" dirty="0"/>
            </a:br>
            <a:r>
              <a:rPr lang="pt-BR" sz="1600" dirty="0"/>
              <a:t>    color: </a:t>
            </a:r>
            <a:r>
              <a:rPr lang="pt-BR" sz="1600" dirty="0" err="1"/>
              <a:t>red</a:t>
            </a:r>
            <a:r>
              <a:rPr lang="pt-BR" sz="1600" dirty="0"/>
              <a:t>;</a:t>
            </a:r>
            <a:br>
              <a:rPr lang="pt-BR" sz="1600" dirty="0"/>
            </a:br>
            <a:r>
              <a:rPr lang="pt-BR" sz="1600" dirty="0"/>
              <a:t>}</a:t>
            </a:r>
            <a:endParaRPr lang="pt-BR" sz="1600" b="1" i="1" dirty="0"/>
          </a:p>
          <a:p>
            <a:pPr marL="0" indent="0">
              <a:buNone/>
            </a:pPr>
            <a:endParaRPr lang="pt-BR" sz="1600" b="1" i="1" dirty="0"/>
          </a:p>
          <a:p>
            <a:endParaRPr lang="pt-BR" sz="1600" dirty="0" smtClean="0"/>
          </a:p>
          <a:p>
            <a:pPr marL="0" indent="0" algn="ctr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CSS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796136" y="2924944"/>
            <a:ext cx="2232248" cy="1460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err="1" smtClean="0"/>
              <a:t>p.center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/>
              <a:t> {</a:t>
            </a:r>
            <a:br>
              <a:rPr lang="pt-BR" sz="1600" dirty="0"/>
            </a:br>
            <a:r>
              <a:rPr lang="pt-BR" sz="1600" dirty="0"/>
              <a:t>    </a:t>
            </a:r>
            <a:r>
              <a:rPr lang="pt-BR" sz="1600" dirty="0" err="1"/>
              <a:t>text-align</a:t>
            </a:r>
            <a:r>
              <a:rPr lang="pt-BR" sz="1600" dirty="0"/>
              <a:t>: center;</a:t>
            </a:r>
            <a:br>
              <a:rPr lang="pt-BR" sz="1600" dirty="0"/>
            </a:br>
            <a:r>
              <a:rPr lang="pt-BR" sz="1600" dirty="0"/>
              <a:t>    color: </a:t>
            </a:r>
            <a:r>
              <a:rPr lang="pt-BR" sz="1600" dirty="0" err="1"/>
              <a:t>red</a:t>
            </a:r>
            <a:r>
              <a:rPr lang="pt-BR" sz="1600" dirty="0"/>
              <a:t>;</a:t>
            </a:r>
            <a:br>
              <a:rPr lang="pt-BR" sz="1600" dirty="0"/>
            </a:br>
            <a:r>
              <a:rPr lang="pt-BR" sz="1600" dirty="0"/>
              <a:t>}</a:t>
            </a:r>
            <a:endParaRPr lang="pt-BR" sz="1600" b="1" i="1" dirty="0" smtClean="0"/>
          </a:p>
          <a:p>
            <a:endParaRPr lang="pt-BR" sz="1600" dirty="0" smtClean="0"/>
          </a:p>
          <a:p>
            <a:pPr marL="0" indent="0" algn="ctr">
              <a:buFont typeface="Arial" pitchFamily="34" charset="0"/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6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3532661" cy="4176464"/>
          </a:xfrm>
        </p:spPr>
        <p:txBody>
          <a:bodyPr>
            <a:normAutofit/>
          </a:bodyPr>
          <a:lstStyle/>
          <a:p>
            <a:r>
              <a:rPr lang="pt-BR" sz="1600" b="1" i="1" dirty="0" smtClean="0"/>
              <a:t>Agrupando Seletores:</a:t>
            </a:r>
          </a:p>
          <a:p>
            <a:endParaRPr lang="pt-BR" sz="1600" b="1" i="1" dirty="0" smtClean="0"/>
          </a:p>
          <a:p>
            <a:pPr marL="0" indent="0">
              <a:buNone/>
            </a:pPr>
            <a:r>
              <a:rPr lang="pt-BR" sz="1600" dirty="0"/>
              <a:t>h1 {</a:t>
            </a:r>
            <a:br>
              <a:rPr lang="pt-BR" sz="1600" dirty="0"/>
            </a:br>
            <a:r>
              <a:rPr lang="pt-BR" sz="1600" dirty="0"/>
              <a:t>    </a:t>
            </a:r>
            <a:r>
              <a:rPr lang="pt-BR" sz="1600" dirty="0" err="1"/>
              <a:t>text-align</a:t>
            </a:r>
            <a:r>
              <a:rPr lang="pt-BR" sz="1600" dirty="0"/>
              <a:t>: center;</a:t>
            </a:r>
            <a:br>
              <a:rPr lang="pt-BR" sz="1600" dirty="0"/>
            </a:br>
            <a:r>
              <a:rPr lang="pt-BR" sz="1600" dirty="0"/>
              <a:t>    color: </a:t>
            </a:r>
            <a:r>
              <a:rPr lang="pt-BR" sz="1600" dirty="0" err="1"/>
              <a:t>red</a:t>
            </a:r>
            <a:r>
              <a:rPr lang="pt-BR" sz="1600" dirty="0"/>
              <a:t>;</a:t>
            </a:r>
            <a:br>
              <a:rPr lang="pt-BR" sz="1600" dirty="0"/>
            </a:br>
            <a:r>
              <a:rPr lang="pt-BR" sz="1600" dirty="0"/>
              <a:t>}</a:t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h2 {</a:t>
            </a:r>
            <a:br>
              <a:rPr lang="pt-BR" sz="1600" dirty="0"/>
            </a:br>
            <a:r>
              <a:rPr lang="pt-BR" sz="1600" dirty="0"/>
              <a:t>    </a:t>
            </a:r>
            <a:r>
              <a:rPr lang="pt-BR" sz="1600" dirty="0" err="1"/>
              <a:t>text-align</a:t>
            </a:r>
            <a:r>
              <a:rPr lang="pt-BR" sz="1600" dirty="0"/>
              <a:t>: center;</a:t>
            </a:r>
            <a:br>
              <a:rPr lang="pt-BR" sz="1600" dirty="0"/>
            </a:br>
            <a:r>
              <a:rPr lang="pt-BR" sz="1600" dirty="0"/>
              <a:t>    color: </a:t>
            </a:r>
            <a:r>
              <a:rPr lang="pt-BR" sz="1600" dirty="0" err="1"/>
              <a:t>red</a:t>
            </a:r>
            <a:r>
              <a:rPr lang="pt-BR" sz="1600" dirty="0"/>
              <a:t>;</a:t>
            </a:r>
            <a:br>
              <a:rPr lang="pt-BR" sz="1600" dirty="0"/>
            </a:br>
            <a:r>
              <a:rPr lang="pt-BR" sz="1600" dirty="0"/>
              <a:t>}</a:t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p {</a:t>
            </a:r>
            <a:br>
              <a:rPr lang="pt-BR" sz="1600" dirty="0"/>
            </a:br>
            <a:r>
              <a:rPr lang="pt-BR" sz="1600" dirty="0"/>
              <a:t>    </a:t>
            </a:r>
            <a:r>
              <a:rPr lang="pt-BR" sz="1600" dirty="0" err="1"/>
              <a:t>text-align</a:t>
            </a:r>
            <a:r>
              <a:rPr lang="pt-BR" sz="1600" dirty="0"/>
              <a:t>: center;</a:t>
            </a:r>
            <a:br>
              <a:rPr lang="pt-BR" sz="1600" dirty="0"/>
            </a:br>
            <a:r>
              <a:rPr lang="pt-BR" sz="1600" dirty="0"/>
              <a:t>    color: </a:t>
            </a:r>
            <a:r>
              <a:rPr lang="pt-BR" sz="1600" dirty="0" err="1"/>
              <a:t>red</a:t>
            </a:r>
            <a:r>
              <a:rPr lang="pt-BR" sz="1600" dirty="0"/>
              <a:t>;</a:t>
            </a:r>
            <a:br>
              <a:rPr lang="pt-BR" sz="1600" dirty="0"/>
            </a:br>
            <a:r>
              <a:rPr lang="pt-BR" sz="1600" dirty="0"/>
              <a:t>}</a:t>
            </a:r>
            <a:endParaRPr lang="pt-BR" sz="1600" b="1" i="1" dirty="0"/>
          </a:p>
          <a:p>
            <a:endParaRPr lang="pt-BR" sz="1600" dirty="0" smtClean="0"/>
          </a:p>
          <a:p>
            <a:pPr marL="0" indent="0" algn="ctr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CSS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796136" y="2924944"/>
            <a:ext cx="2232248" cy="1460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/>
              <a:t>h1, h2, p</a:t>
            </a:r>
          </a:p>
          <a:p>
            <a:pPr marL="0" indent="0">
              <a:buNone/>
            </a:pPr>
            <a:r>
              <a:rPr lang="pt-BR" sz="1600" dirty="0"/>
              <a:t> {</a:t>
            </a:r>
            <a:br>
              <a:rPr lang="pt-BR" sz="1600" dirty="0"/>
            </a:br>
            <a:r>
              <a:rPr lang="pt-BR" sz="1600" dirty="0"/>
              <a:t>    </a:t>
            </a:r>
            <a:r>
              <a:rPr lang="pt-BR" sz="1600" dirty="0" err="1"/>
              <a:t>text-align</a:t>
            </a:r>
            <a:r>
              <a:rPr lang="pt-BR" sz="1600" dirty="0"/>
              <a:t>: center;</a:t>
            </a:r>
            <a:br>
              <a:rPr lang="pt-BR" sz="1600" dirty="0"/>
            </a:br>
            <a:r>
              <a:rPr lang="pt-BR" sz="1600" dirty="0"/>
              <a:t>    color: </a:t>
            </a:r>
            <a:r>
              <a:rPr lang="pt-BR" sz="1600" dirty="0" err="1"/>
              <a:t>red</a:t>
            </a:r>
            <a:r>
              <a:rPr lang="pt-BR" sz="1600" dirty="0"/>
              <a:t>;</a:t>
            </a:r>
            <a:br>
              <a:rPr lang="pt-BR" sz="1600" dirty="0"/>
            </a:br>
            <a:r>
              <a:rPr lang="pt-BR" sz="1600" dirty="0"/>
              <a:t>}</a:t>
            </a:r>
            <a:endParaRPr lang="pt-BR" sz="1600" b="1" i="1" dirty="0" smtClean="0"/>
          </a:p>
          <a:p>
            <a:endParaRPr lang="pt-BR" sz="1600" dirty="0" smtClean="0"/>
          </a:p>
          <a:p>
            <a:pPr marL="0" indent="0" algn="ctr">
              <a:buFont typeface="Arial" pitchFamily="34" charset="0"/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99592" y="332656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smtClean="0">
                <a:solidFill>
                  <a:srgbClr val="00457C"/>
                </a:solidFill>
                <a:latin typeface="Arial"/>
                <a:cs typeface="Arial"/>
              </a:rPr>
              <a:t>HTML Componentes</a:t>
            </a:r>
          </a:p>
          <a:p>
            <a:endParaRPr lang="pt-BR" sz="2400" b="1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69116"/>
              </p:ext>
            </p:extLst>
          </p:nvPr>
        </p:nvGraphicFramePr>
        <p:xfrm>
          <a:off x="923256" y="908720"/>
          <a:ext cx="7128792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Definição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&lt;!-- .... --&gt;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Comentário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&lt;a&gt;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Link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area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Define uma região para</a:t>
                      </a:r>
                      <a:r>
                        <a:rPr lang="pt-BR" baseline="0" smtClean="0"/>
                        <a:t> o </a:t>
                      </a:r>
                    </a:p>
                    <a:p>
                      <a:pPr algn="ctr"/>
                      <a:r>
                        <a:rPr lang="pt-BR" baseline="0" err="1" smtClean="0"/>
                        <a:t>image-map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&lt;b&gt;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Negrito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body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Corpo do </a:t>
                      </a:r>
                      <a:r>
                        <a:rPr lang="pt-BR" err="1" smtClean="0"/>
                        <a:t>Html</a:t>
                      </a:r>
                      <a:endParaRPr lang="pt-BR" smtClean="0"/>
                    </a:p>
                    <a:p>
                      <a:pPr algn="ctr"/>
                      <a:r>
                        <a:rPr lang="pt-BR" smtClean="0"/>
                        <a:t> (Elementos visíveis)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br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Pular</a:t>
                      </a:r>
                      <a:r>
                        <a:rPr lang="pt-BR" baseline="0" smtClean="0"/>
                        <a:t> linha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button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Botão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caption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legenda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div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Elemento para “agrupar” conteúdo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&lt;em&gt;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Enfatizar alguma parte do texto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</a:t>
                      </a:r>
                      <a:r>
                        <a:rPr lang="pt-BR" dirty="0" err="1" smtClean="0"/>
                        <a:t>form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Formulário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&lt;h1&gt; até &lt;h6&gt;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Títulos e subtítulos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head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Cabeçalho do HTML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063429"/>
              </p:ext>
            </p:extLst>
          </p:nvPr>
        </p:nvGraphicFramePr>
        <p:xfrm>
          <a:off x="971600" y="836706"/>
          <a:ext cx="7056784" cy="584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0861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Definição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861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hr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Cria uma linha na</a:t>
                      </a:r>
                      <a:r>
                        <a:rPr lang="pt-BR" baseline="0" smtClean="0"/>
                        <a:t> página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0861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html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Elemento principal</a:t>
                      </a:r>
                      <a:r>
                        <a:rPr lang="pt-BR" baseline="0" smtClean="0"/>
                        <a:t> de uma página HTML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861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&lt;i&gt;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smtClean="0"/>
                        <a:t>Itálico</a:t>
                      </a:r>
                      <a:endParaRPr lang="pt-BR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0861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iframe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O elemento permite colocar uma</a:t>
                      </a:r>
                      <a:r>
                        <a:rPr lang="pt-BR" baseline="0" smtClean="0"/>
                        <a:t> página dentro de outra página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0861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img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Imagem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0861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&lt;input&gt;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Elemento de entrada de informações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0861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label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Define um título para um elemento de entrada de informações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0861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ol</a:t>
                      </a:r>
                      <a:r>
                        <a:rPr lang="pt-BR" smtClean="0"/>
                        <a:t>&gt;&lt;li&gt; ou &lt;</a:t>
                      </a:r>
                      <a:r>
                        <a:rPr lang="pt-BR" err="1" smtClean="0"/>
                        <a:t>ul</a:t>
                      </a:r>
                      <a:r>
                        <a:rPr lang="pt-BR" smtClean="0"/>
                        <a:t>&gt;&lt;li&gt;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Lista (Números</a:t>
                      </a:r>
                      <a:r>
                        <a:rPr lang="pt-BR" baseline="0" smtClean="0"/>
                        <a:t> ou </a:t>
                      </a:r>
                      <a:r>
                        <a:rPr lang="pt-BR" baseline="0" err="1" smtClean="0"/>
                        <a:t>Bullets</a:t>
                      </a:r>
                      <a:r>
                        <a:rPr lang="pt-BR" baseline="0" smtClean="0"/>
                        <a:t>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0861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&lt;link&gt;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Utilizado para importar CSS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0861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&lt;meta&gt;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Configurações iniciais</a:t>
                      </a:r>
                      <a:r>
                        <a:rPr lang="pt-BR" baseline="0" smtClean="0"/>
                        <a:t> do HTML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0861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&lt;p&gt;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Parágrafo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899592" y="332656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smtClean="0">
                <a:solidFill>
                  <a:srgbClr val="00457C"/>
                </a:solidFill>
                <a:latin typeface="Arial"/>
                <a:cs typeface="Arial"/>
              </a:rPr>
              <a:t>HTML Componentes</a:t>
            </a:r>
          </a:p>
          <a:p>
            <a:endParaRPr lang="pt-BR" sz="2400" b="1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5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25775"/>
              </p:ext>
            </p:extLst>
          </p:nvPr>
        </p:nvGraphicFramePr>
        <p:xfrm>
          <a:off x="1043608" y="908720"/>
          <a:ext cx="6984776" cy="513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668">
                <a:tc>
                  <a:txBody>
                    <a:bodyPr/>
                    <a:lstStyle/>
                    <a:p>
                      <a:pPr algn="ctr"/>
                      <a:r>
                        <a:rPr lang="pt-BR" err="1" smtClean="0"/>
                        <a:t>Tag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Definição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668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&lt;script&gt;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Elemento que informa que aquele trecho de código terá elementos</a:t>
                      </a:r>
                      <a:r>
                        <a:rPr lang="pt-BR" baseline="0" smtClean="0"/>
                        <a:t> de programação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668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select</a:t>
                      </a:r>
                      <a:r>
                        <a:rPr lang="pt-BR" smtClean="0"/>
                        <a:t>&gt;&lt;</a:t>
                      </a:r>
                      <a:r>
                        <a:rPr lang="pt-BR" err="1" smtClean="0"/>
                        <a:t>option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err="1" smtClean="0"/>
                        <a:t>ComboBox</a:t>
                      </a:r>
                      <a:r>
                        <a:rPr lang="pt-BR" smtClean="0"/>
                        <a:t> ( Caixa de seleção 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668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span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Define uma sessão no documento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668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strong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Define uma área importante do texto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668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style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Define a</a:t>
                      </a:r>
                      <a:r>
                        <a:rPr lang="pt-BR" baseline="0" smtClean="0"/>
                        <a:t> criação dos estilos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668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table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Tabela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9668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tr</a:t>
                      </a:r>
                      <a:r>
                        <a:rPr lang="pt-BR" smtClean="0"/>
                        <a:t>&gt; e &lt;</a:t>
                      </a:r>
                      <a:r>
                        <a:rPr lang="pt-BR" err="1" smtClean="0"/>
                        <a:t>td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Linha e Coluna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9668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textarea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Componente para textos de múltiplas linhas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9668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&lt;</a:t>
                      </a:r>
                      <a:r>
                        <a:rPr lang="pt-BR" err="1" smtClean="0"/>
                        <a:t>title</a:t>
                      </a:r>
                      <a:r>
                        <a:rPr lang="pt-BR" smtClean="0"/>
                        <a:t>&gt;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899592" y="332656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smtClean="0">
                <a:solidFill>
                  <a:srgbClr val="00457C"/>
                </a:solidFill>
                <a:latin typeface="Arial"/>
                <a:cs typeface="Arial"/>
              </a:rPr>
              <a:t>HTML Componentes</a:t>
            </a:r>
          </a:p>
          <a:p>
            <a:endParaRPr lang="pt-BR" sz="2400" b="1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2016224"/>
          </a:xfrm>
        </p:spPr>
        <p:txBody>
          <a:bodyPr>
            <a:normAutofit lnSpcReduction="10000"/>
          </a:bodyPr>
          <a:lstStyle/>
          <a:p>
            <a:r>
              <a:rPr lang="pt-BR" sz="160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  <a:r>
              <a:rPr lang="pt-BR" sz="1600" smtClean="0">
                <a:latin typeface="Arial"/>
                <a:cs typeface="Arial"/>
              </a:rPr>
              <a:t>&lt;a </a:t>
            </a:r>
            <a:r>
              <a:rPr lang="pt-BR" sz="1600" err="1" smtClean="0">
                <a:latin typeface="Arial"/>
                <a:cs typeface="Arial"/>
              </a:rPr>
              <a:t>href</a:t>
            </a:r>
            <a:r>
              <a:rPr lang="pt-BR" sz="1600" smtClean="0">
                <a:latin typeface="Arial"/>
                <a:cs typeface="Arial"/>
              </a:rPr>
              <a:t> = </a:t>
            </a:r>
            <a:r>
              <a:rPr lang="pt-BR" sz="1600" smtClean="0">
                <a:solidFill>
                  <a:srgbClr val="7D7D7D"/>
                </a:solidFill>
                <a:latin typeface="Arial"/>
                <a:cs typeface="Arial"/>
                <a:hlinkClick r:id="rId2"/>
              </a:rPr>
              <a:t>“ http://www.facens.br</a:t>
            </a:r>
            <a:r>
              <a:rPr lang="pt-BR" sz="1600" smtClean="0">
                <a:latin typeface="Arial"/>
                <a:cs typeface="Arial"/>
              </a:rPr>
              <a:t> ” </a:t>
            </a:r>
            <a:r>
              <a:rPr lang="pt-BR" sz="1600" err="1" smtClean="0">
                <a:latin typeface="Arial"/>
                <a:cs typeface="Arial"/>
              </a:rPr>
              <a:t>target</a:t>
            </a:r>
            <a:r>
              <a:rPr lang="pt-BR" sz="1600" smtClean="0">
                <a:latin typeface="Arial"/>
                <a:cs typeface="Arial"/>
              </a:rPr>
              <a:t> = “_</a:t>
            </a:r>
            <a:r>
              <a:rPr lang="pt-BR" sz="1600" err="1" smtClean="0">
                <a:latin typeface="Arial"/>
                <a:cs typeface="Arial"/>
              </a:rPr>
              <a:t>blank</a:t>
            </a:r>
            <a:r>
              <a:rPr lang="pt-BR" sz="1600" smtClean="0">
                <a:latin typeface="Arial"/>
                <a:cs typeface="Arial"/>
              </a:rPr>
              <a:t>” &gt; Link site </a:t>
            </a:r>
            <a:r>
              <a:rPr lang="pt-BR" sz="1600" err="1" smtClean="0">
                <a:latin typeface="Arial"/>
                <a:cs typeface="Arial"/>
              </a:rPr>
              <a:t>facens</a:t>
            </a:r>
            <a:r>
              <a:rPr lang="pt-BR" sz="1600" smtClean="0">
                <a:latin typeface="Arial"/>
                <a:cs typeface="Arial"/>
              </a:rPr>
              <a:t> &lt;/a&gt;</a:t>
            </a:r>
          </a:p>
          <a:p>
            <a:r>
              <a:rPr lang="pt-BR" sz="1600" smtClean="0">
                <a:solidFill>
                  <a:srgbClr val="7D7D7D"/>
                </a:solidFill>
                <a:latin typeface="Arial"/>
                <a:cs typeface="Arial"/>
              </a:rPr>
              <a:t>Atributos:</a:t>
            </a:r>
          </a:p>
          <a:p>
            <a:pPr lvl="1"/>
            <a:r>
              <a:rPr lang="pt-BR" sz="1400" err="1" smtClean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pt-BR" sz="1400" smtClean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Define qual será o destino para o link</a:t>
            </a:r>
          </a:p>
          <a:p>
            <a:pPr lvl="1"/>
            <a:r>
              <a:rPr lang="pt-BR" sz="1400" smtClean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Target: </a:t>
            </a:r>
          </a:p>
          <a:p>
            <a:pPr marL="857250" lvl="2" indent="0">
              <a:buNone/>
            </a:pPr>
            <a:r>
              <a:rPr lang="pt-BR" sz="1400">
                <a:solidFill>
                  <a:srgbClr val="7D7D7D"/>
                </a:solidFill>
                <a:latin typeface="Arial"/>
                <a:cs typeface="Arial"/>
              </a:rPr>
              <a:t>_</a:t>
            </a:r>
            <a:r>
              <a:rPr lang="pt-BR" sz="1400" err="1">
                <a:solidFill>
                  <a:srgbClr val="7D7D7D"/>
                </a:solidFill>
                <a:latin typeface="Arial"/>
                <a:cs typeface="Arial"/>
              </a:rPr>
              <a:t>blank</a:t>
            </a:r>
            <a:r>
              <a:rPr lang="pt-BR" sz="1400">
                <a:solidFill>
                  <a:srgbClr val="7D7D7D"/>
                </a:solidFill>
                <a:latin typeface="Arial"/>
                <a:cs typeface="Arial"/>
              </a:rPr>
              <a:t> : Abre o link em uma nova janela ou </a:t>
            </a:r>
            <a:r>
              <a:rPr lang="pt-BR" sz="1400" err="1">
                <a:solidFill>
                  <a:srgbClr val="7D7D7D"/>
                </a:solidFill>
                <a:latin typeface="Arial"/>
                <a:cs typeface="Arial"/>
              </a:rPr>
              <a:t>tab</a:t>
            </a:r>
            <a:r>
              <a:rPr lang="pt-BR" sz="1400">
                <a:solidFill>
                  <a:srgbClr val="7D7D7D"/>
                </a:solidFill>
                <a:latin typeface="Arial"/>
                <a:cs typeface="Arial"/>
              </a:rPr>
              <a:t/>
            </a:r>
            <a:br>
              <a:rPr lang="pt-BR" sz="1400">
                <a:solidFill>
                  <a:srgbClr val="7D7D7D"/>
                </a:solidFill>
                <a:latin typeface="Arial"/>
                <a:cs typeface="Arial"/>
              </a:rPr>
            </a:br>
            <a:r>
              <a:rPr lang="pt-BR" sz="1400">
                <a:solidFill>
                  <a:srgbClr val="7D7D7D"/>
                </a:solidFill>
                <a:latin typeface="Arial"/>
                <a:cs typeface="Arial"/>
              </a:rPr>
              <a:t>_parente : Abre o link em um frame pai</a:t>
            </a:r>
            <a:br>
              <a:rPr lang="pt-BR" sz="1400">
                <a:solidFill>
                  <a:srgbClr val="7D7D7D"/>
                </a:solidFill>
                <a:latin typeface="Arial"/>
                <a:cs typeface="Arial"/>
              </a:rPr>
            </a:br>
            <a:r>
              <a:rPr lang="pt-BR" sz="1400">
                <a:solidFill>
                  <a:srgbClr val="7D7D7D"/>
                </a:solidFill>
                <a:latin typeface="Arial"/>
                <a:cs typeface="Arial"/>
              </a:rPr>
              <a:t>_self : Abre no mesmo frame que foi clicado (default)</a:t>
            </a:r>
            <a:br>
              <a:rPr lang="pt-BR" sz="1400">
                <a:solidFill>
                  <a:srgbClr val="7D7D7D"/>
                </a:solidFill>
                <a:latin typeface="Arial"/>
                <a:cs typeface="Arial"/>
              </a:rPr>
            </a:br>
            <a:r>
              <a:rPr lang="pt-BR" sz="1400">
                <a:solidFill>
                  <a:srgbClr val="7D7D7D"/>
                </a:solidFill>
                <a:latin typeface="Arial"/>
                <a:cs typeface="Arial"/>
              </a:rPr>
              <a:t>_top : Abre na mesma janela</a:t>
            </a:r>
          </a:p>
          <a:p>
            <a:pPr marL="400050" lvl="1" indent="0">
              <a:buNone/>
            </a:pPr>
            <a:endParaRPr lang="pt-BR" sz="140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smtClean="0">
                <a:solidFill>
                  <a:srgbClr val="00457C"/>
                </a:solidFill>
                <a:latin typeface="Arial"/>
                <a:cs typeface="Arial"/>
              </a:rPr>
              <a:t>&lt;a&gt; (Link)</a:t>
            </a:r>
          </a:p>
          <a:p>
            <a:endParaRPr lang="pt-BR" sz="2400" b="1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23315" y="4365104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  <a:r>
              <a:rPr lang="pt-BR" sz="1600" smtClean="0">
                <a:latin typeface="Arial"/>
                <a:cs typeface="Arial"/>
              </a:rPr>
              <a:t>&lt;b&gt; Texto &lt;/</a:t>
            </a:r>
            <a:r>
              <a:rPr lang="pt-BR" sz="1600">
                <a:latin typeface="Arial"/>
                <a:cs typeface="Arial"/>
              </a:rPr>
              <a:t>b</a:t>
            </a:r>
            <a:r>
              <a:rPr lang="pt-BR" sz="1600" smtClean="0">
                <a:latin typeface="Arial"/>
                <a:cs typeface="Arial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endParaRPr lang="pt-BR" sz="20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54395" y="3573016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smtClean="0">
                <a:solidFill>
                  <a:srgbClr val="00457C"/>
                </a:solidFill>
                <a:latin typeface="Arial"/>
                <a:cs typeface="Arial"/>
              </a:rPr>
              <a:t>&lt;b&gt; (Negrito)</a:t>
            </a:r>
          </a:p>
          <a:p>
            <a:endParaRPr lang="pt-BR" sz="2400" b="1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8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04056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  <a:r>
              <a:rPr lang="pt-BR" sz="1600" dirty="0" smtClean="0">
                <a:latin typeface="Arial"/>
                <a:cs typeface="Arial"/>
              </a:rPr>
              <a:t>&lt;</a:t>
            </a:r>
            <a:r>
              <a:rPr lang="pt-BR" sz="1600" dirty="0" err="1" smtClean="0">
                <a:latin typeface="Arial"/>
                <a:cs typeface="Arial"/>
              </a:rPr>
              <a:t>br</a:t>
            </a:r>
            <a:r>
              <a:rPr lang="pt-BR" sz="1600" dirty="0" smtClean="0">
                <a:latin typeface="Arial"/>
                <a:cs typeface="Arial"/>
              </a:rPr>
              <a:t> /&gt;</a:t>
            </a:r>
          </a:p>
          <a:p>
            <a:pPr marL="400050" lvl="1" indent="0">
              <a:buNone/>
            </a:pPr>
            <a:endParaRPr lang="pt-BR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smtClean="0">
                <a:solidFill>
                  <a:srgbClr val="00457C"/>
                </a:solidFill>
                <a:latin typeface="Arial"/>
                <a:cs typeface="Arial"/>
              </a:rPr>
              <a:t>&lt;</a:t>
            </a:r>
            <a:r>
              <a:rPr lang="pt-BR" sz="2400" b="1" err="1" smtClean="0">
                <a:solidFill>
                  <a:srgbClr val="00457C"/>
                </a:solidFill>
                <a:latin typeface="Arial"/>
                <a:cs typeface="Arial"/>
              </a:rPr>
              <a:t>br</a:t>
            </a:r>
            <a:r>
              <a:rPr lang="pt-BR" sz="2400" b="1" smtClean="0">
                <a:solidFill>
                  <a:srgbClr val="00457C"/>
                </a:solidFill>
                <a:latin typeface="Arial"/>
                <a:cs typeface="Arial"/>
              </a:rPr>
              <a:t> /&gt; (Quebra de linha)</a:t>
            </a:r>
          </a:p>
          <a:p>
            <a:endParaRPr lang="pt-BR" sz="2400" b="1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23315" y="3356992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  <a:r>
              <a:rPr lang="en-US" sz="1600" dirty="0">
                <a:latin typeface="Arial"/>
                <a:cs typeface="Arial"/>
              </a:rPr>
              <a:t>&lt;button type="button"&gt;Click </a:t>
            </a:r>
            <a:r>
              <a:rPr lang="en-US" sz="1600" dirty="0" err="1" smtClean="0">
                <a:latin typeface="Arial"/>
                <a:cs typeface="Arial"/>
              </a:rPr>
              <a:t>Aqui</a:t>
            </a:r>
            <a:r>
              <a:rPr lang="en-US" sz="1600" dirty="0" smtClean="0">
                <a:latin typeface="Arial"/>
                <a:cs typeface="Arial"/>
              </a:rPr>
              <a:t>!&lt;/</a:t>
            </a:r>
            <a:r>
              <a:rPr lang="en-US" sz="1600" dirty="0">
                <a:latin typeface="Arial"/>
                <a:cs typeface="Arial"/>
              </a:rPr>
              <a:t>button</a:t>
            </a:r>
            <a:r>
              <a:rPr lang="en-US" sz="1600" dirty="0" smtClean="0">
                <a:latin typeface="Arial"/>
                <a:cs typeface="Arial"/>
              </a:rPr>
              <a:t>&gt;</a:t>
            </a: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Atributos</a:t>
            </a:r>
            <a:r>
              <a:rPr lang="en-US" sz="1600" dirty="0" smtClean="0">
                <a:solidFill>
                  <a:srgbClr val="7D7D7D"/>
                </a:solidFill>
                <a:latin typeface="Arial"/>
                <a:cs typeface="Arial"/>
              </a:rPr>
              <a:t>:</a:t>
            </a:r>
          </a:p>
          <a:p>
            <a:pPr lvl="1"/>
            <a:r>
              <a:rPr lang="en-US" sz="1400" dirty="0">
                <a:solidFill>
                  <a:srgbClr val="7D7D7D"/>
                </a:solidFill>
                <a:latin typeface="Arial"/>
                <a:cs typeface="Arial"/>
              </a:rPr>
              <a:t>d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isabled: </a:t>
            </a:r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Deixa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 o </a:t>
            </a:r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botão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desabilitado</a:t>
            </a:r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 </a:t>
            </a:r>
          </a:p>
          <a:p>
            <a:pPr lvl="1"/>
            <a:r>
              <a:rPr lang="en-US" sz="1400" dirty="0" smtClean="0">
                <a:solidFill>
                  <a:srgbClr val="7D7D7D"/>
                </a:solidFill>
                <a:latin typeface="Arial"/>
                <a:cs typeface="Arial"/>
              </a:rPr>
              <a:t>type: </a:t>
            </a:r>
          </a:p>
          <a:p>
            <a:pPr lvl="2"/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Button: botão comum</a:t>
            </a:r>
          </a:p>
          <a:p>
            <a:pPr lvl="2"/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Reset: Limpa o formulário com os dados iniciais</a:t>
            </a:r>
          </a:p>
          <a:p>
            <a:pPr lvl="2"/>
            <a:r>
              <a:rPr lang="pt-BR" sz="1400" dirty="0" err="1" smtClean="0">
                <a:solidFill>
                  <a:srgbClr val="7D7D7D"/>
                </a:solidFill>
                <a:latin typeface="Arial"/>
                <a:cs typeface="Arial"/>
              </a:rPr>
              <a:t>Submit</a:t>
            </a:r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: Envia os dados do formulário</a:t>
            </a:r>
          </a:p>
          <a:p>
            <a:pPr lvl="1"/>
            <a:endParaRPr lang="pt-BR" sz="12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Font typeface="Arial" pitchFamily="34" charset="0"/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54395" y="25649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&lt;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button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&gt; (Botão)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1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792088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  <a:r>
              <a:rPr lang="pt-BR" sz="1600" dirty="0" smtClean="0">
                <a:latin typeface="Arial"/>
                <a:cs typeface="Arial"/>
              </a:rPr>
              <a:t>&lt;</a:t>
            </a:r>
            <a:r>
              <a:rPr lang="pt-BR" sz="1600" dirty="0" err="1" smtClean="0">
                <a:latin typeface="Arial"/>
                <a:cs typeface="Arial"/>
              </a:rPr>
              <a:t>table</a:t>
            </a:r>
            <a:r>
              <a:rPr lang="pt-BR" sz="1600" dirty="0">
                <a:latin typeface="Arial"/>
                <a:cs typeface="Arial"/>
              </a:rPr>
              <a:t>&gt; &lt;</a:t>
            </a:r>
            <a:r>
              <a:rPr lang="pt-BR" sz="1600" dirty="0" err="1">
                <a:latin typeface="Arial"/>
                <a:cs typeface="Arial"/>
              </a:rPr>
              <a:t>caption</a:t>
            </a:r>
            <a:r>
              <a:rPr lang="pt-BR" sz="1600" dirty="0" smtClean="0">
                <a:latin typeface="Arial"/>
                <a:cs typeface="Arial"/>
              </a:rPr>
              <a:t>&gt; Legenda &lt;/</a:t>
            </a:r>
            <a:r>
              <a:rPr lang="pt-BR" sz="1600" dirty="0" err="1">
                <a:latin typeface="Arial"/>
                <a:cs typeface="Arial"/>
              </a:rPr>
              <a:t>caption</a:t>
            </a:r>
            <a:r>
              <a:rPr lang="pt-BR" sz="1600" dirty="0" smtClean="0">
                <a:latin typeface="Arial"/>
                <a:cs typeface="Arial"/>
              </a:rPr>
              <a:t>&gt;</a:t>
            </a:r>
          </a:p>
          <a:p>
            <a:pPr marL="400050" lvl="1" indent="0">
              <a:buNone/>
            </a:pPr>
            <a:endParaRPr lang="pt-BR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&lt;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caption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&gt; (Legenda)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23315" y="2924944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  <a:r>
              <a:rPr lang="pt-BR" sz="1600" dirty="0" smtClean="0">
                <a:latin typeface="Arial"/>
                <a:cs typeface="Arial"/>
              </a:rPr>
              <a:t>&lt;</a:t>
            </a:r>
            <a:r>
              <a:rPr lang="pt-BR" sz="1600" dirty="0" err="1" smtClean="0">
                <a:latin typeface="Arial"/>
                <a:cs typeface="Arial"/>
              </a:rPr>
              <a:t>div</a:t>
            </a:r>
            <a:r>
              <a:rPr lang="pt-BR" sz="1600" dirty="0" smtClean="0">
                <a:latin typeface="Arial"/>
                <a:cs typeface="Arial"/>
              </a:rPr>
              <a:t>&gt; </a:t>
            </a:r>
          </a:p>
          <a:p>
            <a:pPr marL="0" indent="0">
              <a:buNone/>
            </a:pPr>
            <a:r>
              <a:rPr lang="pt-BR" sz="1600" dirty="0" smtClean="0">
                <a:latin typeface="Arial"/>
                <a:cs typeface="Arial"/>
              </a:rPr>
              <a:t>		&lt;input </a:t>
            </a:r>
            <a:r>
              <a:rPr lang="pt-BR" sz="1600" dirty="0" err="1" smtClean="0">
                <a:latin typeface="Arial"/>
                <a:cs typeface="Arial"/>
              </a:rPr>
              <a:t>type</a:t>
            </a:r>
            <a:r>
              <a:rPr lang="pt-BR" sz="1600" dirty="0" smtClean="0">
                <a:latin typeface="Arial"/>
                <a:cs typeface="Arial"/>
              </a:rPr>
              <a:t>=“</a:t>
            </a:r>
            <a:r>
              <a:rPr lang="pt-BR" sz="1600" dirty="0" err="1" smtClean="0">
                <a:latin typeface="Arial"/>
                <a:cs typeface="Arial"/>
              </a:rPr>
              <a:t>text</a:t>
            </a:r>
            <a:r>
              <a:rPr lang="pt-BR" sz="1600" dirty="0" smtClean="0">
                <a:latin typeface="Arial"/>
                <a:cs typeface="Arial"/>
              </a:rPr>
              <a:t>”&gt; Digite um número &lt;/input&gt;</a:t>
            </a:r>
          </a:p>
          <a:p>
            <a:pPr marL="0" indent="0">
              <a:buNone/>
            </a:pPr>
            <a:r>
              <a:rPr lang="pt-BR" sz="1600" dirty="0" smtClean="0">
                <a:latin typeface="Arial"/>
                <a:cs typeface="Arial"/>
              </a:rPr>
              <a:t>		&lt;</a:t>
            </a:r>
            <a:r>
              <a:rPr lang="pt-BR" sz="1600" dirty="0" err="1" smtClean="0">
                <a:latin typeface="Arial"/>
                <a:cs typeface="Arial"/>
              </a:rPr>
              <a:t>button</a:t>
            </a:r>
            <a:r>
              <a:rPr lang="pt-BR" sz="1600" dirty="0" smtClean="0">
                <a:latin typeface="Arial"/>
                <a:cs typeface="Arial"/>
              </a:rPr>
              <a:t>&gt; OK &lt;/</a:t>
            </a:r>
            <a:r>
              <a:rPr lang="pt-BR" sz="1600" dirty="0" err="1" smtClean="0">
                <a:latin typeface="Arial"/>
                <a:cs typeface="Arial"/>
              </a:rPr>
              <a:t>button</a:t>
            </a:r>
            <a:r>
              <a:rPr lang="pt-BR" sz="1600" dirty="0" smtClean="0">
                <a:latin typeface="Arial"/>
                <a:cs typeface="Arial"/>
              </a:rPr>
              <a:t>&gt; </a:t>
            </a:r>
          </a:p>
          <a:p>
            <a:pPr marL="0" indent="0">
              <a:buNone/>
            </a:pPr>
            <a:r>
              <a:rPr lang="pt-BR" sz="1600" dirty="0" smtClean="0">
                <a:latin typeface="Arial"/>
                <a:cs typeface="Arial"/>
              </a:rPr>
              <a:t>                      &lt;/</a:t>
            </a:r>
            <a:r>
              <a:rPr lang="pt-BR" sz="1600" dirty="0" err="1" smtClean="0">
                <a:latin typeface="Arial"/>
                <a:cs typeface="Arial"/>
              </a:rPr>
              <a:t>div</a:t>
            </a:r>
            <a:r>
              <a:rPr lang="pt-BR" sz="1600" dirty="0" smtClean="0">
                <a:latin typeface="Arial"/>
                <a:cs typeface="Arial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54395" y="2276872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&lt;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div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&gt; (Painel)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75715" y="5013176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  <a:r>
              <a:rPr lang="pt-BR" sz="1600" dirty="0" smtClean="0">
                <a:latin typeface="Arial"/>
                <a:cs typeface="Arial"/>
              </a:rPr>
              <a:t>&lt;p&gt; </a:t>
            </a:r>
          </a:p>
          <a:p>
            <a:pPr marL="0" indent="0">
              <a:buNone/>
            </a:pPr>
            <a:r>
              <a:rPr lang="pt-BR" sz="1600" dirty="0" smtClean="0">
                <a:latin typeface="Arial"/>
                <a:cs typeface="Arial"/>
              </a:rPr>
              <a:t>		Esse texto será </a:t>
            </a:r>
            <a:r>
              <a:rPr lang="pt-BR" sz="1600" b="1" dirty="0" smtClean="0">
                <a:latin typeface="Arial"/>
                <a:cs typeface="Arial"/>
              </a:rPr>
              <a:t>&lt;em&gt; </a:t>
            </a:r>
            <a:r>
              <a:rPr lang="pt-BR" sz="1600" dirty="0" smtClean="0">
                <a:latin typeface="Arial"/>
                <a:cs typeface="Arial"/>
              </a:rPr>
              <a:t>enfatizado </a:t>
            </a:r>
            <a:r>
              <a:rPr lang="pt-BR" sz="1600" b="1" dirty="0" smtClean="0">
                <a:latin typeface="Arial"/>
                <a:cs typeface="Arial"/>
              </a:rPr>
              <a:t>&lt;/em&gt; </a:t>
            </a:r>
            <a:r>
              <a:rPr lang="pt-BR" sz="1600" dirty="0" smtClean="0">
                <a:latin typeface="Arial"/>
                <a:cs typeface="Arial"/>
              </a:rPr>
              <a:t>pela </a:t>
            </a:r>
            <a:r>
              <a:rPr lang="pt-BR" sz="1600" dirty="0" err="1" smtClean="0">
                <a:latin typeface="Arial"/>
                <a:cs typeface="Arial"/>
              </a:rPr>
              <a:t>tag</a:t>
            </a:r>
            <a:r>
              <a:rPr lang="pt-BR" sz="1600" dirty="0" smtClean="0">
                <a:latin typeface="Arial"/>
                <a:cs typeface="Arial"/>
              </a:rPr>
              <a:t> &lt;b&gt;em&lt;/b&gt; &lt;/p&gt;</a:t>
            </a:r>
          </a:p>
          <a:p>
            <a:pPr marL="0" indent="0">
              <a:buFont typeface="Arial" pitchFamily="34" charset="0"/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06795" y="43651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&lt;em&gt; (Enfatizar uma parte do texto)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8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4752528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Exemplo: </a:t>
            </a:r>
            <a:r>
              <a:rPr lang="pt-BR" sz="1600" dirty="0" smtClean="0">
                <a:latin typeface="Arial"/>
                <a:cs typeface="Arial"/>
              </a:rPr>
              <a:t>&lt;</a:t>
            </a:r>
            <a:r>
              <a:rPr lang="pt-BR" sz="1600" dirty="0" err="1" smtClean="0">
                <a:latin typeface="Arial"/>
                <a:cs typeface="Arial"/>
              </a:rPr>
              <a:t>form</a:t>
            </a:r>
            <a:r>
              <a:rPr lang="pt-BR" sz="1600" dirty="0" smtClean="0">
                <a:latin typeface="Arial"/>
                <a:cs typeface="Arial"/>
              </a:rPr>
              <a:t> id=“</a:t>
            </a:r>
            <a:r>
              <a:rPr lang="pt-BR" sz="1600" dirty="0" err="1" smtClean="0">
                <a:latin typeface="Arial"/>
                <a:cs typeface="Arial"/>
              </a:rPr>
              <a:t>frmNome</a:t>
            </a:r>
            <a:r>
              <a:rPr lang="pt-BR" sz="1600" dirty="0" smtClean="0">
                <a:latin typeface="Arial"/>
                <a:cs typeface="Arial"/>
              </a:rPr>
              <a:t>” </a:t>
            </a:r>
            <a:r>
              <a:rPr lang="pt-BR" sz="1600" dirty="0" err="1" smtClean="0">
                <a:latin typeface="Arial"/>
                <a:cs typeface="Arial"/>
              </a:rPr>
              <a:t>action</a:t>
            </a:r>
            <a:r>
              <a:rPr lang="pt-BR" sz="1600" dirty="0" smtClean="0">
                <a:latin typeface="Arial"/>
                <a:cs typeface="Arial"/>
              </a:rPr>
              <a:t>=“/inserir” </a:t>
            </a:r>
            <a:r>
              <a:rPr lang="pt-BR" sz="1600" dirty="0" err="1" smtClean="0">
                <a:latin typeface="Arial"/>
                <a:cs typeface="Arial"/>
              </a:rPr>
              <a:t>method</a:t>
            </a:r>
            <a:r>
              <a:rPr lang="pt-BR" sz="1600" dirty="0" smtClean="0">
                <a:latin typeface="Arial"/>
                <a:cs typeface="Arial"/>
              </a:rPr>
              <a:t>=“POST” &gt; </a:t>
            </a:r>
          </a:p>
          <a:p>
            <a:endParaRPr lang="pt-BR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1600" dirty="0">
                <a:latin typeface="Arial"/>
                <a:cs typeface="Arial"/>
              </a:rPr>
              <a:t>		&lt;</a:t>
            </a:r>
            <a:r>
              <a:rPr lang="pt-BR" sz="1600" dirty="0" smtClean="0">
                <a:latin typeface="Arial"/>
                <a:cs typeface="Arial"/>
              </a:rPr>
              <a:t>input </a:t>
            </a:r>
            <a:r>
              <a:rPr lang="pt-BR" sz="1600" dirty="0" err="1">
                <a:latin typeface="Arial"/>
                <a:cs typeface="Arial"/>
              </a:rPr>
              <a:t>type</a:t>
            </a:r>
            <a:r>
              <a:rPr lang="pt-BR" sz="1600" dirty="0">
                <a:latin typeface="Arial"/>
                <a:cs typeface="Arial"/>
              </a:rPr>
              <a:t>=“</a:t>
            </a:r>
            <a:r>
              <a:rPr lang="pt-BR" sz="1600" dirty="0" err="1">
                <a:latin typeface="Arial"/>
                <a:cs typeface="Arial"/>
              </a:rPr>
              <a:t>text</a:t>
            </a:r>
            <a:r>
              <a:rPr lang="pt-BR" sz="1600" dirty="0">
                <a:latin typeface="Arial"/>
                <a:cs typeface="Arial"/>
              </a:rPr>
              <a:t>”</a:t>
            </a:r>
            <a:r>
              <a:rPr lang="pt-BR" sz="1600" dirty="0" smtClean="0">
                <a:latin typeface="Arial"/>
                <a:cs typeface="Arial"/>
              </a:rPr>
              <a:t> id=“num1” &gt; </a:t>
            </a:r>
            <a:r>
              <a:rPr lang="pt-BR" sz="1600" dirty="0">
                <a:latin typeface="Arial"/>
                <a:cs typeface="Arial"/>
              </a:rPr>
              <a:t>Digite um número &lt;/input</a:t>
            </a:r>
            <a:r>
              <a:rPr lang="pt-BR" sz="1600" dirty="0" smtClean="0">
                <a:latin typeface="Arial"/>
                <a:cs typeface="Arial"/>
              </a:rPr>
              <a:t>&gt;</a:t>
            </a:r>
          </a:p>
          <a:p>
            <a:pPr marL="0" indent="0">
              <a:buNone/>
            </a:pPr>
            <a:r>
              <a:rPr lang="pt-BR" sz="1600" dirty="0">
                <a:latin typeface="Arial"/>
                <a:cs typeface="Arial"/>
              </a:rPr>
              <a:t>		&lt;input </a:t>
            </a:r>
            <a:r>
              <a:rPr lang="pt-BR" sz="1600" dirty="0" err="1">
                <a:latin typeface="Arial"/>
                <a:cs typeface="Arial"/>
              </a:rPr>
              <a:t>type</a:t>
            </a:r>
            <a:r>
              <a:rPr lang="pt-BR" sz="1600" dirty="0">
                <a:latin typeface="Arial"/>
                <a:cs typeface="Arial"/>
              </a:rPr>
              <a:t>=“</a:t>
            </a:r>
            <a:r>
              <a:rPr lang="pt-BR" sz="1600" dirty="0" err="1">
                <a:latin typeface="Arial"/>
                <a:cs typeface="Arial"/>
              </a:rPr>
              <a:t>text</a:t>
            </a:r>
            <a:r>
              <a:rPr lang="pt-BR" sz="1600" dirty="0">
                <a:latin typeface="Arial"/>
                <a:cs typeface="Arial"/>
              </a:rPr>
              <a:t>” id=“</a:t>
            </a:r>
            <a:r>
              <a:rPr lang="pt-BR" sz="1600" dirty="0" smtClean="0">
                <a:latin typeface="Arial"/>
                <a:cs typeface="Arial"/>
              </a:rPr>
              <a:t>num2” </a:t>
            </a:r>
            <a:r>
              <a:rPr lang="pt-BR" sz="1600" dirty="0">
                <a:latin typeface="Arial"/>
                <a:cs typeface="Arial"/>
              </a:rPr>
              <a:t>&gt; Digite um número &lt;/input&gt;</a:t>
            </a:r>
          </a:p>
          <a:p>
            <a:pPr marL="0" indent="0">
              <a:buNone/>
            </a:pPr>
            <a:r>
              <a:rPr lang="pt-BR" sz="1600" dirty="0">
                <a:latin typeface="Arial"/>
                <a:cs typeface="Arial"/>
              </a:rPr>
              <a:t>		&lt;</a:t>
            </a:r>
            <a:r>
              <a:rPr lang="pt-BR" sz="1600" dirty="0" err="1" smtClean="0">
                <a:latin typeface="Arial"/>
                <a:cs typeface="Arial"/>
              </a:rPr>
              <a:t>button</a:t>
            </a:r>
            <a:r>
              <a:rPr lang="pt-BR" sz="1600" dirty="0" smtClean="0">
                <a:latin typeface="Arial"/>
                <a:cs typeface="Arial"/>
              </a:rPr>
              <a:t> </a:t>
            </a:r>
            <a:r>
              <a:rPr lang="pt-BR" sz="1600" dirty="0" err="1" smtClean="0">
                <a:latin typeface="Arial"/>
                <a:cs typeface="Arial"/>
              </a:rPr>
              <a:t>type</a:t>
            </a:r>
            <a:r>
              <a:rPr lang="pt-BR" sz="1600" dirty="0" smtClean="0">
                <a:latin typeface="Arial"/>
                <a:cs typeface="Arial"/>
              </a:rPr>
              <a:t>=“</a:t>
            </a:r>
            <a:r>
              <a:rPr lang="pt-BR" sz="1600" dirty="0" err="1" smtClean="0">
                <a:latin typeface="Arial"/>
                <a:cs typeface="Arial"/>
              </a:rPr>
              <a:t>submit</a:t>
            </a:r>
            <a:r>
              <a:rPr lang="pt-BR" sz="1600" dirty="0" smtClean="0">
                <a:latin typeface="Arial"/>
                <a:cs typeface="Arial"/>
              </a:rPr>
              <a:t>”&gt; Soma &lt;/</a:t>
            </a:r>
            <a:r>
              <a:rPr lang="pt-BR" sz="1600" dirty="0" err="1">
                <a:latin typeface="Arial"/>
                <a:cs typeface="Arial"/>
              </a:rPr>
              <a:t>button</a:t>
            </a:r>
            <a:r>
              <a:rPr lang="pt-BR" sz="1600" dirty="0">
                <a:latin typeface="Arial"/>
                <a:cs typeface="Arial"/>
              </a:rPr>
              <a:t>&gt; </a:t>
            </a:r>
            <a:endParaRPr lang="pt-BR" sz="16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pt-BR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1600" dirty="0">
                <a:latin typeface="Arial"/>
                <a:cs typeface="Arial"/>
              </a:rPr>
              <a:t>                      </a:t>
            </a:r>
            <a:r>
              <a:rPr lang="pt-BR" sz="1600" dirty="0" smtClean="0">
                <a:latin typeface="Arial"/>
                <a:cs typeface="Arial"/>
              </a:rPr>
              <a:t>&lt;/</a:t>
            </a:r>
            <a:r>
              <a:rPr lang="pt-BR" sz="1600" dirty="0" err="1" smtClean="0">
                <a:latin typeface="Arial"/>
                <a:cs typeface="Arial"/>
              </a:rPr>
              <a:t>form</a:t>
            </a:r>
            <a:r>
              <a:rPr lang="pt-BR" sz="1600" dirty="0" smtClean="0">
                <a:latin typeface="Arial"/>
                <a:cs typeface="Arial"/>
              </a:rPr>
              <a:t>&gt;</a:t>
            </a: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Atributos:</a:t>
            </a:r>
          </a:p>
          <a:p>
            <a:pPr lvl="1"/>
            <a:r>
              <a:rPr lang="pt-BR" sz="1400" dirty="0" err="1" smtClean="0">
                <a:solidFill>
                  <a:srgbClr val="7D7D7D"/>
                </a:solidFill>
                <a:latin typeface="Arial"/>
                <a:cs typeface="Arial"/>
              </a:rPr>
              <a:t>Action</a:t>
            </a:r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 : Para qual página deverá ser enviada a requisição</a:t>
            </a:r>
          </a:p>
          <a:p>
            <a:pPr lvl="1"/>
            <a:r>
              <a:rPr lang="pt-BR" sz="1400" dirty="0" err="1" smtClean="0">
                <a:solidFill>
                  <a:srgbClr val="7D7D7D"/>
                </a:solidFill>
                <a:latin typeface="Arial"/>
                <a:cs typeface="Arial"/>
              </a:rPr>
              <a:t>Method</a:t>
            </a:r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: Qual forma será enviada :</a:t>
            </a:r>
          </a:p>
          <a:p>
            <a:pPr marL="457200" lvl="1" indent="0">
              <a:buNone/>
            </a:pPr>
            <a:r>
              <a:rPr lang="pt-BR" sz="1400" dirty="0">
                <a:solidFill>
                  <a:srgbClr val="7D7D7D"/>
                </a:solidFill>
                <a:latin typeface="Arial"/>
                <a:cs typeface="Arial"/>
              </a:rPr>
              <a:t>	 </a:t>
            </a:r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     GET :  Na </a:t>
            </a:r>
            <a:r>
              <a:rPr lang="pt-BR" sz="1400" dirty="0" err="1" smtClean="0">
                <a:solidFill>
                  <a:srgbClr val="7D7D7D"/>
                </a:solidFill>
                <a:latin typeface="Arial"/>
                <a:cs typeface="Arial"/>
              </a:rPr>
              <a:t>url</a:t>
            </a:r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 concatenando os parâmetros por “&amp; “ ( </a:t>
            </a:r>
            <a:r>
              <a:rPr lang="pt-BR" sz="1400" dirty="0" err="1" smtClean="0">
                <a:solidFill>
                  <a:srgbClr val="7D7D7D"/>
                </a:solidFill>
                <a:latin typeface="Arial"/>
                <a:cs typeface="Arial"/>
              </a:rPr>
              <a:t>Ex</a:t>
            </a:r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: /pagina1?num1=8&amp;num2=4 )</a:t>
            </a:r>
          </a:p>
          <a:p>
            <a:pPr marL="457200" lvl="1" indent="0">
              <a:buNone/>
            </a:pPr>
            <a:r>
              <a:rPr lang="pt-BR" sz="1400" dirty="0">
                <a:solidFill>
                  <a:srgbClr val="7D7D7D"/>
                </a:solidFill>
                <a:latin typeface="Arial"/>
                <a:cs typeface="Arial"/>
              </a:rPr>
              <a:t>	  </a:t>
            </a:r>
            <a:r>
              <a:rPr lang="pt-BR" sz="1400" dirty="0" smtClean="0">
                <a:solidFill>
                  <a:srgbClr val="7D7D7D"/>
                </a:solidFill>
                <a:latin typeface="Arial"/>
                <a:cs typeface="Arial"/>
              </a:rPr>
              <a:t> POST :  Encapsulado dentro do HTTP.</a:t>
            </a:r>
            <a:endParaRPr lang="pt-BR" sz="14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endParaRPr lang="pt-BR" sz="12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lvl="1"/>
            <a:endParaRPr lang="pt-BR" sz="1200" dirty="0">
              <a:latin typeface="Arial"/>
              <a:cs typeface="Arial"/>
            </a:endParaRPr>
          </a:p>
          <a:p>
            <a:pPr marL="400050" lvl="1" indent="0">
              <a:buNone/>
            </a:pPr>
            <a:endParaRPr lang="pt-BR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&lt;</a:t>
            </a:r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form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&gt; (Formulário)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8376</TotalTime>
  <Words>1251</Words>
  <Application>Microsoft Office PowerPoint</Application>
  <PresentationFormat>On-screen Show (4:3)</PresentationFormat>
  <Paragraphs>331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Rounded MT Bold</vt:lpstr>
      <vt:lpstr>Calibri</vt:lpstr>
      <vt:lpstr>Consolas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SUSTENTABILIDADE</dc:title>
  <dc:creator>Bruno</dc:creator>
  <cp:lastModifiedBy>André Breda Carneiro</cp:lastModifiedBy>
  <cp:revision>378</cp:revision>
  <cp:lastPrinted>2013-09-12T12:56:08Z</cp:lastPrinted>
  <dcterms:created xsi:type="dcterms:W3CDTF">2012-04-09T18:36:25Z</dcterms:created>
  <dcterms:modified xsi:type="dcterms:W3CDTF">2017-08-03T20:26:38Z</dcterms:modified>
</cp:coreProperties>
</file>