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1" r:id="rId3"/>
    <p:sldId id="366" r:id="rId4"/>
    <p:sldId id="367" r:id="rId5"/>
    <p:sldId id="368" r:id="rId6"/>
    <p:sldId id="369" r:id="rId7"/>
    <p:sldId id="370" r:id="rId8"/>
    <p:sldId id="372" r:id="rId9"/>
    <p:sldId id="384" r:id="rId10"/>
    <p:sldId id="365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5" r:id="rId23"/>
  </p:sldIdLst>
  <p:sldSz cx="9144000" cy="6858000" type="screen4x3"/>
  <p:notesSz cx="6761163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ola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EEF"/>
    <a:srgbClr val="00457C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533" autoAdjust="0"/>
  </p:normalViewPr>
  <p:slideViewPr>
    <p:cSldViewPr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6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3568" y="515719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Forms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/ 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endParaRPr lang="pt-BR" sz="2400" b="1" dirty="0" smtClean="0">
              <a:solidFill>
                <a:srgbClr val="00457C"/>
              </a:solidFill>
              <a:latin typeface="Arial"/>
              <a:cs typeface="Arial"/>
            </a:endParaRP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301208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?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uma linguagem 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interpretada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utilizada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inicialmente apenas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 lado cliente de uma aplicação web</a:t>
            </a:r>
            <a:endParaRPr lang="pt-BR" sz="1600" dirty="0">
              <a:solidFill>
                <a:srgbClr val="7D7D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pt-BR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Origem</a:t>
            </a:r>
          </a:p>
          <a:p>
            <a:pPr lvl="1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Surgiu em 1995, desenvolvida por Brendan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enquanto trabalhava na antiga Netscape, inicialmente tinha o nome de Mocha, depois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LiveScript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 finalmente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pt-BR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Padronização</a:t>
            </a:r>
            <a:endParaRPr lang="pt-BR" sz="1600" dirty="0">
              <a:solidFill>
                <a:srgbClr val="7D7D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 1996 a Netscape envia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como forma de sugerir um padrão de implementação da linguagem.</a:t>
            </a:r>
          </a:p>
          <a:p>
            <a:pPr lvl="1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Assim surge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que é uma padronização que os desenvolvedores devem seguir ao implementar a linguagem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endParaRPr lang="pt-BR" sz="2400" b="1" dirty="0" smtClean="0">
              <a:solidFill>
                <a:srgbClr val="00457C"/>
              </a:solidFill>
              <a:latin typeface="Arial"/>
              <a:cs typeface="Arial"/>
            </a:endParaRP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301208"/>
          </a:xfrm>
        </p:spPr>
        <p:txBody>
          <a:bodyPr>
            <a:norm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mudança de nome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LiveScript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ocurreu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a Netscape implementou 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Java pela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primeira vez em seu navegador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Muitos acreditam que a semelhança 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nomes foi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proposital de forma a aproveitar 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fama da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ainda jovem Java.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!= Java)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301208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Inicialmente era utilizado apenas para validações em formulários e abrir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popups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HTML 5</a:t>
            </a:r>
          </a:p>
          <a:p>
            <a:r>
              <a:rPr lang="pt-BR" sz="2000" dirty="0"/>
              <a:t>• </a:t>
            </a:r>
            <a:r>
              <a:rPr lang="pt-BR" sz="2000" dirty="0" err="1"/>
              <a:t>Canvas</a:t>
            </a:r>
            <a:endParaRPr lang="pt-BR" sz="2000" dirty="0"/>
          </a:p>
          <a:p>
            <a:r>
              <a:rPr lang="pt-BR" sz="2000" dirty="0"/>
              <a:t>• </a:t>
            </a:r>
            <a:r>
              <a:rPr lang="pt-BR" sz="2000" dirty="0" err="1"/>
              <a:t>Canvas</a:t>
            </a:r>
            <a:r>
              <a:rPr lang="pt-BR" sz="2000" dirty="0"/>
              <a:t> 3D</a:t>
            </a:r>
          </a:p>
          <a:p>
            <a:r>
              <a:rPr lang="pt-BR" sz="2000" dirty="0"/>
              <a:t>• </a:t>
            </a:r>
            <a:r>
              <a:rPr lang="pt-BR" sz="2000" dirty="0" err="1"/>
              <a:t>Websockets</a:t>
            </a:r>
            <a:endParaRPr lang="pt-BR" sz="2000" dirty="0"/>
          </a:p>
          <a:p>
            <a:r>
              <a:rPr lang="pt-BR" sz="2000" dirty="0"/>
              <a:t>• </a:t>
            </a:r>
            <a:r>
              <a:rPr lang="pt-BR" sz="2000" dirty="0" err="1"/>
              <a:t>Workers</a:t>
            </a:r>
            <a:endParaRPr lang="pt-BR" sz="2000" dirty="0"/>
          </a:p>
          <a:p>
            <a:r>
              <a:rPr lang="pt-BR" sz="2000" dirty="0"/>
              <a:t>• </a:t>
            </a:r>
            <a:r>
              <a:rPr lang="pt-BR" sz="2000" dirty="0" err="1"/>
              <a:t>Audio</a:t>
            </a:r>
            <a:endParaRPr lang="pt-BR" sz="2000" dirty="0"/>
          </a:p>
          <a:p>
            <a:r>
              <a:rPr lang="pt-BR" sz="2000" dirty="0"/>
              <a:t>• </a:t>
            </a:r>
            <a:r>
              <a:rPr lang="pt-BR" sz="2000" dirty="0" err="1"/>
              <a:t>Video</a:t>
            </a:r>
            <a:endParaRPr lang="pt-BR" sz="2000" dirty="0"/>
          </a:p>
          <a:p>
            <a:r>
              <a:rPr lang="pt-BR" sz="2000" dirty="0"/>
              <a:t>• </a:t>
            </a:r>
            <a:r>
              <a:rPr lang="pt-BR" sz="2000" dirty="0" err="1"/>
              <a:t>User</a:t>
            </a:r>
            <a:r>
              <a:rPr lang="pt-BR" sz="2000" dirty="0"/>
              <a:t> Media</a:t>
            </a:r>
          </a:p>
          <a:p>
            <a:r>
              <a:rPr lang="pt-BR" sz="2000" dirty="0"/>
              <a:t>• </a:t>
            </a:r>
            <a:r>
              <a:rPr lang="pt-BR" sz="2000" dirty="0" err="1"/>
              <a:t>History</a:t>
            </a:r>
            <a:endParaRPr lang="pt-BR" sz="2000" dirty="0"/>
          </a:p>
          <a:p>
            <a:r>
              <a:rPr lang="pt-BR" sz="2000" dirty="0"/>
              <a:t>• </a:t>
            </a:r>
            <a:r>
              <a:rPr lang="pt-BR" sz="2000" dirty="0" err="1"/>
              <a:t>Gamepad</a:t>
            </a:r>
            <a:endParaRPr lang="pt-BR" sz="2000" dirty="0"/>
          </a:p>
          <a:p>
            <a:r>
              <a:rPr lang="pt-BR" sz="2000" dirty="0"/>
              <a:t>• </a:t>
            </a:r>
            <a:r>
              <a:rPr lang="pt-BR" sz="2000" dirty="0" err="1"/>
              <a:t>Device</a:t>
            </a:r>
            <a:r>
              <a:rPr lang="pt-BR" sz="2000" dirty="0"/>
              <a:t> </a:t>
            </a:r>
            <a:r>
              <a:rPr lang="pt-BR" sz="2000" dirty="0" err="1"/>
              <a:t>Orientation</a:t>
            </a:r>
            <a:endParaRPr lang="pt-BR" sz="2000" dirty="0"/>
          </a:p>
          <a:p>
            <a:r>
              <a:rPr lang="pt-BR" sz="2000" dirty="0"/>
              <a:t>• </a:t>
            </a:r>
            <a:r>
              <a:rPr lang="pt-BR" sz="2000" dirty="0" err="1"/>
              <a:t>Geolocation</a:t>
            </a:r>
            <a:endParaRPr lang="pt-BR" sz="2000" dirty="0"/>
          </a:p>
          <a:p>
            <a:r>
              <a:rPr lang="pt-BR" sz="2000" dirty="0"/>
              <a:t>• </a:t>
            </a:r>
            <a:r>
              <a:rPr lang="pt-BR" sz="2000" dirty="0" err="1"/>
              <a:t>Application</a:t>
            </a:r>
            <a:r>
              <a:rPr lang="pt-BR" sz="2000" dirty="0"/>
              <a:t> Cache</a:t>
            </a:r>
          </a:p>
          <a:p>
            <a:r>
              <a:rPr lang="pt-BR" sz="2000" dirty="0"/>
              <a:t>• Web SQL</a:t>
            </a:r>
          </a:p>
          <a:p>
            <a:r>
              <a:rPr lang="pt-BR" sz="2000" dirty="0"/>
              <a:t>• etc.............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Utilizações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132856"/>
            <a:ext cx="2762508" cy="20782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524587"/>
            <a:ext cx="2762508" cy="20818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993" y="2132856"/>
            <a:ext cx="2853462" cy="19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30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Importação do arquivo para dentro do HTML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&lt;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&lt;meta </a:t>
            </a:r>
            <a:r>
              <a:rPr lang="pt-BR" sz="1600" dirty="0" err="1"/>
              <a:t>charset</a:t>
            </a:r>
            <a:r>
              <a:rPr lang="pt-BR" sz="1600" dirty="0"/>
              <a:t>="utf-8" /&gt;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title</a:t>
            </a:r>
            <a:r>
              <a:rPr lang="pt-BR" sz="1600" dirty="0"/>
              <a:t>&gt;&lt;/</a:t>
            </a:r>
            <a:r>
              <a:rPr lang="pt-BR" sz="1600" dirty="0" err="1"/>
              <a:t>title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</a:t>
            </a:r>
            <a:r>
              <a:rPr lang="pt-BR" sz="1600" b="1" dirty="0">
                <a:solidFill>
                  <a:srgbClr val="FF0000"/>
                </a:solidFill>
              </a:rPr>
              <a:t>&lt;script </a:t>
            </a:r>
            <a:r>
              <a:rPr lang="pt-BR" sz="1600" b="1" dirty="0" err="1">
                <a:solidFill>
                  <a:srgbClr val="FF0000"/>
                </a:solidFill>
              </a:rPr>
              <a:t>src</a:t>
            </a:r>
            <a:r>
              <a:rPr lang="pt-BR" sz="1600" b="1" dirty="0">
                <a:solidFill>
                  <a:srgbClr val="FF0000"/>
                </a:solidFill>
              </a:rPr>
              <a:t>="meuscript.js" &gt;&lt;/script&gt;</a:t>
            </a:r>
          </a:p>
          <a:p>
            <a:pPr marL="0" indent="0">
              <a:buNone/>
            </a:pPr>
            <a:r>
              <a:rPr lang="pt-BR" sz="1600" dirty="0"/>
              <a:t>&lt;/</a:t>
            </a:r>
            <a:r>
              <a:rPr lang="pt-BR" sz="1600" dirty="0" err="1"/>
              <a:t>head</a:t>
            </a:r>
            <a:r>
              <a:rPr lang="pt-BR" sz="1600" dirty="0" smtClean="0"/>
              <a:t>&gt;</a:t>
            </a:r>
          </a:p>
          <a:p>
            <a:pPr marL="0" indent="0"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 smtClean="0"/>
              <a:t>Comentário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(Utilizando em HTML)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5" y="4509120"/>
            <a:ext cx="43039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30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Dinamicamente </a:t>
            </a:r>
            <a:r>
              <a:rPr lang="pt-BR" sz="1600" dirty="0" err="1" smtClean="0"/>
              <a:t>tipada</a:t>
            </a:r>
            <a:r>
              <a:rPr lang="pt-BR" sz="1600" dirty="0" smtClean="0"/>
              <a:t>:</a:t>
            </a:r>
          </a:p>
          <a:p>
            <a:pPr marL="0" indent="0">
              <a:buNone/>
            </a:pPr>
            <a:r>
              <a:rPr lang="pt-BR" sz="1600" dirty="0" smtClean="0"/>
              <a:t>(Devem começar apenas com letras </a:t>
            </a:r>
            <a:r>
              <a:rPr lang="pt-BR" sz="1600" dirty="0" err="1" smtClean="0"/>
              <a:t>a-z</a:t>
            </a:r>
            <a:r>
              <a:rPr lang="pt-BR" sz="1600" dirty="0" smtClean="0"/>
              <a:t>, A-Z, _ ou $ )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(Variáveis)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64" y="2721288"/>
            <a:ext cx="5468848" cy="16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2668565" cy="530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Tipos de variáveis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// </a:t>
            </a:r>
            <a:r>
              <a:rPr lang="pt-BR" sz="1600" dirty="0" err="1"/>
              <a:t>String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var </a:t>
            </a:r>
            <a:r>
              <a:rPr lang="pt-BR" sz="1600" dirty="0" err="1"/>
              <a:t>car</a:t>
            </a:r>
            <a:r>
              <a:rPr lang="pt-BR" sz="1600" dirty="0"/>
              <a:t> = “</a:t>
            </a:r>
            <a:r>
              <a:rPr lang="pt-BR" sz="1600" dirty="0" err="1"/>
              <a:t>Porsche</a:t>
            </a:r>
            <a:r>
              <a:rPr lang="pt-BR" sz="1600" dirty="0" smtClean="0"/>
              <a:t>”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// </a:t>
            </a:r>
            <a:r>
              <a:rPr lang="pt-BR" sz="1600" dirty="0" err="1"/>
              <a:t>Number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var </a:t>
            </a:r>
            <a:r>
              <a:rPr lang="pt-BR" sz="1600" dirty="0" err="1"/>
              <a:t>weight</a:t>
            </a:r>
            <a:r>
              <a:rPr lang="pt-BR" sz="1600" dirty="0"/>
              <a:t> = 2000</a:t>
            </a:r>
            <a:r>
              <a:rPr lang="pt-BR" sz="1600" dirty="0" smtClean="0"/>
              <a:t>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// </a:t>
            </a:r>
            <a:r>
              <a:rPr lang="pt-BR" sz="1600" dirty="0" err="1"/>
              <a:t>Function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var sum = </a:t>
            </a:r>
            <a:r>
              <a:rPr lang="pt-BR" sz="1600" dirty="0" err="1"/>
              <a:t>function</a:t>
            </a:r>
            <a:r>
              <a:rPr lang="pt-BR" sz="1600" dirty="0"/>
              <a:t>(a, b) {</a:t>
            </a:r>
          </a:p>
          <a:p>
            <a:pPr marL="0" indent="0">
              <a:buNone/>
            </a:pP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a+b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 smtClean="0"/>
              <a:t>};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(Variáveis)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99992" y="2132856"/>
            <a:ext cx="26450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// </a:t>
            </a:r>
            <a:r>
              <a:rPr lang="pt-BR" sz="1600" dirty="0" err="1"/>
              <a:t>Object</a:t>
            </a:r>
            <a:endParaRPr lang="pt-BR" sz="1600" dirty="0"/>
          </a:p>
          <a:p>
            <a:r>
              <a:rPr lang="pt-BR" sz="1600" dirty="0"/>
              <a:t>var </a:t>
            </a:r>
            <a:r>
              <a:rPr lang="pt-BR" sz="1600" dirty="0" err="1"/>
              <a:t>triangle</a:t>
            </a:r>
            <a:r>
              <a:rPr lang="pt-BR" sz="1600" dirty="0"/>
              <a:t> = {</a:t>
            </a:r>
          </a:p>
          <a:p>
            <a:r>
              <a:rPr lang="pt-BR" sz="1600" dirty="0" err="1"/>
              <a:t>sideA</a:t>
            </a:r>
            <a:r>
              <a:rPr lang="pt-BR" sz="1600" dirty="0"/>
              <a:t>: 60,</a:t>
            </a:r>
          </a:p>
          <a:p>
            <a:r>
              <a:rPr lang="pt-BR" sz="1600" dirty="0" err="1"/>
              <a:t>sideB</a:t>
            </a:r>
            <a:r>
              <a:rPr lang="pt-BR" sz="1600" dirty="0"/>
              <a:t>: 30,</a:t>
            </a:r>
          </a:p>
          <a:p>
            <a:r>
              <a:rPr lang="pt-BR" sz="1600" dirty="0" err="1"/>
              <a:t>sideC</a:t>
            </a:r>
            <a:r>
              <a:rPr lang="pt-BR" sz="1600" dirty="0"/>
              <a:t>: 90</a:t>
            </a:r>
          </a:p>
          <a:p>
            <a:r>
              <a:rPr lang="pt-BR" sz="1600" dirty="0" smtClean="0"/>
              <a:t>};</a:t>
            </a:r>
          </a:p>
          <a:p>
            <a:endParaRPr lang="pt-BR" sz="1600" dirty="0"/>
          </a:p>
          <a:p>
            <a:r>
              <a:rPr lang="pt-BR" sz="1600" dirty="0"/>
              <a:t>// </a:t>
            </a:r>
            <a:r>
              <a:rPr lang="pt-BR" sz="1600" dirty="0" err="1"/>
              <a:t>Array</a:t>
            </a:r>
            <a:endParaRPr lang="pt-BR" sz="1600" dirty="0"/>
          </a:p>
          <a:p>
            <a:r>
              <a:rPr lang="pt-BR" sz="1600" dirty="0"/>
              <a:t>var </a:t>
            </a:r>
            <a:r>
              <a:rPr lang="pt-BR" sz="1600" dirty="0" err="1"/>
              <a:t>vocals</a:t>
            </a:r>
            <a:r>
              <a:rPr lang="pt-BR" sz="1600" dirty="0"/>
              <a:t> = [‘a’, ‘e’, ‘i’, ‘o’, ‘u’];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8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4036717" cy="5301208"/>
          </a:xfrm>
        </p:spPr>
        <p:txBody>
          <a:bodyPr>
            <a:normAutofit/>
          </a:bodyPr>
          <a:lstStyle/>
          <a:p>
            <a:r>
              <a:rPr lang="pt-BR" sz="2000" dirty="0"/>
              <a:t>=, +=, -=, +, -, ++, </a:t>
            </a:r>
            <a:r>
              <a:rPr lang="pt-BR" sz="2000" dirty="0" smtClean="0"/>
              <a:t>--, /, </a:t>
            </a:r>
            <a:r>
              <a:rPr lang="pt-BR" sz="2000" dirty="0"/>
              <a:t>/=, *, *=, </a:t>
            </a:r>
            <a:r>
              <a:rPr lang="pt-BR" sz="2000" dirty="0" smtClean="0"/>
              <a:t>%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2000" dirty="0" smtClean="0"/>
              <a:t> </a:t>
            </a:r>
            <a:r>
              <a:rPr lang="pt-BR" sz="2000" dirty="0"/>
              <a:t>2 + 3; // =&gt; </a:t>
            </a:r>
            <a:r>
              <a:rPr lang="pt-BR" sz="2000" dirty="0" smtClean="0"/>
              <a:t>5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  <a:r>
              <a:rPr lang="pt-BR" sz="2000" dirty="0"/>
              <a:t>2 - 2; // =&gt; 0</a:t>
            </a:r>
          </a:p>
          <a:p>
            <a:pPr marL="0" indent="0">
              <a:buNone/>
            </a:pPr>
            <a:r>
              <a:rPr lang="pt-BR" sz="2000" dirty="0" smtClean="0"/>
              <a:t> </a:t>
            </a:r>
            <a:r>
              <a:rPr lang="pt-BR" sz="2000" dirty="0"/>
              <a:t>a = 2;</a:t>
            </a:r>
          </a:p>
          <a:p>
            <a:pPr marL="0" indent="0">
              <a:buNone/>
            </a:pPr>
            <a:r>
              <a:rPr lang="pt-BR" sz="2000" dirty="0" smtClean="0"/>
              <a:t> </a:t>
            </a:r>
            <a:r>
              <a:rPr lang="pt-BR" sz="2000" dirty="0"/>
              <a:t>a++ // soma 1;</a:t>
            </a:r>
          </a:p>
          <a:p>
            <a:pPr marL="0" indent="0">
              <a:buNone/>
            </a:pPr>
            <a:r>
              <a:rPr lang="pt-BR" sz="2000" dirty="0" smtClean="0"/>
              <a:t> </a:t>
            </a:r>
            <a:r>
              <a:rPr lang="pt-BR" sz="2000" dirty="0"/>
              <a:t>a -- // subtrai 1;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(Operadores)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99992" y="2204864"/>
            <a:ext cx="2520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</a:t>
            </a:r>
            <a:r>
              <a:rPr lang="pt-BR" sz="2000" dirty="0"/>
              <a:t>c += 2 // c = c + 2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c -= 2 // c = c + 2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10/2; // =&gt; 5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3*9; // =&gt; 27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7%3; // =&gt; 1</a:t>
            </a:r>
          </a:p>
        </p:txBody>
      </p:sp>
    </p:spTree>
    <p:extLst>
      <p:ext uri="{BB962C8B-B14F-4D97-AF65-F5344CB8AC3E}">
        <p14:creationId xmlns:p14="http://schemas.microsoft.com/office/powerpoint/2010/main" val="393460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3999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 smtClean="0"/>
              <a:t>== , === , != , !== , &gt; , &gt;= , &lt; , &lt;= , ! , !! , &amp;&amp; , </a:t>
            </a:r>
            <a:r>
              <a:rPr lang="pt-BR" sz="2000" dirty="0"/>
              <a:t>||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(Operadores Lógicos)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3528" y="2148825"/>
            <a:ext cx="460851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smtClean="0"/>
              <a:t>==</a:t>
            </a:r>
          </a:p>
          <a:p>
            <a:endParaRPr lang="pt-BR" sz="2000" b="1" dirty="0" smtClean="0"/>
          </a:p>
          <a:p>
            <a:r>
              <a:rPr lang="pt-BR" sz="2000" dirty="0"/>
              <a:t>2 == 2 // </a:t>
            </a:r>
            <a:r>
              <a:rPr lang="pt-BR" sz="2000" dirty="0" err="1"/>
              <a:t>true</a:t>
            </a:r>
            <a:endParaRPr lang="pt-BR" sz="2000" dirty="0"/>
          </a:p>
          <a:p>
            <a:r>
              <a:rPr lang="pt-BR" sz="2000" dirty="0"/>
              <a:t>"agua" == "água" // false</a:t>
            </a:r>
          </a:p>
          <a:p>
            <a:r>
              <a:rPr lang="pt-BR" sz="2000" dirty="0"/>
              <a:t>"1kg de algodão" == "1kg de ferro" // false</a:t>
            </a:r>
            <a:endParaRPr lang="pt-BR" sz="2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3932351"/>
            <a:ext cx="385334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smtClean="0"/>
              <a:t>!=</a:t>
            </a:r>
          </a:p>
          <a:p>
            <a:endParaRPr lang="pt-BR" sz="2000" b="1" dirty="0" smtClean="0"/>
          </a:p>
          <a:p>
            <a:r>
              <a:rPr lang="pt-BR" sz="2000" dirty="0"/>
              <a:t>3 != 3 // false</a:t>
            </a:r>
          </a:p>
          <a:p>
            <a:r>
              <a:rPr lang="pt-BR" sz="2000" dirty="0"/>
              <a:t>"lua" != "sol" // </a:t>
            </a:r>
            <a:r>
              <a:rPr lang="pt-BR" sz="2000" dirty="0" err="1"/>
              <a:t>true</a:t>
            </a:r>
            <a:endParaRPr lang="pt-BR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20072" y="2148825"/>
            <a:ext cx="313326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&gt;, &gt;=, &lt;, </a:t>
            </a:r>
            <a:r>
              <a:rPr lang="pt-BR" sz="2000" dirty="0" smtClean="0"/>
              <a:t>&lt;=</a:t>
            </a:r>
          </a:p>
          <a:p>
            <a:endParaRPr lang="pt-BR" sz="2000" b="1" dirty="0" smtClean="0"/>
          </a:p>
          <a:p>
            <a:r>
              <a:rPr lang="pt-BR" sz="2000" dirty="0"/>
              <a:t>20 &gt; 1 // </a:t>
            </a:r>
            <a:r>
              <a:rPr lang="pt-BR" sz="2000" dirty="0" err="1"/>
              <a:t>true</a:t>
            </a:r>
            <a:endParaRPr lang="pt-BR" sz="2000" dirty="0"/>
          </a:p>
          <a:p>
            <a:r>
              <a:rPr lang="pt-BR" sz="2000" dirty="0"/>
              <a:t>3 &gt; 6 // false</a:t>
            </a:r>
          </a:p>
          <a:p>
            <a:r>
              <a:rPr lang="pt-BR" sz="2000" dirty="0"/>
              <a:t>7 &gt;= 2 // </a:t>
            </a:r>
            <a:r>
              <a:rPr lang="pt-BR" sz="2000" dirty="0" err="1"/>
              <a:t>true</a:t>
            </a:r>
            <a:endParaRPr lang="pt-BR" sz="2000" dirty="0"/>
          </a:p>
          <a:p>
            <a:r>
              <a:rPr lang="pt-BR" sz="2000" dirty="0"/>
              <a:t>10 &lt; 5 // false</a:t>
            </a:r>
          </a:p>
          <a:p>
            <a:r>
              <a:rPr lang="pt-BR" sz="2000" dirty="0"/>
              <a:t>12 &lt;= 12 // </a:t>
            </a:r>
            <a:r>
              <a:rPr lang="pt-BR" sz="2000" dirty="0" err="1"/>
              <a:t>true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728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3999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 smtClean="0"/>
              <a:t>== , === , != , !== , &gt; , &gt;= , &lt; , &lt;= , ! , !! , &amp;&amp; , </a:t>
            </a:r>
            <a:r>
              <a:rPr lang="pt-BR" sz="2000" dirty="0"/>
              <a:t>||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(Operadores Lógicos)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91680" y="2204864"/>
            <a:ext cx="568863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== </a:t>
            </a:r>
            <a:r>
              <a:rPr lang="pt-BR" sz="2000" dirty="0" err="1"/>
              <a:t>vs</a:t>
            </a:r>
            <a:r>
              <a:rPr lang="pt-BR" sz="2000" dirty="0"/>
              <a:t> ===, != </a:t>
            </a:r>
            <a:r>
              <a:rPr lang="pt-BR" sz="2000" dirty="0" err="1"/>
              <a:t>vs</a:t>
            </a:r>
            <a:r>
              <a:rPr lang="pt-BR" sz="2000" dirty="0"/>
              <a:t> </a:t>
            </a:r>
            <a:r>
              <a:rPr lang="pt-BR" sz="2000" dirty="0" smtClean="0"/>
              <a:t>!==</a:t>
            </a:r>
          </a:p>
          <a:p>
            <a:pPr algn="ctr"/>
            <a:endParaRPr lang="pt-BR" sz="2000" b="1" dirty="0" smtClean="0"/>
          </a:p>
          <a:p>
            <a:pPr algn="ctr"/>
            <a:r>
              <a:rPr lang="pt-BR" sz="2000" dirty="0"/>
              <a:t>2 == "2" // </a:t>
            </a:r>
            <a:r>
              <a:rPr lang="pt-BR" sz="2000" dirty="0" err="1"/>
              <a:t>true</a:t>
            </a:r>
            <a:endParaRPr lang="pt-BR" sz="2000" dirty="0"/>
          </a:p>
          <a:p>
            <a:pPr algn="ctr"/>
            <a:r>
              <a:rPr lang="pt-BR" sz="2000" dirty="0"/>
              <a:t>2 === "2" // false</a:t>
            </a:r>
          </a:p>
          <a:p>
            <a:pPr algn="ctr"/>
            <a:r>
              <a:rPr lang="pt-BR" sz="2000" dirty="0"/>
              <a:t>0 == false // </a:t>
            </a:r>
            <a:r>
              <a:rPr lang="pt-BR" sz="2000" dirty="0" err="1"/>
              <a:t>true</a:t>
            </a:r>
            <a:endParaRPr lang="pt-BR" sz="2000" dirty="0"/>
          </a:p>
          <a:p>
            <a:pPr algn="ctr"/>
            <a:r>
              <a:rPr lang="pt-BR" sz="2000" dirty="0"/>
              <a:t>0 === false // false</a:t>
            </a:r>
          </a:p>
          <a:p>
            <a:pPr algn="ctr"/>
            <a:r>
              <a:rPr lang="pt-BR" sz="2000" dirty="0"/>
              <a:t>7 !== "7" // </a:t>
            </a:r>
            <a:r>
              <a:rPr lang="pt-BR" sz="2000" dirty="0" err="1"/>
              <a:t>true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998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3999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 smtClean="0"/>
              <a:t>== , === , != , !== , &gt; , &gt;= , &lt; , &lt;= , ! , !! , &amp;&amp; , </a:t>
            </a:r>
            <a:r>
              <a:rPr lang="pt-BR" sz="2000" dirty="0"/>
              <a:t>||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(Operadores Lógicos)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91680" y="2204864"/>
            <a:ext cx="568863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!!</a:t>
            </a:r>
          </a:p>
          <a:p>
            <a:pPr algn="ctr"/>
            <a:endParaRPr lang="pt-BR" sz="2000" b="1" dirty="0" smtClean="0"/>
          </a:p>
          <a:p>
            <a:pPr algn="ctr"/>
            <a:r>
              <a:rPr lang="pt-BR" sz="2000" dirty="0" smtClean="0"/>
              <a:t>!! "</a:t>
            </a:r>
            <a:r>
              <a:rPr lang="pt-BR" sz="2000" dirty="0"/>
              <a:t>banana" // </a:t>
            </a:r>
            <a:r>
              <a:rPr lang="pt-BR" sz="2000" dirty="0" err="1"/>
              <a:t>true</a:t>
            </a:r>
            <a:endParaRPr lang="pt-BR" sz="2000" dirty="0"/>
          </a:p>
          <a:p>
            <a:pPr algn="ctr"/>
            <a:r>
              <a:rPr lang="pt-BR" sz="2000" dirty="0" smtClean="0"/>
              <a:t>!! "</a:t>
            </a:r>
            <a:r>
              <a:rPr lang="pt-BR" sz="2000" dirty="0"/>
              <a:t>0" // </a:t>
            </a:r>
            <a:r>
              <a:rPr lang="pt-BR" sz="2000" dirty="0" err="1"/>
              <a:t>true</a:t>
            </a:r>
            <a:endParaRPr lang="pt-BR" sz="2000" dirty="0"/>
          </a:p>
          <a:p>
            <a:pPr algn="ctr"/>
            <a:r>
              <a:rPr lang="pt-BR" sz="2000" dirty="0" smtClean="0"/>
              <a:t>!! "" </a:t>
            </a:r>
            <a:r>
              <a:rPr lang="pt-BR" sz="2000" dirty="0"/>
              <a:t>// false</a:t>
            </a:r>
          </a:p>
          <a:p>
            <a:pPr algn="ctr"/>
            <a:r>
              <a:rPr lang="pt-BR" sz="2000" dirty="0" smtClean="0"/>
              <a:t>!! </a:t>
            </a:r>
            <a:r>
              <a:rPr lang="pt-BR" sz="2000" dirty="0" err="1" smtClean="0"/>
              <a:t>null</a:t>
            </a:r>
            <a:r>
              <a:rPr lang="pt-BR" sz="2000" dirty="0" smtClean="0"/>
              <a:t> // false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6502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2952328"/>
          </a:xfrm>
        </p:spPr>
        <p:txBody>
          <a:bodyPr>
            <a:normAutofit/>
          </a:bodyPr>
          <a:lstStyle/>
          <a:p>
            <a:r>
              <a:rPr lang="pt-BR" sz="1400" dirty="0" err="1" smtClean="0">
                <a:solidFill>
                  <a:srgbClr val="7D7D7D"/>
                </a:solidFill>
                <a:latin typeface="Arial"/>
                <a:cs typeface="Arial"/>
              </a:rPr>
              <a:t>Forms</a:t>
            </a:r>
            <a:endParaRPr lang="pt-BR" sz="1400" dirty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Estrutura</a:t>
            </a:r>
          </a:p>
          <a:p>
            <a:pPr lvl="1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GET</a:t>
            </a:r>
          </a:p>
          <a:p>
            <a:pPr lvl="1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POST</a:t>
            </a:r>
          </a:p>
          <a:p>
            <a:r>
              <a:rPr lang="pt-BR" sz="1400" dirty="0" err="1" smtClean="0">
                <a:solidFill>
                  <a:srgbClr val="7D7D7D"/>
                </a:solidFill>
                <a:latin typeface="Arial"/>
                <a:cs typeface="Arial"/>
              </a:rPr>
              <a:t>JavaScript</a:t>
            </a:r>
            <a:endParaRPr lang="pt-BR" sz="14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História</a:t>
            </a:r>
          </a:p>
          <a:p>
            <a:pPr lvl="1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DOM</a:t>
            </a:r>
          </a:p>
          <a:p>
            <a:pPr lvl="1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Descrição da Linguagem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Agenda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3999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 smtClean="0"/>
              <a:t>For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82729" y="15561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(Laço)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5536" y="937011"/>
            <a:ext cx="568863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var carro = {</a:t>
            </a:r>
          </a:p>
          <a:p>
            <a:r>
              <a:rPr lang="pt-BR" sz="2000" dirty="0"/>
              <a:t>ano: 2012,</a:t>
            </a:r>
          </a:p>
          <a:p>
            <a:r>
              <a:rPr lang="pt-BR" sz="2000" dirty="0"/>
              <a:t>marca: "</a:t>
            </a:r>
            <a:r>
              <a:rPr lang="pt-BR" sz="2000" dirty="0" err="1"/>
              <a:t>volkswagen</a:t>
            </a:r>
            <a:r>
              <a:rPr lang="pt-BR" sz="2000" dirty="0"/>
              <a:t>",</a:t>
            </a:r>
          </a:p>
          <a:p>
            <a:r>
              <a:rPr lang="pt-BR" sz="2000" dirty="0"/>
              <a:t>cavalos: 110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/>
              <a:t>for ( propriedade in carro ) {</a:t>
            </a:r>
          </a:p>
          <a:p>
            <a:r>
              <a:rPr lang="pt-BR" sz="2000" dirty="0"/>
              <a:t>console.log( propriedade );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/>
              <a:t>// ano</a:t>
            </a:r>
          </a:p>
          <a:p>
            <a:r>
              <a:rPr lang="pt-BR" sz="2000" dirty="0"/>
              <a:t>// marca</a:t>
            </a:r>
          </a:p>
          <a:p>
            <a:r>
              <a:rPr lang="pt-BR" sz="2000" dirty="0"/>
              <a:t>// cavalos</a:t>
            </a:r>
          </a:p>
          <a:p>
            <a:r>
              <a:rPr lang="pt-BR" sz="2000" dirty="0"/>
              <a:t>for ( propriedade in carro ) {</a:t>
            </a:r>
          </a:p>
          <a:p>
            <a:r>
              <a:rPr lang="pt-BR" sz="2000" dirty="0"/>
              <a:t>console.log( propriedade + " : " + carro[propriedade] );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/>
              <a:t>// ano : 2012</a:t>
            </a:r>
          </a:p>
          <a:p>
            <a:r>
              <a:rPr lang="pt-BR" sz="2000" dirty="0"/>
              <a:t>// marca : "</a:t>
            </a:r>
            <a:r>
              <a:rPr lang="pt-BR" sz="2000" dirty="0" err="1"/>
              <a:t>volkswagen</a:t>
            </a:r>
            <a:r>
              <a:rPr lang="pt-BR" sz="2000" dirty="0"/>
              <a:t>"</a:t>
            </a:r>
          </a:p>
          <a:p>
            <a:r>
              <a:rPr lang="pt-BR" sz="2000" dirty="0"/>
              <a:t>// cavalos : 110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79912" y="918755"/>
            <a:ext cx="5031708" cy="200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var frutas = ["laranja", "goiaba", "açaí"];</a:t>
            </a:r>
          </a:p>
          <a:p>
            <a:r>
              <a:rPr lang="pt-BR" sz="2000" dirty="0"/>
              <a:t>var </a:t>
            </a:r>
            <a:r>
              <a:rPr lang="pt-BR" sz="2000" dirty="0" err="1"/>
              <a:t>totalFrutas</a:t>
            </a:r>
            <a:r>
              <a:rPr lang="pt-BR" sz="2000" dirty="0"/>
              <a:t> = </a:t>
            </a:r>
            <a:r>
              <a:rPr lang="pt-BR" sz="2000" dirty="0" err="1"/>
              <a:t>frutas.length</a:t>
            </a:r>
            <a:r>
              <a:rPr lang="pt-BR" sz="2000" dirty="0"/>
              <a:t>;</a:t>
            </a:r>
          </a:p>
          <a:p>
            <a:r>
              <a:rPr lang="pt-BR" sz="2000" dirty="0"/>
              <a:t>var frase;</a:t>
            </a:r>
          </a:p>
          <a:p>
            <a:r>
              <a:rPr lang="pt-BR" sz="2000" dirty="0"/>
              <a:t>for (var i = 0; i &lt; </a:t>
            </a:r>
            <a:r>
              <a:rPr lang="pt-BR" sz="2000" dirty="0" err="1"/>
              <a:t>totalFrutas</a:t>
            </a:r>
            <a:r>
              <a:rPr lang="pt-BR" sz="2000" dirty="0"/>
              <a:t> i++) {</a:t>
            </a:r>
          </a:p>
          <a:p>
            <a:r>
              <a:rPr lang="pt-BR" sz="2000" dirty="0"/>
              <a:t>frase = frutas[i] + " é o item " + i + " da lista";</a:t>
            </a:r>
          </a:p>
          <a:p>
            <a:r>
              <a:rPr lang="pt-BR" sz="2000" dirty="0"/>
              <a:t>console</a:t>
            </a:r>
            <a:r>
              <a:rPr lang="pt-BR" sz="2000" dirty="0" smtClean="0"/>
              <a:t>.</a:t>
            </a:r>
            <a:r>
              <a:rPr lang="pt-BR" sz="2000" dirty="0"/>
              <a:t> log( frase );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357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82729" y="15561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(Operador Ternário)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7664" y="1988840"/>
            <a:ext cx="568863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/>
              <a:t>condicao</a:t>
            </a:r>
            <a:r>
              <a:rPr lang="pt-BR" sz="2000" dirty="0"/>
              <a:t> ? “valor se verdadeiro” : “valor se falso</a:t>
            </a:r>
            <a:r>
              <a:rPr lang="pt-BR" sz="2000" dirty="0" smtClean="0"/>
              <a:t>”</a:t>
            </a:r>
          </a:p>
          <a:p>
            <a:endParaRPr lang="pt-BR" sz="2000" b="1" dirty="0"/>
          </a:p>
          <a:p>
            <a:endParaRPr lang="pt-BR" sz="2000" b="1" dirty="0" smtClean="0"/>
          </a:p>
          <a:p>
            <a:r>
              <a:rPr lang="pt-BR" sz="2000" dirty="0"/>
              <a:t>var data = new Date();</a:t>
            </a:r>
          </a:p>
          <a:p>
            <a:r>
              <a:rPr lang="pt-BR" sz="2000" dirty="0"/>
              <a:t>var hora = </a:t>
            </a:r>
            <a:r>
              <a:rPr lang="pt-BR" sz="2000" dirty="0" err="1"/>
              <a:t>date.getHours</a:t>
            </a:r>
            <a:r>
              <a:rPr lang="pt-BR" sz="2000" dirty="0"/>
              <a:t>();</a:t>
            </a:r>
          </a:p>
          <a:p>
            <a:r>
              <a:rPr lang="pt-BR" sz="2000" dirty="0"/>
              <a:t>var </a:t>
            </a:r>
            <a:r>
              <a:rPr lang="pt-BR" sz="2000" dirty="0" err="1"/>
              <a:t>periodo</a:t>
            </a:r>
            <a:r>
              <a:rPr lang="pt-BR" sz="2000" dirty="0"/>
              <a:t> = hora &lt; 18 ? "dia" : "noite";</a:t>
            </a:r>
          </a:p>
          <a:p>
            <a:r>
              <a:rPr lang="pt-BR" sz="2000" dirty="0"/>
              <a:t>var frase = "Por enquanto ainda é " + </a:t>
            </a:r>
            <a:r>
              <a:rPr lang="pt-BR" sz="2000" dirty="0" err="1"/>
              <a:t>periodo</a:t>
            </a:r>
            <a:r>
              <a:rPr lang="pt-BR" sz="2000" dirty="0"/>
              <a:t>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08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82729" y="15561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(Exercício)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96222" y="923546"/>
            <a:ext cx="8657379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Crie um formulário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html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onde será preenchido um cadastro de passageiros: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	( envie o formulário para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agenda.php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com segurança nas informações )</a:t>
            </a:r>
          </a:p>
          <a:p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Campos: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Nome *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Sobrenome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Sexo ( M | F )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Quantidade de acompanhantes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Classe *</a:t>
            </a: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Econômica</a:t>
            </a: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Primeira Classe</a:t>
            </a: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Executiva</a:t>
            </a:r>
          </a:p>
          <a:p>
            <a:pPr lvl="2"/>
            <a:endParaRPr lang="pt-BR" sz="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Acessos *</a:t>
            </a:r>
          </a:p>
          <a:p>
            <a:pPr lvl="2"/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wifi</a:t>
            </a:r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Serviço de Quarto</a:t>
            </a: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Ar-condicionado</a:t>
            </a:r>
          </a:p>
          <a:p>
            <a:endParaRPr lang="pt-BR" sz="14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endParaRPr lang="pt-BR" sz="10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60753" y="1908448"/>
            <a:ext cx="3771688" cy="159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Valide os campos obrigatórios e calcule o valor total de taxas, suponha que cada acompanhante tenha uma taxa adicional de 387 reais.</a:t>
            </a:r>
          </a:p>
          <a:p>
            <a:endParaRPr lang="pt-BR" sz="14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endParaRPr lang="pt-BR" sz="10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 algn="ctr">
              <a:buFont typeface="Arial" pitchFamily="34" charset="0"/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7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Formulários HTML são usados ​​para coletar a entrada do usuário.</a:t>
            </a: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O elemento &lt;</a:t>
            </a:r>
            <a:r>
              <a:rPr lang="pt-BR" sz="1600" dirty="0" err="1">
                <a:solidFill>
                  <a:srgbClr val="7D7D7D"/>
                </a:solidFill>
                <a:latin typeface="Arial"/>
                <a:cs typeface="Arial"/>
              </a:rPr>
              <a:t>form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&gt; define um formulário HTML:</a:t>
            </a:r>
          </a:p>
          <a:p>
            <a:pPr marL="400050" lvl="1" indent="0">
              <a:buNone/>
            </a:pP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: </a:t>
            </a:r>
            <a:r>
              <a:rPr lang="pt-BR" sz="1600" dirty="0">
                <a:latin typeface="Arial"/>
                <a:cs typeface="Arial"/>
              </a:rPr>
              <a:t>&lt;</a:t>
            </a:r>
            <a:r>
              <a:rPr lang="pt-BR" sz="1600" dirty="0" err="1">
                <a:latin typeface="Arial"/>
                <a:cs typeface="Arial"/>
              </a:rPr>
              <a:t>form</a:t>
            </a:r>
            <a:r>
              <a:rPr lang="pt-BR" sz="1600" dirty="0">
                <a:latin typeface="Arial"/>
                <a:cs typeface="Arial"/>
              </a:rPr>
              <a:t> id=“</a:t>
            </a:r>
            <a:r>
              <a:rPr lang="pt-BR" sz="1600" dirty="0" err="1">
                <a:latin typeface="Arial"/>
                <a:cs typeface="Arial"/>
              </a:rPr>
              <a:t>frmNome</a:t>
            </a:r>
            <a:r>
              <a:rPr lang="pt-BR" sz="1600" dirty="0">
                <a:latin typeface="Arial"/>
                <a:cs typeface="Arial"/>
              </a:rPr>
              <a:t>” </a:t>
            </a:r>
            <a:r>
              <a:rPr lang="pt-BR" sz="1600" dirty="0" err="1">
                <a:latin typeface="Arial"/>
                <a:cs typeface="Arial"/>
              </a:rPr>
              <a:t>action</a:t>
            </a:r>
            <a:r>
              <a:rPr lang="pt-BR" sz="1600" dirty="0">
                <a:latin typeface="Arial"/>
                <a:cs typeface="Arial"/>
              </a:rPr>
              <a:t>=“/inserir” </a:t>
            </a:r>
            <a:r>
              <a:rPr lang="pt-BR" sz="1600" dirty="0" err="1">
                <a:latin typeface="Arial"/>
                <a:cs typeface="Arial"/>
              </a:rPr>
              <a:t>method</a:t>
            </a:r>
            <a:r>
              <a:rPr lang="pt-BR" sz="1600" dirty="0">
                <a:latin typeface="Arial"/>
                <a:cs typeface="Arial"/>
              </a:rPr>
              <a:t>=“POST” &gt; </a:t>
            </a:r>
          </a:p>
          <a:p>
            <a:endParaRPr lang="pt-BR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dirty="0">
                <a:latin typeface="Arial"/>
                <a:cs typeface="Arial"/>
              </a:rPr>
              <a:t>		&lt;input </a:t>
            </a:r>
            <a:r>
              <a:rPr lang="pt-BR" sz="1600" dirty="0" err="1">
                <a:latin typeface="Arial"/>
                <a:cs typeface="Arial"/>
              </a:rPr>
              <a:t>type</a:t>
            </a:r>
            <a:r>
              <a:rPr lang="pt-BR" sz="1600" dirty="0">
                <a:latin typeface="Arial"/>
                <a:cs typeface="Arial"/>
              </a:rPr>
              <a:t>=“</a:t>
            </a:r>
            <a:r>
              <a:rPr lang="pt-BR" sz="1600" dirty="0" err="1">
                <a:latin typeface="Arial"/>
                <a:cs typeface="Arial"/>
              </a:rPr>
              <a:t>text</a:t>
            </a:r>
            <a:r>
              <a:rPr lang="pt-BR" sz="1600" dirty="0">
                <a:latin typeface="Arial"/>
                <a:cs typeface="Arial"/>
              </a:rPr>
              <a:t>” id=“num1” &gt; Digite um número &lt;/input&gt;</a:t>
            </a:r>
          </a:p>
          <a:p>
            <a:pPr marL="0" indent="0">
              <a:buNone/>
            </a:pPr>
            <a:r>
              <a:rPr lang="pt-BR" sz="1600" dirty="0">
                <a:latin typeface="Arial"/>
                <a:cs typeface="Arial"/>
              </a:rPr>
              <a:t>		&lt;input </a:t>
            </a:r>
            <a:r>
              <a:rPr lang="pt-BR" sz="1600" dirty="0" err="1">
                <a:latin typeface="Arial"/>
                <a:cs typeface="Arial"/>
              </a:rPr>
              <a:t>type</a:t>
            </a:r>
            <a:r>
              <a:rPr lang="pt-BR" sz="1600" dirty="0">
                <a:latin typeface="Arial"/>
                <a:cs typeface="Arial"/>
              </a:rPr>
              <a:t>=“</a:t>
            </a:r>
            <a:r>
              <a:rPr lang="pt-BR" sz="1600" dirty="0" err="1">
                <a:latin typeface="Arial"/>
                <a:cs typeface="Arial"/>
              </a:rPr>
              <a:t>text</a:t>
            </a:r>
            <a:r>
              <a:rPr lang="pt-BR" sz="1600" dirty="0">
                <a:latin typeface="Arial"/>
                <a:cs typeface="Arial"/>
              </a:rPr>
              <a:t>” id=“num2” &gt; Digite um número &lt;/input&gt;</a:t>
            </a:r>
          </a:p>
          <a:p>
            <a:pPr marL="0" indent="0">
              <a:buNone/>
            </a:pPr>
            <a:r>
              <a:rPr lang="pt-BR" sz="1600" dirty="0">
                <a:latin typeface="Arial"/>
                <a:cs typeface="Arial"/>
              </a:rPr>
              <a:t>		&lt;</a:t>
            </a:r>
            <a:r>
              <a:rPr lang="pt-BR" sz="1600" dirty="0" err="1">
                <a:latin typeface="Arial"/>
                <a:cs typeface="Arial"/>
              </a:rPr>
              <a:t>button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dirty="0" err="1">
                <a:latin typeface="Arial"/>
                <a:cs typeface="Arial"/>
              </a:rPr>
              <a:t>type</a:t>
            </a:r>
            <a:r>
              <a:rPr lang="pt-BR" sz="1600" dirty="0">
                <a:latin typeface="Arial"/>
                <a:cs typeface="Arial"/>
              </a:rPr>
              <a:t>=“</a:t>
            </a:r>
            <a:r>
              <a:rPr lang="pt-BR" sz="1600" dirty="0" err="1">
                <a:latin typeface="Arial"/>
                <a:cs typeface="Arial"/>
              </a:rPr>
              <a:t>submit</a:t>
            </a:r>
            <a:r>
              <a:rPr lang="pt-BR" sz="1600" dirty="0">
                <a:latin typeface="Arial"/>
                <a:cs typeface="Arial"/>
              </a:rPr>
              <a:t>”&gt; Soma &lt;/</a:t>
            </a:r>
            <a:r>
              <a:rPr lang="pt-BR" sz="1600" dirty="0" err="1">
                <a:latin typeface="Arial"/>
                <a:cs typeface="Arial"/>
              </a:rPr>
              <a:t>button</a:t>
            </a:r>
            <a:r>
              <a:rPr lang="pt-BR" sz="1600" dirty="0">
                <a:latin typeface="Arial"/>
                <a:cs typeface="Arial"/>
              </a:rPr>
              <a:t>&gt; </a:t>
            </a:r>
          </a:p>
          <a:p>
            <a:pPr marL="0" indent="0">
              <a:buNone/>
            </a:pPr>
            <a:endParaRPr lang="pt-BR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dirty="0">
                <a:latin typeface="Arial"/>
                <a:cs typeface="Arial"/>
              </a:rPr>
              <a:t>                      &lt;/</a:t>
            </a:r>
            <a:r>
              <a:rPr lang="pt-BR" sz="1600" dirty="0" err="1">
                <a:latin typeface="Arial"/>
                <a:cs typeface="Arial"/>
              </a:rPr>
              <a:t>form</a:t>
            </a:r>
            <a:r>
              <a:rPr lang="pt-BR" sz="1600" dirty="0">
                <a:latin typeface="Arial"/>
                <a:cs typeface="Arial"/>
              </a:rPr>
              <a:t>&gt;</a:t>
            </a: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Atributos:</a:t>
            </a:r>
          </a:p>
          <a:p>
            <a:pPr lvl="1"/>
            <a:r>
              <a:rPr lang="pt-BR" sz="1400" dirty="0" err="1">
                <a:solidFill>
                  <a:srgbClr val="7D7D7D"/>
                </a:solidFill>
                <a:latin typeface="Arial"/>
                <a:cs typeface="Arial"/>
              </a:rPr>
              <a:t>Action</a:t>
            </a:r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 : Para qual página deverá ser enviada a requisição</a:t>
            </a:r>
          </a:p>
          <a:p>
            <a:pPr lvl="1"/>
            <a:r>
              <a:rPr lang="pt-BR" sz="1400" dirty="0" err="1">
                <a:solidFill>
                  <a:srgbClr val="7D7D7D"/>
                </a:solidFill>
                <a:latin typeface="Arial"/>
                <a:cs typeface="Arial"/>
              </a:rPr>
              <a:t>Method</a:t>
            </a:r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: Qual forma será enviada :</a:t>
            </a:r>
          </a:p>
          <a:p>
            <a:pPr marL="457200" lvl="1" indent="0">
              <a:buNone/>
            </a:pPr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	      GET :  Na </a:t>
            </a:r>
            <a:r>
              <a:rPr lang="pt-BR" sz="1400" dirty="0" err="1">
                <a:solidFill>
                  <a:srgbClr val="7D7D7D"/>
                </a:solidFill>
                <a:latin typeface="Arial"/>
                <a:cs typeface="Arial"/>
              </a:rPr>
              <a:t>url</a:t>
            </a:r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 concatenando os parâmetros por “&amp; “ ( </a:t>
            </a:r>
            <a:r>
              <a:rPr lang="pt-BR" sz="1400" dirty="0" err="1">
                <a:solidFill>
                  <a:srgbClr val="7D7D7D"/>
                </a:solidFill>
                <a:latin typeface="Arial"/>
                <a:cs typeface="Arial"/>
              </a:rPr>
              <a:t>Ex</a:t>
            </a:r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: /pagina1?num1=8&amp;num2=4 )</a:t>
            </a:r>
          </a:p>
          <a:p>
            <a:pPr marL="457200" lvl="1" indent="0">
              <a:buNone/>
            </a:pPr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	   POST :  Encapsulado dentro do HTTP.</a:t>
            </a:r>
          </a:p>
          <a:p>
            <a:pPr marL="400050" lvl="1" indent="0">
              <a:buNone/>
            </a:pP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Forms</a:t>
            </a:r>
            <a:endParaRPr lang="pt-BR" sz="2400" b="1" dirty="0" smtClean="0">
              <a:solidFill>
                <a:srgbClr val="00457C"/>
              </a:solidFill>
              <a:latin typeface="Arial"/>
              <a:cs typeface="Arial"/>
            </a:endParaRP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Texto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/>
              <a:t>&lt;form&gt;</a:t>
            </a:r>
            <a:br>
              <a:rPr lang="en-US" sz="1600" dirty="0"/>
            </a:br>
            <a:r>
              <a:rPr lang="en-US" sz="1600" dirty="0" smtClean="0"/>
              <a:t>      	Nome: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</a:t>
            </a:r>
            <a:r>
              <a:rPr lang="en-US" sz="1600" dirty="0" err="1" smtClean="0"/>
              <a:t>br</a:t>
            </a:r>
            <a:r>
              <a:rPr lang="en-US" sz="1600" dirty="0" smtClean="0"/>
              <a:t> </a:t>
            </a:r>
            <a:r>
              <a:rPr lang="en-US" sz="1600" dirty="0"/>
              <a:t>/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&lt;</a:t>
            </a:r>
            <a:r>
              <a:rPr lang="en-US" sz="1600" dirty="0"/>
              <a:t>input type="text" 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nome</a:t>
            </a:r>
            <a:r>
              <a:rPr lang="en-US" sz="1600" dirty="0" smtClean="0"/>
              <a:t>“/&gt;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&lt;</a:t>
            </a:r>
            <a:r>
              <a:rPr lang="en-US" sz="1600" dirty="0" err="1" smtClean="0"/>
              <a:t>br</a:t>
            </a:r>
            <a:r>
              <a:rPr lang="en-US" sz="1600" dirty="0" smtClean="0"/>
              <a:t> </a:t>
            </a:r>
            <a:r>
              <a:rPr lang="en-US" sz="1600" dirty="0"/>
              <a:t>/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Sobrenome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</a:t>
            </a:r>
            <a:r>
              <a:rPr lang="en-US" sz="1600" dirty="0" err="1" smtClean="0"/>
              <a:t>br</a:t>
            </a:r>
            <a:r>
              <a:rPr lang="en-US" sz="1600" dirty="0" smtClean="0"/>
              <a:t> /&gt;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&lt;</a:t>
            </a:r>
            <a:r>
              <a:rPr lang="en-US" sz="1600" dirty="0"/>
              <a:t>input type="text" 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sobrenome</a:t>
            </a:r>
            <a:r>
              <a:rPr lang="en-US" sz="1600" dirty="0" smtClean="0"/>
              <a:t>“ /&gt;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&lt;/form&gt;</a:t>
            </a: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Forms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- Entradas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75" y="2708920"/>
            <a:ext cx="307234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Radio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/>
              <a:t>&lt;form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&lt;input type="radio" name="check1" value="</a:t>
            </a:r>
            <a:r>
              <a:rPr lang="en-US" sz="1600" dirty="0" err="1"/>
              <a:t>Tipo</a:t>
            </a:r>
            <a:r>
              <a:rPr lang="en-US" sz="1600" dirty="0"/>
              <a:t> 1"&gt;Male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/&gt;</a:t>
            </a:r>
          </a:p>
          <a:p>
            <a:pPr marL="0" indent="0">
              <a:buNone/>
            </a:pPr>
            <a:r>
              <a:rPr lang="en-US" sz="1600" dirty="0"/>
              <a:t>&lt;input type="radio" name="check1" value="</a:t>
            </a:r>
            <a:r>
              <a:rPr lang="en-US" sz="1600" dirty="0" err="1"/>
              <a:t>Tipo</a:t>
            </a:r>
            <a:r>
              <a:rPr lang="en-US" sz="1600" dirty="0"/>
              <a:t> 2"&gt;Female</a:t>
            </a:r>
            <a:br>
              <a:rPr lang="en-US" sz="1600" dirty="0"/>
            </a:br>
            <a:r>
              <a:rPr lang="en-US" sz="1600" dirty="0"/>
              <a:t>&lt;/form&gt;</a:t>
            </a: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Forms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- Entradas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564904"/>
            <a:ext cx="1728192" cy="8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Submit</a:t>
            </a:r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form</a:t>
            </a:r>
            <a:r>
              <a:rPr lang="pt-BR" sz="1600" dirty="0"/>
              <a:t> </a:t>
            </a:r>
            <a:r>
              <a:rPr lang="pt-BR" sz="1600" dirty="0" err="1"/>
              <a:t>action</a:t>
            </a:r>
            <a:r>
              <a:rPr lang="pt-BR" sz="1600" dirty="0" smtClean="0"/>
              <a:t>=“pagina.aspx"&gt;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Nome:</a:t>
            </a:r>
          </a:p>
          <a:p>
            <a:pPr marL="0" indent="0">
              <a:buNone/>
            </a:pPr>
            <a:r>
              <a:rPr lang="pt-BR" sz="1600" dirty="0" smtClean="0"/>
              <a:t>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&lt;input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text</a:t>
            </a:r>
            <a:r>
              <a:rPr lang="pt-BR" sz="1600" dirty="0"/>
              <a:t>" </a:t>
            </a:r>
            <a:r>
              <a:rPr lang="pt-BR" sz="1600" dirty="0" err="1"/>
              <a:t>name</a:t>
            </a:r>
            <a:r>
              <a:rPr lang="pt-BR" sz="1600" dirty="0" smtClean="0"/>
              <a:t>=“nome"</a:t>
            </a:r>
            <a:r>
              <a:rPr lang="pt-BR" sz="1600" dirty="0"/>
              <a:t> </a:t>
            </a:r>
            <a:r>
              <a:rPr lang="pt-BR" sz="1600" dirty="0" err="1"/>
              <a:t>value</a:t>
            </a:r>
            <a:r>
              <a:rPr lang="pt-BR" sz="1600" dirty="0" smtClean="0"/>
              <a:t>=“José"&gt;</a:t>
            </a:r>
          </a:p>
          <a:p>
            <a:pPr marL="0" indent="0">
              <a:buNone/>
            </a:pPr>
            <a:r>
              <a:rPr lang="pt-BR" sz="1600" dirty="0" smtClean="0"/>
              <a:t>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Sobrenome:</a:t>
            </a:r>
          </a:p>
          <a:p>
            <a:pPr marL="0" indent="0">
              <a:buNone/>
            </a:pPr>
            <a:r>
              <a:rPr lang="pt-BR" sz="1600" dirty="0" smtClean="0"/>
              <a:t>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&lt;input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text</a:t>
            </a:r>
            <a:r>
              <a:rPr lang="pt-BR" sz="1600" dirty="0"/>
              <a:t>" </a:t>
            </a:r>
            <a:r>
              <a:rPr lang="pt-BR" sz="1600" dirty="0" err="1"/>
              <a:t>name</a:t>
            </a:r>
            <a:r>
              <a:rPr lang="pt-BR" sz="1600" dirty="0" smtClean="0"/>
              <a:t>=“sobrenome"</a:t>
            </a:r>
            <a:r>
              <a:rPr lang="pt-BR" sz="1600" dirty="0"/>
              <a:t> </a:t>
            </a:r>
            <a:r>
              <a:rPr lang="pt-BR" sz="1600" dirty="0" err="1"/>
              <a:t>value</a:t>
            </a:r>
            <a:r>
              <a:rPr lang="pt-BR" sz="1600" dirty="0" smtClean="0"/>
              <a:t>=“</a:t>
            </a:r>
            <a:r>
              <a:rPr lang="pt-BR" sz="1600" dirty="0"/>
              <a:t>d</a:t>
            </a:r>
            <a:r>
              <a:rPr lang="pt-BR" sz="1600" dirty="0" smtClean="0"/>
              <a:t>a Silva"&gt;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</a:t>
            </a:r>
          </a:p>
          <a:p>
            <a:pPr marL="0" indent="0">
              <a:buNone/>
            </a:pP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&lt;input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submit</a:t>
            </a:r>
            <a:r>
              <a:rPr lang="pt-BR" sz="1600" dirty="0"/>
              <a:t>" </a:t>
            </a:r>
            <a:r>
              <a:rPr lang="pt-BR" sz="1600" dirty="0" err="1"/>
              <a:t>value</a:t>
            </a:r>
            <a:r>
              <a:rPr lang="pt-BR" sz="1600" dirty="0" smtClean="0"/>
              <a:t>=“Enviar"&gt;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&lt;/</a:t>
            </a:r>
            <a:r>
              <a:rPr lang="pt-BR" sz="1600" dirty="0" err="1"/>
              <a:t>form</a:t>
            </a:r>
            <a:r>
              <a:rPr lang="pt-BR" sz="1600" dirty="0"/>
              <a:t>&gt;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Forms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- Entradas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348880"/>
            <a:ext cx="2835180" cy="20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Para onde será enviado as informações daquele formulário.</a:t>
            </a: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Omitir o parâmetro será enviado para a página corrente.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Forms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- 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Action</a:t>
            </a:r>
            <a:endParaRPr lang="pt-BR" sz="2400" b="1" dirty="0" smtClean="0">
              <a:solidFill>
                <a:srgbClr val="00457C"/>
              </a:solidFill>
              <a:latin typeface="Arial"/>
              <a:cs typeface="Arial"/>
            </a:endParaRP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46651" y="2420888"/>
            <a:ext cx="8229600" cy="37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&lt;</a:t>
            </a:r>
            <a:r>
              <a:rPr lang="pt-BR" sz="1600" dirty="0" err="1" smtClean="0"/>
              <a:t>form</a:t>
            </a:r>
            <a:r>
              <a:rPr lang="pt-BR" sz="1600" dirty="0" smtClean="0"/>
              <a:t> </a:t>
            </a:r>
            <a:r>
              <a:rPr lang="pt-BR" sz="1600" dirty="0" err="1" smtClean="0"/>
              <a:t>action</a:t>
            </a:r>
            <a:r>
              <a:rPr lang="pt-BR" sz="1600" dirty="0" smtClean="0"/>
              <a:t>=“pagina.aspx"&gt;</a:t>
            </a:r>
            <a:br>
              <a:rPr lang="pt-BR" sz="1600" dirty="0" smtClean="0"/>
            </a:br>
            <a:endParaRPr lang="pt-BR" sz="1600" dirty="0" smtClean="0"/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Nome: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</a:t>
            </a:r>
            <a:br>
              <a:rPr lang="pt-BR" sz="1600" dirty="0" smtClean="0"/>
            </a:br>
            <a:r>
              <a:rPr lang="pt-BR" sz="1600" dirty="0" smtClean="0"/>
              <a:t>&lt;input </a:t>
            </a:r>
            <a:r>
              <a:rPr lang="pt-BR" sz="1600" dirty="0" err="1" smtClean="0"/>
              <a:t>type</a:t>
            </a:r>
            <a:r>
              <a:rPr lang="pt-BR" sz="1600" dirty="0" smtClean="0"/>
              <a:t>="</a:t>
            </a:r>
            <a:r>
              <a:rPr lang="pt-BR" sz="1600" dirty="0" err="1" smtClean="0"/>
              <a:t>text</a:t>
            </a:r>
            <a:r>
              <a:rPr lang="pt-BR" sz="1600" dirty="0" smtClean="0"/>
              <a:t>" </a:t>
            </a:r>
            <a:r>
              <a:rPr lang="pt-BR" sz="1600" dirty="0" err="1" smtClean="0"/>
              <a:t>name</a:t>
            </a:r>
            <a:r>
              <a:rPr lang="pt-BR" sz="1600" dirty="0" smtClean="0"/>
              <a:t>=“nome" </a:t>
            </a:r>
            <a:r>
              <a:rPr lang="pt-BR" sz="1600" dirty="0" err="1" smtClean="0"/>
              <a:t>value</a:t>
            </a:r>
            <a:r>
              <a:rPr lang="pt-BR" sz="1600" dirty="0" smtClean="0"/>
              <a:t>=“José"&gt;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</a:t>
            </a:r>
            <a:br>
              <a:rPr lang="pt-BR" sz="1600" dirty="0" smtClean="0"/>
            </a:br>
            <a:r>
              <a:rPr lang="pt-BR" sz="1600" dirty="0" smtClean="0"/>
              <a:t>Sobrenome: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</a:t>
            </a:r>
            <a:br>
              <a:rPr lang="pt-BR" sz="1600" dirty="0" smtClean="0"/>
            </a:br>
            <a:r>
              <a:rPr lang="pt-BR" sz="1600" dirty="0" smtClean="0"/>
              <a:t>&lt;input </a:t>
            </a:r>
            <a:r>
              <a:rPr lang="pt-BR" sz="1600" dirty="0" err="1" smtClean="0"/>
              <a:t>type</a:t>
            </a:r>
            <a:r>
              <a:rPr lang="pt-BR" sz="1600" dirty="0" smtClean="0"/>
              <a:t>="</a:t>
            </a:r>
            <a:r>
              <a:rPr lang="pt-BR" sz="1600" dirty="0" err="1" smtClean="0"/>
              <a:t>text</a:t>
            </a:r>
            <a:r>
              <a:rPr lang="pt-BR" sz="1600" dirty="0" smtClean="0"/>
              <a:t>" </a:t>
            </a:r>
            <a:r>
              <a:rPr lang="pt-BR" sz="1600" dirty="0" err="1" smtClean="0"/>
              <a:t>name</a:t>
            </a:r>
            <a:r>
              <a:rPr lang="pt-BR" sz="1600" dirty="0" smtClean="0"/>
              <a:t>=“sobrenome" </a:t>
            </a:r>
            <a:r>
              <a:rPr lang="pt-BR" sz="1600" dirty="0" err="1" smtClean="0"/>
              <a:t>value</a:t>
            </a:r>
            <a:r>
              <a:rPr lang="pt-BR" sz="1600" dirty="0" smtClean="0"/>
              <a:t>=“da Silva"&gt;</a:t>
            </a:r>
            <a:br>
              <a:rPr lang="pt-BR" sz="1600" dirty="0" smtClean="0"/>
            </a:br>
            <a:r>
              <a:rPr lang="pt-BR" sz="1600" dirty="0" smtClean="0"/>
              <a:t>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/&gt;&lt;</a:t>
            </a:r>
            <a:r>
              <a:rPr lang="pt-BR" sz="1600" dirty="0" err="1" smtClean="0"/>
              <a:t>br</a:t>
            </a:r>
            <a:r>
              <a:rPr lang="pt-BR" sz="1600" dirty="0" smtClean="0"/>
              <a:t>/&gt;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&lt;input </a:t>
            </a:r>
            <a:r>
              <a:rPr lang="pt-BR" sz="1600" dirty="0" err="1" smtClean="0"/>
              <a:t>type</a:t>
            </a:r>
            <a:r>
              <a:rPr lang="pt-BR" sz="1600" dirty="0" smtClean="0"/>
              <a:t>="</a:t>
            </a:r>
            <a:r>
              <a:rPr lang="pt-BR" sz="1600" dirty="0" err="1" smtClean="0"/>
              <a:t>submit</a:t>
            </a:r>
            <a:r>
              <a:rPr lang="pt-BR" sz="1600" dirty="0" smtClean="0"/>
              <a:t>" </a:t>
            </a:r>
            <a:r>
              <a:rPr lang="pt-BR" sz="1600" dirty="0" err="1" smtClean="0"/>
              <a:t>value</a:t>
            </a:r>
            <a:r>
              <a:rPr lang="pt-BR" sz="1600" dirty="0" smtClean="0"/>
              <a:t>=“Enviar"&gt;</a:t>
            </a:r>
            <a:br>
              <a:rPr lang="pt-BR" sz="1600" dirty="0" smtClean="0"/>
            </a:br>
            <a:r>
              <a:rPr lang="pt-BR" sz="1600" dirty="0" smtClean="0"/>
              <a:t>&lt;/</a:t>
            </a:r>
            <a:r>
              <a:rPr lang="pt-BR" sz="1600" dirty="0" err="1" smtClean="0"/>
              <a:t>form</a:t>
            </a:r>
            <a:r>
              <a:rPr lang="pt-BR" sz="1600" dirty="0" smtClean="0"/>
              <a:t>&gt;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56792"/>
            <a:ext cx="8657379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Define a forma de Envio das informações (GET,POST)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Quando usar o GET</a:t>
            </a:r>
          </a:p>
          <a:p>
            <a:pPr lvl="1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Se o envio do formulário é passiva (como uma consulta de pesquisa do motor), e sem informação sensível.</a:t>
            </a:r>
          </a:p>
          <a:p>
            <a:pPr lvl="1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Quando você usa GET, os dados do formulário será visível na página do endereço</a:t>
            </a:r>
          </a:p>
          <a:p>
            <a:pPr lvl="1"/>
            <a:endParaRPr lang="pt-BR" sz="12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pt-BR" sz="2000" dirty="0" err="1" smtClean="0"/>
              <a:t>pagina.aspx?nome</a:t>
            </a:r>
            <a:r>
              <a:rPr lang="pt-BR" sz="2000" dirty="0" smtClean="0"/>
              <a:t>=</a:t>
            </a:r>
            <a:r>
              <a:rPr lang="pt-BR" sz="2000" dirty="0" err="1" smtClean="0"/>
              <a:t>Jose&amp;sobrenome</a:t>
            </a:r>
            <a:r>
              <a:rPr lang="pt-BR" sz="2000" dirty="0" smtClean="0"/>
              <a:t>=</a:t>
            </a:r>
            <a:r>
              <a:rPr lang="pt-BR" sz="2000" dirty="0" err="1" smtClean="0"/>
              <a:t>da+silva</a:t>
            </a:r>
            <a:endParaRPr lang="pt-BR" sz="2000" dirty="0" smtClean="0"/>
          </a:p>
          <a:p>
            <a:pPr marL="0" indent="0" algn="ctr">
              <a:buNone/>
            </a:pPr>
            <a:endParaRPr lang="pt-BR" sz="2000" dirty="0" smtClean="0"/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Quando usar o 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POST</a:t>
            </a:r>
          </a:p>
          <a:p>
            <a:pPr lvl="1"/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Se o formulário é a atualização de dados, ou inclui informação sensível (</a:t>
            </a:r>
            <a:r>
              <a:rPr lang="pt-BR" sz="1400" dirty="0" err="1">
                <a:solidFill>
                  <a:srgbClr val="7D7D7D"/>
                </a:solidFill>
                <a:latin typeface="Arial"/>
                <a:cs typeface="Arial"/>
              </a:rPr>
              <a:t>password</a:t>
            </a:r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).</a:t>
            </a:r>
          </a:p>
          <a:p>
            <a:pPr lvl="1"/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POST oferece melhor segurança, pois os dados apresentados não é visível no endereço da página.</a:t>
            </a:r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Forms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- 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Method</a:t>
            </a:r>
            <a:endParaRPr lang="pt-BR" sz="2400" b="1" dirty="0" smtClean="0">
              <a:solidFill>
                <a:srgbClr val="00457C"/>
              </a:solidFill>
              <a:latin typeface="Arial"/>
              <a:cs typeface="Arial"/>
            </a:endParaRP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56792"/>
            <a:ext cx="8657379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Crie um formulário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html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onde será preenchido um cadastro de passageiros: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	( envie o formulário para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agenda.php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com segurança nas informações )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Campos: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Nome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Sobrenome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Sexo ( M | F )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Quantidade de acompanhantes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Classe</a:t>
            </a: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Econômica</a:t>
            </a: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Primeira Classe</a:t>
            </a: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Executiva</a:t>
            </a:r>
          </a:p>
          <a:p>
            <a:pPr lvl="2"/>
            <a:endParaRPr lang="pt-BR" sz="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Acessos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lvl="2"/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wifi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Serviço de Quarto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lvl="2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Ar-condicionado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endParaRPr lang="pt-BR" sz="14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endParaRPr lang="pt-BR" sz="10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Forms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- Exercício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8836</TotalTime>
  <Words>1041</Words>
  <Application>Microsoft Office PowerPoint</Application>
  <PresentationFormat>On-screen Show (4:3)</PresentationFormat>
  <Paragraphs>269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Rounded MT Bold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SUSTENTABILIDADE</dc:title>
  <dc:creator>Bruno</dc:creator>
  <cp:lastModifiedBy>André Breda Carneiro</cp:lastModifiedBy>
  <cp:revision>394</cp:revision>
  <cp:lastPrinted>2013-09-12T12:56:08Z</cp:lastPrinted>
  <dcterms:created xsi:type="dcterms:W3CDTF">2012-04-09T18:36:25Z</dcterms:created>
  <dcterms:modified xsi:type="dcterms:W3CDTF">2017-08-11T00:08:06Z</dcterms:modified>
</cp:coreProperties>
</file>