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66" r:id="rId4"/>
    <p:sldId id="386" r:id="rId5"/>
    <p:sldId id="387" r:id="rId6"/>
    <p:sldId id="367" r:id="rId7"/>
    <p:sldId id="368" r:id="rId8"/>
    <p:sldId id="388" r:id="rId9"/>
    <p:sldId id="389" r:id="rId10"/>
    <p:sldId id="390" r:id="rId11"/>
    <p:sldId id="391" r:id="rId12"/>
    <p:sldId id="392" r:id="rId13"/>
    <p:sldId id="393" r:id="rId14"/>
    <p:sldId id="369" r:id="rId15"/>
    <p:sldId id="395" r:id="rId16"/>
    <p:sldId id="396" r:id="rId17"/>
    <p:sldId id="397" r:id="rId18"/>
    <p:sldId id="398" r:id="rId19"/>
    <p:sldId id="400" r:id="rId20"/>
  </p:sldIdLst>
  <p:sldSz cx="9144000" cy="6858000" type="screen4x3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ola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EEF"/>
    <a:srgbClr val="00457C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533" autoAdjust="0"/>
  </p:normalViewPr>
  <p:slideViewPr>
    <p:cSldViewPr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6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6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4AC7-DE6F-4E63-B94A-1B593DF9B741}" type="datetimeFigureOut">
              <a:rPr lang="pt-BR" smtClean="0"/>
              <a:pPr/>
              <a:t>10/08/17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124A-6EE0-49D7-80C7-003640CD5DB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AP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83568" y="5157192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</a:t>
            </a:r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JQuery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HTML5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Verificar se o documento esta pronto para receber as ações.</a:t>
            </a:r>
          </a:p>
          <a:p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&lt;script&gt;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$(document).ready(function(){</a:t>
            </a:r>
            <a:b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</a:b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/>
            </a:r>
            <a:b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</a:b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   //</a:t>
            </a:r>
            <a:r>
              <a:rPr lang="en-US" sz="1600" dirty="0" err="1">
                <a:solidFill>
                  <a:srgbClr val="7D7D7D"/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rgbClr val="7D7D7D"/>
                </a:solidFill>
                <a:latin typeface="Arial"/>
                <a:cs typeface="Arial"/>
              </a:rPr>
              <a:t>métodos</a:t>
            </a: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 jQuery </a:t>
            </a:r>
            <a:r>
              <a:rPr lang="en-US" sz="1600" dirty="0" err="1">
                <a:solidFill>
                  <a:srgbClr val="7D7D7D"/>
                </a:solidFill>
                <a:latin typeface="Arial"/>
                <a:cs typeface="Arial"/>
              </a:rPr>
              <a:t>vão</a:t>
            </a: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rgbClr val="7D7D7D"/>
                </a:solidFill>
                <a:latin typeface="Arial"/>
                <a:cs typeface="Arial"/>
              </a:rPr>
              <a:t>aqui</a:t>
            </a: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 !</a:t>
            </a:r>
            <a:b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</a:b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/>
            </a:r>
            <a:b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</a:b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&lt;/script&gt;</a:t>
            </a:r>
          </a:p>
          <a:p>
            <a:endParaRPr lang="en-US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Exemplo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	$(document).ready(function(){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		$("button").click(function()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		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		</a:t>
            </a:r>
            <a:r>
              <a:rPr lang="en-US" sz="1600" dirty="0" smtClean="0">
                <a:solidFill>
                  <a:srgbClr val="7D7D7D"/>
                </a:solidFill>
                <a:latin typeface="Arial"/>
                <a:cs typeface="Arial"/>
              </a:rPr>
              <a:t>         alert</a:t>
            </a: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("O </a:t>
            </a:r>
            <a:r>
              <a:rPr lang="en-US" sz="1600" dirty="0" err="1">
                <a:solidFill>
                  <a:srgbClr val="7D7D7D"/>
                </a:solidFill>
                <a:latin typeface="Arial"/>
                <a:cs typeface="Arial"/>
              </a:rPr>
              <a:t>botão</a:t>
            </a: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rgbClr val="7D7D7D"/>
                </a:solidFill>
                <a:latin typeface="Arial"/>
                <a:cs typeface="Arial"/>
              </a:rPr>
              <a:t>foi</a:t>
            </a: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rgbClr val="7D7D7D"/>
                </a:solidFill>
                <a:latin typeface="Arial"/>
                <a:cs typeface="Arial"/>
              </a:rPr>
              <a:t>clicado</a:t>
            </a: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		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D7D7D"/>
                </a:solidFill>
                <a:latin typeface="Arial"/>
                <a:cs typeface="Arial"/>
              </a:rPr>
              <a:t>	});</a:t>
            </a:r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     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JQuery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Utilizando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Como se obter um elemento para efetuar a sua manipulação:</a:t>
            </a:r>
          </a:p>
          <a:p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     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JQuery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Seletores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37988"/>
              </p:ext>
            </p:extLst>
          </p:nvPr>
        </p:nvGraphicFramePr>
        <p:xfrm>
          <a:off x="1547664" y="2037080"/>
          <a:ext cx="63367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Sintaxe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$(“*”)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Todos os elementos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$(“#sobrenome”)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$(“.</a:t>
                      </a:r>
                      <a:r>
                        <a:rPr lang="pt-BR" dirty="0" err="1" smtClean="0"/>
                        <a:t>divcentral</a:t>
                      </a:r>
                      <a:r>
                        <a:rPr lang="pt-BR" dirty="0" smtClean="0"/>
                        <a:t>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Classe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$(“.</a:t>
                      </a:r>
                      <a:r>
                        <a:rPr lang="pt-BR" dirty="0" err="1" smtClean="0"/>
                        <a:t>divcentral</a:t>
                      </a:r>
                      <a:r>
                        <a:rPr lang="pt-BR" dirty="0" smtClean="0"/>
                        <a:t>, .divcentral2”)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Primeira classe</a:t>
                      </a:r>
                      <a:r>
                        <a:rPr lang="pt-BR" baseline="0" dirty="0" smtClean="0"/>
                        <a:t> ou a segunda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$(“p”)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$(“h1,div,p”)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</a:t>
                      </a:r>
                      <a:r>
                        <a:rPr lang="pt-BR" dirty="0" err="1" smtClean="0"/>
                        <a:t>p:first</a:t>
                      </a:r>
                      <a:r>
                        <a:rPr lang="pt-BR" dirty="0" smtClean="0"/>
                        <a:t>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primeiro</a:t>
                      </a:r>
                      <a:r>
                        <a:rPr lang="pt-BR" baseline="0" dirty="0" smtClean="0"/>
                        <a:t> elemento 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</a:t>
                      </a:r>
                      <a:r>
                        <a:rPr lang="pt-BR" dirty="0" err="1" smtClean="0"/>
                        <a:t>p:last</a:t>
                      </a:r>
                      <a:r>
                        <a:rPr lang="pt-BR" dirty="0" smtClean="0"/>
                        <a:t>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ultimo elemento 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</a:t>
                      </a:r>
                      <a:r>
                        <a:rPr lang="pt-BR" dirty="0" err="1" smtClean="0"/>
                        <a:t>p:first-child</a:t>
                      </a:r>
                      <a:r>
                        <a:rPr lang="pt-BR" dirty="0" smtClean="0"/>
                        <a:t>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primeiro filho do elemento 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$(“</a:t>
                      </a:r>
                      <a:r>
                        <a:rPr lang="pt-BR" dirty="0" err="1" smtClean="0"/>
                        <a:t>p:last-child</a:t>
                      </a:r>
                      <a:r>
                        <a:rPr lang="pt-BR" dirty="0" smtClean="0"/>
                        <a:t>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ultimo filho</a:t>
                      </a:r>
                      <a:r>
                        <a:rPr lang="pt-BR" baseline="0" dirty="0" smtClean="0"/>
                        <a:t> do elemento P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9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JQuery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Eventos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04359"/>
              </p:ext>
            </p:extLst>
          </p:nvPr>
        </p:nvGraphicFramePr>
        <p:xfrm>
          <a:off x="854393" y="1556792"/>
          <a:ext cx="78843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092"/>
                <a:gridCol w="1971092"/>
                <a:gridCol w="1971092"/>
                <a:gridCol w="1971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mouse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teclado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form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janela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click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keypress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submit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load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dblclick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keydown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change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resize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mouseenter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keyup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focus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scroll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mouseleave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blur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unload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72783" y="3512040"/>
            <a:ext cx="2781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en-US" dirty="0"/>
              <a:t>$("p").click(function(){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//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pt-BR" dirty="0"/>
              <a:t>$("p").</a:t>
            </a:r>
            <a:r>
              <a:rPr lang="pt-BR" dirty="0" err="1"/>
              <a:t>dblclick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</a:t>
            </a:r>
            <a:r>
              <a:rPr lang="en-US" dirty="0"/>
              <a:t>//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668757" y="3512040"/>
            <a:ext cx="576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$("p").</a:t>
            </a:r>
            <a:r>
              <a:rPr lang="pt-BR" dirty="0" err="1"/>
              <a:t>on</a:t>
            </a:r>
            <a:r>
              <a:rPr lang="pt-BR" dirty="0"/>
              <a:t>({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mouseenter</a:t>
            </a:r>
            <a:r>
              <a:rPr lang="pt-BR" dirty="0"/>
              <a:t>: </a:t>
            </a:r>
            <a:r>
              <a:rPr lang="pt-BR" dirty="0" err="1"/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/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("background-color", "</a:t>
            </a:r>
            <a:r>
              <a:rPr lang="pt-BR" dirty="0" err="1"/>
              <a:t>lightgray</a:t>
            </a:r>
            <a:r>
              <a:rPr lang="pt-BR" dirty="0"/>
              <a:t>");</a:t>
            </a:r>
            <a:br>
              <a:rPr lang="pt-BR" dirty="0"/>
            </a:br>
            <a:r>
              <a:rPr lang="pt-BR" dirty="0"/>
              <a:t>    }, 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mouseleave</a:t>
            </a:r>
            <a:r>
              <a:rPr lang="pt-BR" dirty="0"/>
              <a:t>: </a:t>
            </a:r>
            <a:r>
              <a:rPr lang="pt-BR" dirty="0" err="1"/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/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("background-color", "</a:t>
            </a:r>
            <a:r>
              <a:rPr lang="pt-BR" dirty="0" err="1"/>
              <a:t>lightblue</a:t>
            </a:r>
            <a:r>
              <a:rPr lang="pt-BR" dirty="0"/>
              <a:t>");</a:t>
            </a:r>
            <a:br>
              <a:rPr lang="pt-BR" dirty="0"/>
            </a:br>
            <a:r>
              <a:rPr lang="pt-BR" dirty="0"/>
              <a:t>    }, </a:t>
            </a:r>
            <a:br>
              <a:rPr lang="pt-BR" dirty="0"/>
            </a:br>
            <a:r>
              <a:rPr lang="pt-BR" dirty="0"/>
              <a:t>    click: </a:t>
            </a:r>
            <a:r>
              <a:rPr lang="pt-BR" dirty="0" err="1"/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/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("background-color", "</a:t>
            </a:r>
            <a:r>
              <a:rPr lang="pt-BR" dirty="0" err="1"/>
              <a:t>yellow</a:t>
            </a:r>
            <a:r>
              <a:rPr lang="pt-BR" dirty="0"/>
              <a:t>");</a:t>
            </a:r>
            <a:br>
              <a:rPr lang="pt-BR" dirty="0"/>
            </a:br>
            <a:r>
              <a:rPr lang="pt-BR" dirty="0"/>
              <a:t>    } </a:t>
            </a:r>
            <a:br>
              <a:rPr lang="pt-BR" dirty="0"/>
            </a:br>
            <a:r>
              <a:rPr lang="pt-B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774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JQuery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Tutorial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339752" y="2852936"/>
            <a:ext cx="440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https://www.codecademy.com/tracks/jquery</a:t>
            </a:r>
          </a:p>
        </p:txBody>
      </p:sp>
    </p:spTree>
    <p:extLst>
      <p:ext uri="{BB962C8B-B14F-4D97-AF65-F5344CB8AC3E}">
        <p14:creationId xmlns:p14="http://schemas.microsoft.com/office/powerpoint/2010/main" val="18374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2000" dirty="0"/>
              <a:t>O HTML 5 surgiu através de iniciativas das seguintes empresas : 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/>
              <a:t>Mozilla Foundation, Opera e Apple</a:t>
            </a:r>
          </a:p>
          <a:p>
            <a:endParaRPr lang="pt-BR" sz="2000" dirty="0"/>
          </a:p>
          <a:p>
            <a:r>
              <a:rPr lang="pt-BR" sz="2000" dirty="0"/>
              <a:t>Veio para trazer uma nova proposta e deixar dinâmico </a:t>
            </a:r>
            <a:r>
              <a:rPr lang="pt-BR" sz="2000" dirty="0" smtClean="0"/>
              <a:t>o HTML.</a:t>
            </a:r>
          </a:p>
          <a:p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5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Vários </a:t>
            </a:r>
            <a:r>
              <a:rPr lang="pt-BR" sz="2000" dirty="0"/>
              <a:t>novos elementos foram introduzidos no HTML5, todos com a finalidade de facilitar a compreensão e a manutenção do código. Alguns são uma evolução natural do elemento &lt;</a:t>
            </a:r>
            <a:r>
              <a:rPr lang="pt-BR" sz="2000" dirty="0" err="1"/>
              <a:t>div</a:t>
            </a:r>
            <a:r>
              <a:rPr lang="pt-BR" sz="2000" dirty="0"/>
              <a:t>&gt; com foco na semântica; outros surgiram da necessidade de padronizar a maneira de se publicar conteúdo, </a:t>
            </a:r>
            <a:r>
              <a:rPr lang="pt-BR" sz="2000" dirty="0" smtClean="0"/>
              <a:t>como acontece hoje com as imagens.</a:t>
            </a:r>
          </a:p>
          <a:p>
            <a:endParaRPr lang="pt-BR" sz="20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600" dirty="0" smtClean="0">
                <a:solidFill>
                  <a:srgbClr val="000000"/>
                </a:solidFill>
                <a:latin typeface="PT Serif"/>
              </a:rPr>
              <a:t>Elementos </a:t>
            </a:r>
            <a:r>
              <a:rPr lang="pt-BR" altLang="pt-BR" sz="1600" dirty="0">
                <a:solidFill>
                  <a:srgbClr val="000000"/>
                </a:solidFill>
                <a:latin typeface="PT Serif"/>
              </a:rPr>
              <a:t>de </a:t>
            </a:r>
            <a:r>
              <a:rPr lang="pt-BR" altLang="pt-BR" sz="1600" dirty="0" smtClean="0">
                <a:solidFill>
                  <a:srgbClr val="000000"/>
                </a:solidFill>
                <a:latin typeface="PT Serif"/>
              </a:rPr>
              <a:t>estrutura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1600" dirty="0">
              <a:solidFill>
                <a:srgbClr val="000000"/>
              </a:solidFill>
              <a:latin typeface="PT Serif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&lt;header&gt;</a:t>
            </a:r>
            <a:r>
              <a:rPr lang="pt-BR" altLang="pt-BR" sz="1600" dirty="0">
                <a:solidFill>
                  <a:srgbClr val="000000"/>
                </a:solidFill>
                <a:latin typeface="Open Sans"/>
              </a:rPr>
              <a:t> - cabeçalho da página ou de uma seção (não confundir com a </a:t>
            </a:r>
            <a:r>
              <a:rPr lang="pt-BR" altLang="pt-BR" sz="1600" dirty="0" err="1">
                <a:solidFill>
                  <a:srgbClr val="000000"/>
                </a:solidFill>
                <a:latin typeface="Open Sans"/>
              </a:rPr>
              <a:t>tag</a:t>
            </a:r>
            <a:r>
              <a:rPr lang="pt-BR" altLang="pt-BR" sz="1600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&lt;</a:t>
            </a:r>
            <a:r>
              <a:rPr lang="pt-BR" altLang="pt-BR" sz="1600" dirty="0" err="1">
                <a:solidFill>
                  <a:srgbClr val="000099"/>
                </a:solidFill>
                <a:latin typeface="Monaco"/>
              </a:rPr>
              <a:t>head</a:t>
            </a: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&gt;</a:t>
            </a:r>
            <a:r>
              <a:rPr lang="pt-BR" altLang="pt-BR" sz="1600" dirty="0">
                <a:solidFill>
                  <a:srgbClr val="000000"/>
                </a:solidFill>
                <a:latin typeface="Open Sans"/>
              </a:rPr>
              <a:t>);</a:t>
            </a:r>
            <a:endParaRPr lang="pt-BR" altLang="pt-BR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&lt;</a:t>
            </a:r>
            <a:r>
              <a:rPr lang="pt-BR" altLang="pt-BR" sz="1600" dirty="0" err="1">
                <a:solidFill>
                  <a:srgbClr val="000099"/>
                </a:solidFill>
                <a:latin typeface="Monaco"/>
              </a:rPr>
              <a:t>section</a:t>
            </a: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&gt;</a:t>
            </a:r>
            <a:r>
              <a:rPr lang="pt-BR" altLang="pt-BR" sz="1600" dirty="0">
                <a:solidFill>
                  <a:srgbClr val="000000"/>
                </a:solidFill>
                <a:latin typeface="Open Sans"/>
              </a:rPr>
              <a:t> - cada seção do conteúdo;</a:t>
            </a:r>
            <a:endParaRPr lang="pt-BR" altLang="pt-BR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&lt;</a:t>
            </a:r>
            <a:r>
              <a:rPr lang="pt-BR" altLang="pt-BR" sz="1600" dirty="0" err="1">
                <a:solidFill>
                  <a:srgbClr val="000099"/>
                </a:solidFill>
                <a:latin typeface="Monaco"/>
              </a:rPr>
              <a:t>article</a:t>
            </a: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&gt;</a:t>
            </a:r>
            <a:r>
              <a:rPr lang="pt-BR" altLang="pt-BR" sz="1600" dirty="0">
                <a:solidFill>
                  <a:srgbClr val="000000"/>
                </a:solidFill>
                <a:latin typeface="Open Sans"/>
              </a:rPr>
              <a:t> - um item do conteúdo dentro da página ou da seção;</a:t>
            </a:r>
            <a:endParaRPr lang="pt-BR" altLang="pt-BR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&lt;</a:t>
            </a:r>
            <a:r>
              <a:rPr lang="pt-BR" altLang="pt-BR" sz="1600" dirty="0" err="1">
                <a:solidFill>
                  <a:srgbClr val="000099"/>
                </a:solidFill>
                <a:latin typeface="Monaco"/>
              </a:rPr>
              <a:t>footer</a:t>
            </a: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&gt;</a:t>
            </a:r>
            <a:r>
              <a:rPr lang="pt-BR" altLang="pt-BR" sz="1600" dirty="0">
                <a:solidFill>
                  <a:srgbClr val="000000"/>
                </a:solidFill>
                <a:latin typeface="Open Sans"/>
              </a:rPr>
              <a:t> - o rodapé da página ou de uma seção;</a:t>
            </a:r>
            <a:endParaRPr lang="pt-BR" altLang="pt-BR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&lt;</a:t>
            </a:r>
            <a:r>
              <a:rPr lang="pt-BR" altLang="pt-BR" sz="1600" dirty="0" err="1">
                <a:solidFill>
                  <a:srgbClr val="000099"/>
                </a:solidFill>
                <a:latin typeface="Monaco"/>
              </a:rPr>
              <a:t>nav</a:t>
            </a: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&gt;</a:t>
            </a:r>
            <a:r>
              <a:rPr lang="pt-BR" altLang="pt-BR" sz="1600" dirty="0">
                <a:solidFill>
                  <a:srgbClr val="000000"/>
                </a:solidFill>
                <a:latin typeface="Open Sans"/>
              </a:rPr>
              <a:t> - o conjunto de links que formam a navegação, seja o menu principal do site ou links relacionados ao conteúdo da página;</a:t>
            </a:r>
            <a:endParaRPr lang="pt-BR" altLang="pt-BR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&lt;</a:t>
            </a:r>
            <a:r>
              <a:rPr lang="pt-BR" altLang="pt-BR" sz="1600" dirty="0" err="1">
                <a:solidFill>
                  <a:srgbClr val="000099"/>
                </a:solidFill>
                <a:latin typeface="Monaco"/>
              </a:rPr>
              <a:t>aside</a:t>
            </a: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&gt;</a:t>
            </a:r>
            <a:r>
              <a:rPr lang="pt-BR" altLang="pt-BR" sz="1600" dirty="0">
                <a:solidFill>
                  <a:srgbClr val="000000"/>
                </a:solidFill>
                <a:latin typeface="Open Sans"/>
              </a:rPr>
              <a:t> - conteúdo relacionado ao artigo (como arquivos e posts relacionados em um blog, por exemplo).</a:t>
            </a:r>
            <a:endParaRPr lang="pt-BR" altLang="pt-BR" sz="1600" dirty="0">
              <a:latin typeface="Arial" panose="020B0604020202020204" pitchFamily="34" charset="0"/>
            </a:endParaRPr>
          </a:p>
          <a:p>
            <a:endParaRPr lang="pt-BR" sz="20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5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3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5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5461370" cy="54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5 – Elementos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813889"/>
            <a:ext cx="7776864" cy="2798174"/>
          </a:xfrm>
          <a:prstGeom prst="rect">
            <a:avLst/>
          </a:prstGeom>
          <a:solidFill>
            <a:srgbClr val="FE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figure&gt;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- usado para associar uma legenda a uma imagem, vídeo, arquivo de áudio, objeto ou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iframe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&lt;figure id="figura01"&gt;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 </a:t>
            </a:r>
            <a:r>
              <a:rPr lang="pt-BR" altLang="pt-BR" sz="1600" dirty="0" smtClean="0">
                <a:solidFill>
                  <a:srgbClr val="000099"/>
                </a:solidFill>
                <a:latin typeface="Monaco"/>
              </a:rPr>
              <a:t>    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legend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&gt;Figura 1. Esquema de uma página em HTML5&lt;/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legend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&gt; </a:t>
            </a:r>
          </a:p>
          <a:p>
            <a:pPr lvl="0"/>
            <a:r>
              <a:rPr lang="pt-BR" altLang="pt-BR" sz="1600" dirty="0">
                <a:solidFill>
                  <a:srgbClr val="000099"/>
                </a:solidFill>
                <a:latin typeface="Monaco"/>
              </a:rPr>
              <a:t> </a:t>
            </a:r>
            <a:r>
              <a:rPr lang="pt-BR" altLang="pt-BR" sz="1600" dirty="0" smtClean="0">
                <a:solidFill>
                  <a:srgbClr val="000099"/>
                </a:solidFill>
                <a:latin typeface="Monaco"/>
              </a:rPr>
              <a:t>    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img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src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="html5.png"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border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="0"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width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="200"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height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="300"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alt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="Estrutura de uma             </a:t>
            </a:r>
            <a:r>
              <a:rPr lang="pt-BR" altLang="pt-BR" sz="1600" dirty="0" smtClean="0">
                <a:solidFill>
                  <a:srgbClr val="000099"/>
                </a:solidFill>
                <a:latin typeface="Monaco"/>
              </a:rPr>
              <a:t>                 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página escrita com os novos elementos do HTML5"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&lt;/figure&gt;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canvas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&gt;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- por meio de uma 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Open Sans"/>
                <a:hlinkClick r:id="rId2"/>
              </a:rPr>
              <a:t>API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gráfica,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renderiza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imagens 2D dinâmicas que poderão ser usadas em jogos, gráficos,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etc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;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26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5 – Elementos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54395" y="1763525"/>
            <a:ext cx="7380312" cy="2059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audio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&gt;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e 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video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&gt;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- usados para </a:t>
            </a:r>
            <a:r>
              <a:rPr kumimoji="0" lang="pt-BR" altLang="pt-B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streaming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(transmissão pela internet) de áudio e vídeo.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É uma tentativa de criar um padrão em todos os navegadores como acontece hoje com as imagens: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audio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src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="musica.mp3"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autoplay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autoplay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" loop="20000"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&lt;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video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src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="video.mov"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width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="400"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height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onaco"/>
              </a:rPr>
              <a:t>="360" /&gt; 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HTML 5 – Inputs Exemplos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54395" y="2625299"/>
            <a:ext cx="7380312" cy="3359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4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4680520"/>
          </a:xfrm>
        </p:spPr>
        <p:txBody>
          <a:bodyPr>
            <a:normAutofit/>
          </a:bodyPr>
          <a:lstStyle/>
          <a:p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JavaScript</a:t>
            </a:r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DOM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Acessando os objetos do DOM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Principais Eventos</a:t>
            </a:r>
          </a:p>
          <a:p>
            <a:pPr lvl="1"/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JQuery</a:t>
            </a:r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Introdução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Seletores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Eventos</a:t>
            </a:r>
          </a:p>
          <a:p>
            <a:pPr lvl="1"/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HTML5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Introdução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Padronização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Elementos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smtClean="0">
                <a:solidFill>
                  <a:srgbClr val="00457C"/>
                </a:solidFill>
                <a:latin typeface="Arial"/>
                <a:cs typeface="Arial"/>
              </a:rPr>
              <a:t>Agenda</a:t>
            </a:r>
          </a:p>
          <a:p>
            <a:endParaRPr lang="pt-BR" sz="2400" b="1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DOM –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Document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Object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Model</a:t>
            </a:r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Quando a página é carregada o Navegador cria uma arvore para que os elementos do HTML sejam acessados:</a:t>
            </a:r>
            <a:endParaRPr lang="pt-BR" sz="14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400050" lvl="1" indent="0">
              <a:buNone/>
            </a:pP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DOM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15" y="2924944"/>
            <a:ext cx="61055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No DOM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, o objeto </a:t>
            </a:r>
            <a:r>
              <a:rPr lang="pt-BR" sz="1600" b="1" dirty="0" smtClean="0">
                <a:solidFill>
                  <a:srgbClr val="7D7D7D"/>
                </a:solidFill>
                <a:latin typeface="Arial"/>
                <a:cs typeface="Arial"/>
              </a:rPr>
              <a:t>document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representa 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a sua 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página.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O 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objeto contem todos 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os outros objetos em sua página web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.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Para acessar </a:t>
            </a:r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objetos em uma página HTML, você sempre começar com acessando o objeto documento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.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400050" lvl="1" indent="0">
              <a:buNone/>
            </a:pP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DOM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54383"/>
              </p:ext>
            </p:extLst>
          </p:nvPr>
        </p:nvGraphicFramePr>
        <p:xfrm>
          <a:off x="467544" y="3789040"/>
          <a:ext cx="827121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609"/>
                <a:gridCol w="41356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Procura um elemento</a:t>
                      </a:r>
                      <a:r>
                        <a:rPr lang="pt-BR" baseline="0" dirty="0" smtClean="0"/>
                        <a:t> pelo ID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document.getElementsByName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Procura os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="1" baseline="0" dirty="0" smtClean="0"/>
                        <a:t>elementos </a:t>
                      </a:r>
                      <a:r>
                        <a:rPr lang="pt-BR" b="0" baseline="0" dirty="0" smtClean="0"/>
                        <a:t>de um nome especificado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document.getElementsByTagName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Procura os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="1" baseline="0" dirty="0" smtClean="0"/>
                        <a:t>elementos </a:t>
                      </a:r>
                      <a:r>
                        <a:rPr lang="pt-BR" b="0" baseline="0" dirty="0" smtClean="0"/>
                        <a:t>da </a:t>
                      </a:r>
                      <a:r>
                        <a:rPr lang="pt-BR" b="0" baseline="0" dirty="0" err="1" smtClean="0"/>
                        <a:t>tag</a:t>
                      </a:r>
                      <a:r>
                        <a:rPr lang="pt-BR" b="0" baseline="0" dirty="0" smtClean="0"/>
                        <a:t> especificada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document.getElementsByClassName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Procura os </a:t>
                      </a:r>
                      <a:r>
                        <a:rPr lang="pt-BR" b="1" dirty="0" smtClean="0"/>
                        <a:t>elementos</a:t>
                      </a:r>
                      <a:r>
                        <a:rPr lang="pt-BR" dirty="0" smtClean="0"/>
                        <a:t> que contenham uma determinada classe.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Alterando o HTML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400050" lvl="1" indent="0">
              <a:buNone/>
            </a:pPr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- DOM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32170"/>
              </p:ext>
            </p:extLst>
          </p:nvPr>
        </p:nvGraphicFramePr>
        <p:xfrm>
          <a:off x="660969" y="2564904"/>
          <a:ext cx="827121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609"/>
                <a:gridCol w="41356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element.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pt-B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Muda o conteúdo HTML dentro do elemento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element.</a:t>
                      </a:r>
                      <a:r>
                        <a:rPr lang="pt-B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</a:t>
                      </a:r>
                      <a:r>
                        <a:rPr lang="pt-B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Altera um determinado atributo daquele</a:t>
                      </a:r>
                      <a:r>
                        <a:rPr lang="pt-BR" baseline="0" dirty="0" smtClean="0"/>
                        <a:t> HTML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element.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(atribute,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pt-B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Altera um determinado atributo daquele</a:t>
                      </a:r>
                      <a:r>
                        <a:rPr lang="pt-BR" baseline="0" dirty="0" smtClean="0"/>
                        <a:t> HTML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element.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style.</a:t>
                      </a:r>
                      <a:r>
                        <a:rPr lang="pt-B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</a:t>
                      </a:r>
                      <a:r>
                        <a:rPr lang="pt-B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Altera algum estilo do elemento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5659" y="1160748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Principais eventos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&lt;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button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id=“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btnSoma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”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onclick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=“Soma();” &gt; Soma &lt;/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button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&lt;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body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onload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=“Carregar();” &gt;</a:t>
            </a: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JavaScript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- Eventos</a:t>
            </a:r>
          </a:p>
          <a:p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79933"/>
              </p:ext>
            </p:extLst>
          </p:nvPr>
        </p:nvGraphicFramePr>
        <p:xfrm>
          <a:off x="660969" y="2564904"/>
          <a:ext cx="827121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609"/>
                <a:gridCol w="41356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Quando o HTML do elemento é alterado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Dispara ao clicar no elemento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Dispara toda vez que o usuário</a:t>
                      </a:r>
                      <a:r>
                        <a:rPr lang="pt-BR" baseline="0" dirty="0" smtClean="0"/>
                        <a:t> move o mouse sobre o elemento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onmouseout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Dispara toda vez que o usuário</a:t>
                      </a:r>
                      <a:r>
                        <a:rPr lang="pt-BR" baseline="0" dirty="0" smtClean="0"/>
                        <a:t> move o mouse para fora do elemento</a:t>
                      </a:r>
                      <a:endParaRPr lang="pt-BR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Dispara ao pressionar uma</a:t>
                      </a:r>
                      <a:r>
                        <a:rPr lang="pt-BR" baseline="0" dirty="0" smtClean="0"/>
                        <a:t> tecla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onload</a:t>
                      </a:r>
                      <a:endParaRPr lang="pt-BR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Dispara</a:t>
                      </a:r>
                      <a:r>
                        <a:rPr lang="pt-BR" baseline="0" dirty="0" smtClean="0"/>
                        <a:t> quando o navegador termina de carregar a página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Objetivos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Tornar o uso do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JavaScript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muito mais fácil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Muito mais otimizado</a:t>
            </a:r>
          </a:p>
          <a:p>
            <a:pPr lvl="1"/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Realizar tarefas comuns com muito menos linhas de código</a:t>
            </a:r>
          </a:p>
          <a:p>
            <a:pPr marL="457200" lvl="1" indent="0">
              <a:buNone/>
            </a:pPr>
            <a:endParaRPr lang="pt-BR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Recursos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lvl="1"/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HTML manipulação / DOM</a:t>
            </a:r>
          </a:p>
          <a:p>
            <a:pPr lvl="1"/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Manipulação de CSS</a:t>
            </a:r>
          </a:p>
          <a:p>
            <a:pPr lvl="1"/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Métodos de eventos HTML</a:t>
            </a:r>
          </a:p>
          <a:p>
            <a:pPr lvl="1"/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Efeitos e animações</a:t>
            </a:r>
          </a:p>
          <a:p>
            <a:pPr lvl="1"/>
            <a:r>
              <a:rPr lang="pt-BR" sz="1600" dirty="0">
                <a:solidFill>
                  <a:srgbClr val="7D7D7D"/>
                </a:solidFill>
                <a:latin typeface="Arial"/>
                <a:cs typeface="Arial"/>
              </a:rPr>
              <a:t>AJAX</a:t>
            </a: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JQuery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Existem muitos outros frameworks para facilitar o desenvolvimento, mas as principais empresas o utilizam como padrão, entre elas Google, Microsoft, IBM,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Netflix</a:t>
            </a: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.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Cross-Browser</a:t>
            </a:r>
          </a:p>
          <a:p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JQuery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porque usar?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3315" y="1556792"/>
            <a:ext cx="8229600" cy="5040560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Primeiramente deve ser referenciado na página como um </a:t>
            </a:r>
            <a:r>
              <a:rPr lang="pt-BR" sz="1600" dirty="0" err="1" smtClean="0">
                <a:solidFill>
                  <a:srgbClr val="7D7D7D"/>
                </a:solidFill>
                <a:latin typeface="Arial"/>
                <a:cs typeface="Arial"/>
              </a:rPr>
              <a:t>JavaScript</a:t>
            </a:r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b="1" dirty="0" smtClean="0">
                <a:solidFill>
                  <a:srgbClr val="7D7D7D"/>
                </a:solidFill>
                <a:latin typeface="Arial"/>
                <a:cs typeface="Arial"/>
              </a:rPr>
              <a:t>       &lt;</a:t>
            </a:r>
            <a:r>
              <a:rPr lang="pt-BR" sz="1600" b="1" dirty="0">
                <a:solidFill>
                  <a:srgbClr val="7D7D7D"/>
                </a:solidFill>
                <a:latin typeface="Arial"/>
                <a:cs typeface="Arial"/>
              </a:rPr>
              <a:t>script </a:t>
            </a:r>
            <a:r>
              <a:rPr lang="pt-BR" sz="1600" b="1" dirty="0" err="1">
                <a:solidFill>
                  <a:srgbClr val="7D7D7D"/>
                </a:solidFill>
                <a:latin typeface="Arial"/>
                <a:cs typeface="Arial"/>
              </a:rPr>
              <a:t>src</a:t>
            </a:r>
            <a:r>
              <a:rPr lang="pt-BR" sz="1600" b="1" dirty="0">
                <a:solidFill>
                  <a:srgbClr val="7D7D7D"/>
                </a:solidFill>
                <a:latin typeface="Arial"/>
                <a:cs typeface="Arial"/>
              </a:rPr>
              <a:t>="http://code.jquery.com/jquery-2.1.4.min.js" &gt;&lt;/script</a:t>
            </a:r>
            <a:r>
              <a:rPr lang="pt-BR" sz="1600" b="1" dirty="0" smtClean="0">
                <a:solidFill>
                  <a:srgbClr val="7D7D7D"/>
                </a:solidFill>
                <a:latin typeface="Arial"/>
                <a:cs typeface="Arial"/>
              </a:rPr>
              <a:t>&gt;</a:t>
            </a:r>
          </a:p>
          <a:p>
            <a:pPr marL="0" indent="0">
              <a:buNone/>
            </a:pPr>
            <a:endParaRPr lang="pt-BR" sz="1600" b="1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b="1" dirty="0" smtClean="0">
                <a:solidFill>
                  <a:srgbClr val="FF0000"/>
                </a:solidFill>
                <a:latin typeface="Arial"/>
                <a:cs typeface="Arial"/>
              </a:rPr>
              <a:t>*Vantagens</a:t>
            </a:r>
            <a:endParaRPr lang="pt-BR" sz="1600" b="1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1600" dirty="0"/>
              <a:t>&lt;head&gt;</a:t>
            </a:r>
            <a:br>
              <a:rPr lang="en-US" sz="1600" dirty="0"/>
            </a:br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="https://ajax.googleapis.com/ajax/libs/</a:t>
            </a:r>
            <a:r>
              <a:rPr lang="en-US" sz="1600" dirty="0" err="1"/>
              <a:t>jquery</a:t>
            </a:r>
            <a:r>
              <a:rPr lang="en-US" sz="1600" dirty="0"/>
              <a:t>/1.11.3/jquery.min.js"&gt;&lt;/script&gt;</a:t>
            </a:r>
            <a:br>
              <a:rPr lang="en-US" sz="1600" dirty="0"/>
            </a:br>
            <a:r>
              <a:rPr lang="en-US" sz="1600" dirty="0"/>
              <a:t>&lt;/head</a:t>
            </a:r>
            <a:r>
              <a:rPr lang="en-US" sz="1600" dirty="0" smtClean="0"/>
              <a:t>&gt;</a:t>
            </a:r>
          </a:p>
          <a:p>
            <a:endParaRPr lang="en-US" sz="1600" dirty="0">
              <a:solidFill>
                <a:srgbClr val="7D7D7D"/>
              </a:solidFill>
              <a:latin typeface="Arial"/>
              <a:cs typeface="Arial"/>
            </a:endParaRPr>
          </a:p>
          <a:p>
            <a:r>
              <a:rPr lang="en-US" sz="1600" dirty="0"/>
              <a:t>&lt;head&gt;</a:t>
            </a:r>
            <a:br>
              <a:rPr lang="en-US" sz="1600" dirty="0"/>
            </a:br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="http://ajax.aspnetcdn.com/ajax/jQuery/jquery-1.11.3.min.js"&gt;&lt;/script&gt;</a:t>
            </a:r>
            <a:br>
              <a:rPr lang="en-US" sz="1600" dirty="0"/>
            </a:br>
            <a:r>
              <a:rPr lang="en-US" sz="1600" dirty="0"/>
              <a:t>&lt;/head</a:t>
            </a:r>
            <a:r>
              <a:rPr lang="en-US" sz="1600" dirty="0" smtClean="0"/>
              <a:t>&gt;</a:t>
            </a:r>
          </a:p>
          <a:p>
            <a:endParaRPr lang="en-US" sz="1600" dirty="0">
              <a:solidFill>
                <a:srgbClr val="7D7D7D"/>
              </a:solidFill>
              <a:latin typeface="Arial"/>
              <a:cs typeface="Arial"/>
            </a:endParaRPr>
          </a:p>
          <a:p>
            <a:endParaRPr lang="pt-BR" sz="1600" dirty="0" smtClean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rgbClr val="7D7D7D"/>
                </a:solidFill>
                <a:latin typeface="Arial"/>
                <a:cs typeface="Arial"/>
              </a:rPr>
              <a:t>      </a:t>
            </a:r>
            <a:endParaRPr lang="pt-BR" sz="1600" dirty="0">
              <a:solidFill>
                <a:srgbClr val="7D7D7D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54395" y="764704"/>
            <a:ext cx="7884367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err="1" smtClean="0">
                <a:solidFill>
                  <a:srgbClr val="00457C"/>
                </a:solidFill>
                <a:latin typeface="Arial"/>
                <a:cs typeface="Arial"/>
              </a:rPr>
              <a:t>JQuery</a:t>
            </a:r>
            <a:r>
              <a:rPr lang="pt-BR" sz="2400" b="1" dirty="0" smtClean="0">
                <a:solidFill>
                  <a:srgbClr val="00457C"/>
                </a:solidFill>
                <a:latin typeface="Arial"/>
                <a:cs typeface="Arial"/>
              </a:rPr>
              <a:t> – Utilizando</a:t>
            </a:r>
            <a:endParaRPr lang="pt-BR" sz="2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618</Words>
  <Application>Microsoft Office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Monaco</vt:lpstr>
      <vt:lpstr>Open Sans</vt:lpstr>
      <vt:lpstr>PT Serif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</dc:title>
  <dc:creator>Bruno</dc:creator>
  <cp:lastModifiedBy>André Breda Carneiro</cp:lastModifiedBy>
  <cp:revision>407</cp:revision>
  <cp:lastPrinted>2013-09-12T12:56:08Z</cp:lastPrinted>
  <dcterms:created xsi:type="dcterms:W3CDTF">2012-04-09T18:36:25Z</dcterms:created>
  <dcterms:modified xsi:type="dcterms:W3CDTF">2017-08-11T00:08:34Z</dcterms:modified>
</cp:coreProperties>
</file>