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8" r:id="rId4"/>
    <p:sldId id="270" r:id="rId5"/>
    <p:sldId id="271" r:id="rId6"/>
    <p:sldId id="272" r:id="rId7"/>
    <p:sldId id="274" r:id="rId8"/>
    <p:sldId id="284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66" r:id="rId2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22/06/2021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80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768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640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6249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330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770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816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556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66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81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57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025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761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4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090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15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22/06/2021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/index.php?title=Tensor_compiler&amp;action=edit&amp;redlink=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10236" y="1224196"/>
            <a:ext cx="7236297" cy="3096344"/>
          </a:xfrm>
        </p:spPr>
        <p:txBody>
          <a:bodyPr rtlCol="0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s-MX" sz="6600" dirty="0">
                <a:effectLst/>
                <a:ea typeface="Times New Roman" panose="02020603050405020304" pitchFamily="18" charset="0"/>
              </a:rPr>
              <a:t>PLAIDML (</a:t>
            </a:r>
            <a:r>
              <a:rPr lang="es-MX" sz="6600" u="sng" dirty="0"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compilador de tensor</a:t>
            </a:r>
            <a:r>
              <a:rPr lang="es-MX" sz="6600" u="sng" dirty="0">
                <a:effectLst/>
                <a:ea typeface="Times New Roman" panose="02020603050405020304" pitchFamily="18" charset="0"/>
              </a:rPr>
              <a:t> portátil</a:t>
            </a:r>
            <a:r>
              <a:rPr lang="es-MX" sz="6600" dirty="0">
                <a:effectLst/>
                <a:ea typeface="Times New Roman" panose="02020603050405020304" pitchFamily="18" charset="0"/>
              </a:rPr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25000" lnSpcReduction="20000"/>
          </a:bodyPr>
          <a:lstStyle/>
          <a:p>
            <a:pPr>
              <a:spcBef>
                <a:spcPts val="1200"/>
              </a:spcBef>
            </a:pPr>
            <a:r>
              <a:rPr lang="es-MX" sz="1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AVILA GOMEZ GIOVANNI ARTURO-181080041</a:t>
            </a:r>
          </a:p>
          <a:p>
            <a:pPr>
              <a:spcBef>
                <a:spcPts val="1200"/>
              </a:spcBef>
            </a:pPr>
            <a:r>
              <a:rPr lang="es-MX" sz="1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GARCIA PACHECO AXEL DAVID-181080026</a:t>
            </a:r>
          </a:p>
          <a:p>
            <a:pPr>
              <a:spcBef>
                <a:spcPts val="1200"/>
              </a:spcBef>
            </a:pPr>
            <a:r>
              <a:rPr lang="es-MX" sz="112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ROJAS PEREZ JOSE RAMON-181080011 </a:t>
            </a:r>
          </a:p>
          <a:p>
            <a:pPr rtl="0"/>
            <a:endParaRPr lang="es-ES" dirty="0"/>
          </a:p>
        </p:txBody>
      </p:sp>
      <p:pic>
        <p:nvPicPr>
          <p:cNvPr id="1026" name="Picture 2" descr="PlaidML is a framework for making deep learning work everywhere.">
            <a:extLst>
              <a:ext uri="{FF2B5EF4-FFF2-40B4-BE49-F238E27FC236}">
                <a16:creationId xmlns:a16="http://schemas.microsoft.com/office/drawing/2014/main" id="{6A4CEFC6-92AA-4D2A-89CD-CFA31634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224196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983FAA-3CA6-4EF9-8475-5309CE5725CE}"/>
              </a:ext>
            </a:extLst>
          </p:cNvPr>
          <p:cNvSpPr txBox="1"/>
          <p:nvPr/>
        </p:nvSpPr>
        <p:spPr>
          <a:xfrm>
            <a:off x="477788" y="254670"/>
            <a:ext cx="6165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dirty="0">
                <a:effectLst/>
                <a:latin typeface="+mj-lt"/>
                <a:ea typeface="Times New Roman" panose="02020603050405020304" pitchFamily="18" charset="0"/>
              </a:rPr>
              <a:t>EQUIPO: HAWKS</a:t>
            </a:r>
            <a:endParaRPr lang="es-MX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4000" b="1" dirty="0">
                <a:ea typeface="Times New Roman" panose="02020603050405020304" pitchFamily="18" charset="0"/>
              </a:rPr>
              <a:t>6.1 </a:t>
            </a:r>
            <a:r>
              <a:rPr lang="es-MX" sz="4000" dirty="0">
                <a:effectLst/>
                <a:ea typeface="Times New Roman" panose="02020603050405020304" pitchFamily="18" charset="0"/>
              </a:rPr>
              <a:t>COMPILADOR 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B0C1A4-5ED6-4A7D-B4C4-E7D216EB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70" y="2348880"/>
            <a:ext cx="7101283" cy="37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4000" b="1" dirty="0">
                <a:ea typeface="Times New Roman" panose="02020603050405020304" pitchFamily="18" charset="0"/>
              </a:rPr>
              <a:t>6.2 LLVM</a:t>
            </a:r>
            <a:r>
              <a:rPr lang="es-MX" sz="4000" dirty="0">
                <a:effectLst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8196" name="Picture 4" descr="2019 LLVM Developers' Meeting: E. Christopher &amp; J. Doerfert “Introduction  to LLVM” - YouTube">
            <a:extLst>
              <a:ext uri="{FF2B5EF4-FFF2-40B4-BE49-F238E27FC236}">
                <a16:creationId xmlns:a16="http://schemas.microsoft.com/office/drawing/2014/main" id="{4C3D1CBC-325A-4C01-A45E-64DC8EB0D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0"/>
          <a:stretch/>
        </p:blipFill>
        <p:spPr bwMode="auto">
          <a:xfrm>
            <a:off x="2890056" y="1793454"/>
            <a:ext cx="6408712" cy="480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4000" b="1" dirty="0">
                <a:ea typeface="Times New Roman" panose="02020603050405020304" pitchFamily="18" charset="0"/>
              </a:rPr>
              <a:t>6.3 MLIR</a:t>
            </a:r>
            <a:r>
              <a:rPr lang="es-MX" sz="4000" dirty="0">
                <a:effectLst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9218" name="Picture 2" descr="MLIR: A new intermediate representation and compiler framework — The  TensorFlow Blog">
            <a:extLst>
              <a:ext uri="{FF2B5EF4-FFF2-40B4-BE49-F238E27FC236}">
                <a16:creationId xmlns:a16="http://schemas.microsoft.com/office/drawing/2014/main" id="{4051C4A9-BE17-42D2-A3D4-094250ECA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34" y="2277449"/>
            <a:ext cx="8218956" cy="35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4000" b="1" dirty="0">
                <a:ea typeface="Times New Roman" panose="02020603050405020304" pitchFamily="18" charset="0"/>
              </a:rPr>
              <a:t>6.4 PLAIDML</a:t>
            </a:r>
            <a:r>
              <a:rPr lang="es-MX" sz="4000" dirty="0">
                <a:effectLst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10242" name="Picture 2" descr="GPU-accelerated Machine Learning on MacOS with Keras and PlaidML">
            <a:extLst>
              <a:ext uri="{FF2B5EF4-FFF2-40B4-BE49-F238E27FC236}">
                <a16:creationId xmlns:a16="http://schemas.microsoft.com/office/drawing/2014/main" id="{4F8C1346-8AB3-487D-BB2B-D89ED600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74" y="1747920"/>
            <a:ext cx="7080276" cy="48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4000" b="1" dirty="0">
                <a:ea typeface="Times New Roman" panose="02020603050405020304" pitchFamily="18" charset="0"/>
              </a:rPr>
              <a:t>6.5 INTELIGENCIA ARTIFICIAL </a:t>
            </a:r>
            <a:r>
              <a:rPr lang="es-MX" sz="4000" dirty="0">
                <a:effectLst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00521E-A4C9-4C2F-9310-92E160B4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18" y="1988840"/>
            <a:ext cx="7997787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4000" b="1" dirty="0">
                <a:ea typeface="Times New Roman" panose="02020603050405020304" pitchFamily="18" charset="0"/>
              </a:rPr>
              <a:t>6.6 </a:t>
            </a:r>
            <a:r>
              <a:rPr lang="es-MX" sz="4000" dirty="0">
                <a:effectLst/>
                <a:ea typeface="Times New Roman" panose="02020603050405020304" pitchFamily="18" charset="0"/>
              </a:rPr>
              <a:t>MACHINE LEARNING</a:t>
            </a:r>
          </a:p>
        </p:txBody>
      </p:sp>
      <p:pic>
        <p:nvPicPr>
          <p:cNvPr id="11266" name="Picture 2" descr="Machine Learning': definición, tipos y aplicaciones prácticas - Iberdrola">
            <a:extLst>
              <a:ext uri="{FF2B5EF4-FFF2-40B4-BE49-F238E27FC236}">
                <a16:creationId xmlns:a16="http://schemas.microsoft.com/office/drawing/2014/main" id="{C8A5A9BF-B8D9-4B71-9403-B43269DF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615" y="2420888"/>
            <a:ext cx="6443593" cy="36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4000" b="1" dirty="0">
                <a:ea typeface="Times New Roman" panose="02020603050405020304" pitchFamily="18" charset="0"/>
              </a:rPr>
              <a:t>6.7 DEEP LARNING</a:t>
            </a:r>
            <a:endParaRPr lang="es-MX" sz="4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2290" name="Picture 2" descr="Deep Learning: Tres cosas que es necesario saber - MATLAB &amp; Simulink">
            <a:extLst>
              <a:ext uri="{FF2B5EF4-FFF2-40B4-BE49-F238E27FC236}">
                <a16:creationId xmlns:a16="http://schemas.microsoft.com/office/drawing/2014/main" id="{DECBCE72-F728-40B2-A63B-708D0F8C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12" y="2492896"/>
            <a:ext cx="6165800" cy="34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ep Learning vs Machine Learning Diferencias | Openinnova">
            <a:extLst>
              <a:ext uri="{FF2B5EF4-FFF2-40B4-BE49-F238E27FC236}">
                <a16:creationId xmlns:a16="http://schemas.microsoft.com/office/drawing/2014/main" id="{36ECB60B-BCC2-4C39-B1E4-257F6870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87" y="1760231"/>
            <a:ext cx="8470049" cy="468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1322" y="404664"/>
            <a:ext cx="3906179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4000" dirty="0">
                <a:effectLst/>
                <a:ea typeface="Times New Roman" panose="02020603050405020304" pitchFamily="18" charset="0"/>
              </a:rPr>
              <a:t>CONCLUSION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FEEDBA-F35F-4290-87D8-A32B7F88594C}"/>
              </a:ext>
            </a:extLst>
          </p:cNvPr>
          <p:cNvSpPr txBox="1"/>
          <p:nvPr/>
        </p:nvSpPr>
        <p:spPr>
          <a:xfrm>
            <a:off x="1044082" y="1929021"/>
            <a:ext cx="101006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effectLst/>
                <a:latin typeface="+mj-lt"/>
                <a:ea typeface="Times New Roman" panose="02020603050405020304" pitchFamily="18" charset="0"/>
              </a:rPr>
              <a:t>Como conclusión final podemos decir que gracias a no cumplir cada computadora con los requerimientos específicos que se necesitan para realizar una buena ejecución </a:t>
            </a:r>
            <a:r>
              <a:rPr lang="es-MX" sz="2400" dirty="0" err="1">
                <a:effectLst/>
                <a:latin typeface="+mj-lt"/>
                <a:ea typeface="Times New Roman" panose="02020603050405020304" pitchFamily="18" charset="0"/>
              </a:rPr>
              <a:t>plaidML</a:t>
            </a:r>
            <a:r>
              <a:rPr lang="es-MX" sz="2400" dirty="0">
                <a:effectLst/>
                <a:latin typeface="+mj-lt"/>
                <a:ea typeface="Times New Roman" panose="02020603050405020304" pitchFamily="18" charset="0"/>
              </a:rPr>
              <a:t>, pues podemos observar que trabaja en el administrador de tareas, forzando las computadoras en un 100% y 75% respectivamente para realizar el proceso final de arrojar el resultado dentro del “</a:t>
            </a:r>
            <a:r>
              <a:rPr lang="es-MX" sz="2400" b="1" dirty="0">
                <a:effectLst/>
                <a:latin typeface="+mj-lt"/>
                <a:ea typeface="Times New Roman" panose="02020603050405020304" pitchFamily="18" charset="0"/>
              </a:rPr>
              <a:t>Visual Studio </a:t>
            </a:r>
            <a:r>
              <a:rPr lang="es-MX" sz="2400" b="1" dirty="0" err="1">
                <a:effectLst/>
                <a:latin typeface="+mj-lt"/>
                <a:ea typeface="Times New Roman" panose="02020603050405020304" pitchFamily="18" charset="0"/>
              </a:rPr>
              <a:t>code</a:t>
            </a:r>
            <a:r>
              <a:rPr lang="es-MX" sz="2400" dirty="0">
                <a:effectLst/>
                <a:latin typeface="+mj-lt"/>
                <a:ea typeface="Times New Roman" panose="02020603050405020304" pitchFamily="18" charset="0"/>
              </a:rPr>
              <a:t>” y “</a:t>
            </a:r>
            <a:r>
              <a:rPr lang="es-MX" sz="2400" b="1" dirty="0">
                <a:effectLst/>
                <a:latin typeface="+mj-lt"/>
                <a:ea typeface="Times New Roman" panose="02020603050405020304" pitchFamily="18" charset="0"/>
              </a:rPr>
              <a:t>Py</a:t>
            </a:r>
            <a:r>
              <a:rPr lang="es-MX" sz="2400" dirty="0">
                <a:effectLst/>
                <a:latin typeface="+mj-lt"/>
                <a:ea typeface="Times New Roman" panose="02020603050405020304" pitchFamily="18" charset="0"/>
              </a:rPr>
              <a:t>” así que esta investigación fue un gran aprendizaje para todos ya que podemos comprobar que ya algunos software si necesitan tener sus especificaciones específicas para funcionar adecuadamente y no tener las trabas que se tuvieron en esta experimentación.</a:t>
            </a:r>
          </a:p>
        </p:txBody>
      </p:sp>
    </p:spTree>
    <p:extLst>
      <p:ext uri="{BB962C8B-B14F-4D97-AF65-F5344CB8AC3E}">
        <p14:creationId xmlns:p14="http://schemas.microsoft.com/office/powerpoint/2010/main" val="8244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761DD6-6530-4CAB-B5B1-F788C514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2" y="2836142"/>
            <a:ext cx="2143125" cy="21431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7EFFCBB-A456-4730-8E3F-73516D01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04" y="3429000"/>
            <a:ext cx="4392488" cy="1035323"/>
          </a:xfrm>
        </p:spPr>
        <p:txBody>
          <a:bodyPr/>
          <a:lstStyle/>
          <a:p>
            <a:r>
              <a:rPr lang="es-MX" sz="6000" dirty="0"/>
              <a:t>GRACIAS!!!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342900" lvl="0" indent="-342900" algn="ctr" fontAlgn="base">
              <a:spcBef>
                <a:spcPts val="1200"/>
              </a:spcBef>
              <a:buFont typeface="+mj-lt"/>
              <a:buAutoNum type="arabicPeriod"/>
            </a:pPr>
            <a:r>
              <a:rPr lang="es-MX" sz="6000" b="1" dirty="0">
                <a:effectLst/>
                <a:ea typeface="Times New Roman" panose="02020603050405020304" pitchFamily="18" charset="0"/>
              </a:rPr>
              <a:t>RESUMEN</a:t>
            </a:r>
            <a:endParaRPr lang="es-MX" sz="6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2050" name="Picture 2" descr="TRABAJO FIN DE MÁSTER">
            <a:extLst>
              <a:ext uri="{FF2B5EF4-FFF2-40B4-BE49-F238E27FC236}">
                <a16:creationId xmlns:a16="http://schemas.microsoft.com/office/drawing/2014/main" id="{03A65190-E692-48E1-AAAF-71D4425AAB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72816"/>
            <a:ext cx="7920880" cy="459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s-MX" sz="6000" b="1" dirty="0">
                <a:effectLst/>
                <a:ea typeface="Times New Roman" panose="02020603050405020304" pitchFamily="18" charset="0"/>
              </a:rPr>
              <a:t>2. INTRODUCCIÓN</a:t>
            </a:r>
            <a:endParaRPr lang="es-MX" sz="6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078" name="Picture 6" descr="Graph en Mac App Store">
            <a:extLst>
              <a:ext uri="{FF2B5EF4-FFF2-40B4-BE49-F238E27FC236}">
                <a16:creationId xmlns:a16="http://schemas.microsoft.com/office/drawing/2014/main" id="{85C43D35-30FD-494F-85CF-984F9AC8E4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8343">
            <a:off x="8697941" y="18810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ADE5DD-34B6-43B4-9001-02C0367F2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02632">
            <a:off x="1533774" y="4781079"/>
            <a:ext cx="2857500" cy="1600200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41AE0CE-3BF3-439C-A699-265464C22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6355">
            <a:off x="8073388" y="5118754"/>
            <a:ext cx="3784099" cy="9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ython Software Foundation License - Wikipedia, la enciclopedia libre">
            <a:extLst>
              <a:ext uri="{FF2B5EF4-FFF2-40B4-BE49-F238E27FC236}">
                <a16:creationId xmlns:a16="http://schemas.microsoft.com/office/drawing/2014/main" id="{BA1C1703-A58A-4178-B623-FBD5B81B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09" y="35758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29233E-1AC8-44CF-B0AB-0516C7AE5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63528">
            <a:off x="459674" y="2315560"/>
            <a:ext cx="5005699" cy="1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s-MX" sz="6000" b="1" dirty="0">
                <a:effectLst/>
                <a:ea typeface="Times New Roman" panose="02020603050405020304" pitchFamily="18" charset="0"/>
              </a:rPr>
              <a:t>3. OBJETIVO GENERAL</a:t>
            </a:r>
            <a:endParaRPr lang="es-MX" sz="6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4100" name="Picture 4" descr="Machine learning con TensorFlow y Keras en Python">
            <a:extLst>
              <a:ext uri="{FF2B5EF4-FFF2-40B4-BE49-F238E27FC236}">
                <a16:creationId xmlns:a16="http://schemas.microsoft.com/office/drawing/2014/main" id="{7251C49E-9237-4F3C-B5FA-5878E72C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1051">
            <a:off x="1431032" y="2695081"/>
            <a:ext cx="3633191" cy="27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nstalación de TensorFlow y entorno de desarrollo Python en Mac - Adictos  al trabajo">
            <a:extLst>
              <a:ext uri="{FF2B5EF4-FFF2-40B4-BE49-F238E27FC236}">
                <a16:creationId xmlns:a16="http://schemas.microsoft.com/office/drawing/2014/main" id="{AF2A33DE-A23D-442D-BE62-64822DF4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7256">
            <a:off x="7145012" y="3117597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68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6000" b="1" dirty="0">
                <a:effectLst/>
                <a:ea typeface="Times New Roman" panose="02020603050405020304" pitchFamily="18" charset="0"/>
              </a:rPr>
              <a:t>3. OBJETIVO ESPECIFICO</a:t>
            </a:r>
            <a:endParaRPr lang="es-MX" sz="6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122" name="Picture 2" descr="Un SoC no es (solo) una CPU: aclarando las diferencias entre ambos conceptos">
            <a:extLst>
              <a:ext uri="{FF2B5EF4-FFF2-40B4-BE49-F238E27FC236}">
                <a16:creationId xmlns:a16="http://schemas.microsoft.com/office/drawing/2014/main" id="{36DEF875-B9C0-4301-B5F6-1B273659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6" y="1948863"/>
            <a:ext cx="3819830" cy="21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ómo saber qué aplicaciones están usando la GPU en Windows 10 - SoftZone">
            <a:extLst>
              <a:ext uri="{FF2B5EF4-FFF2-40B4-BE49-F238E27FC236}">
                <a16:creationId xmlns:a16="http://schemas.microsoft.com/office/drawing/2014/main" id="{5FD010E5-71EA-412F-AE91-3F6E66D1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45" y="4582638"/>
            <a:ext cx="4415334" cy="213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4D0218-D9BB-4FBB-8B81-607AAD13B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636" y="1857425"/>
            <a:ext cx="3819830" cy="21391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FCA6CD-C93A-4B6D-B2F5-CDCB030EFBE2}"/>
              </a:ext>
            </a:extLst>
          </p:cNvPr>
          <p:cNvSpPr txBox="1"/>
          <p:nvPr/>
        </p:nvSpPr>
        <p:spPr>
          <a:xfrm>
            <a:off x="1303339" y="4119861"/>
            <a:ext cx="2975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2800" dirty="0">
                <a:effectLst/>
                <a:latin typeface="+mj-lt"/>
                <a:ea typeface="Times New Roman" panose="02020603050405020304" pitchFamily="18" charset="0"/>
              </a:rPr>
              <a:t>3.1.1 CPU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2901A2-1C72-499C-A9E5-29C4717695F8}"/>
              </a:ext>
            </a:extLst>
          </p:cNvPr>
          <p:cNvSpPr txBox="1"/>
          <p:nvPr/>
        </p:nvSpPr>
        <p:spPr>
          <a:xfrm>
            <a:off x="5253762" y="4119861"/>
            <a:ext cx="3048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2800" dirty="0">
                <a:effectLst/>
                <a:latin typeface="+mj-lt"/>
                <a:ea typeface="Times New Roman" panose="02020603050405020304" pitchFamily="18" charset="0"/>
              </a:rPr>
              <a:t>3.1.2 GPU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FE72A4-2308-4742-B013-3E19F2E85F81}"/>
              </a:ext>
            </a:extLst>
          </p:cNvPr>
          <p:cNvSpPr txBox="1"/>
          <p:nvPr/>
        </p:nvSpPr>
        <p:spPr>
          <a:xfrm>
            <a:off x="8142504" y="3877141"/>
            <a:ext cx="4415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2800" dirty="0">
                <a:effectLst/>
                <a:latin typeface="+mj-lt"/>
                <a:ea typeface="Times New Roman" panose="02020603050405020304" pitchFamily="18" charset="0"/>
              </a:rPr>
              <a:t>3.1.3 ACELERADORES </a:t>
            </a:r>
          </a:p>
        </p:txBody>
      </p:sp>
    </p:spTree>
    <p:extLst>
      <p:ext uri="{BB962C8B-B14F-4D97-AF65-F5344CB8AC3E}">
        <p14:creationId xmlns:p14="http://schemas.microsoft.com/office/powerpoint/2010/main" val="20790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6000" b="1" dirty="0">
                <a:effectLst/>
                <a:ea typeface="Times New Roman" panose="02020603050405020304" pitchFamily="18" charset="0"/>
              </a:rPr>
              <a:t>3. JUSTIFICACION </a:t>
            </a:r>
            <a:endParaRPr lang="es-MX" sz="6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28315B-1D5B-4A4E-ABDE-ACC92F2D3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07" y="1988840"/>
            <a:ext cx="8549610" cy="40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0121" y="250555"/>
            <a:ext cx="9828582" cy="1020762"/>
          </a:xfrm>
        </p:spPr>
        <p:txBody>
          <a:bodyPr rtlCol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s-MX" sz="6000" b="1" dirty="0">
                <a:ea typeface="Times New Roman" panose="02020603050405020304" pitchFamily="18" charset="0"/>
              </a:rPr>
              <a:t>5. METODOLOGIA</a:t>
            </a:r>
            <a:endParaRPr lang="es-MX" sz="6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146" name="Picture 2" descr="Te damos 10 razones para usar la metodología Kanban en tu organización">
            <a:extLst>
              <a:ext uri="{FF2B5EF4-FFF2-40B4-BE49-F238E27FC236}">
                <a16:creationId xmlns:a16="http://schemas.microsoft.com/office/drawing/2014/main" id="{70EC7529-7E6B-4F0D-A462-1EEF250B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43" y="2623520"/>
            <a:ext cx="5936337" cy="40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8E461D0-88FA-4F61-9A90-2D3FAD949B22}"/>
              </a:ext>
            </a:extLst>
          </p:cNvPr>
          <p:cNvSpPr txBox="1">
            <a:spLocks/>
          </p:cNvSpPr>
          <p:nvPr/>
        </p:nvSpPr>
        <p:spPr>
          <a:xfrm>
            <a:off x="1182333" y="1602758"/>
            <a:ext cx="982858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s-MX" sz="6000" dirty="0">
                <a:ea typeface="Times New Roman" panose="02020603050405020304" pitchFamily="18" charset="0"/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2209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8E461D0-88FA-4F61-9A90-2D3FAD949B22}"/>
              </a:ext>
            </a:extLst>
          </p:cNvPr>
          <p:cNvSpPr txBox="1">
            <a:spLocks/>
          </p:cNvSpPr>
          <p:nvPr/>
        </p:nvSpPr>
        <p:spPr>
          <a:xfrm>
            <a:off x="1180121" y="404664"/>
            <a:ext cx="982858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s-MX" sz="6000" dirty="0">
                <a:ea typeface="Times New Roman" panose="02020603050405020304" pitchFamily="18" charset="0"/>
              </a:rPr>
              <a:t>KANBAN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00DDEA-C1FF-4CE5-910D-AEEC0CF9856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3"/>
          <a:stretch/>
        </p:blipFill>
        <p:spPr bwMode="auto">
          <a:xfrm>
            <a:off x="3179762" y="1988840"/>
            <a:ext cx="5829300" cy="3114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B342F63-6DFF-40A7-8EE7-EBE781643738}"/>
              </a:ext>
            </a:extLst>
          </p:cNvPr>
          <p:cNvSpPr txBox="1"/>
          <p:nvPr/>
        </p:nvSpPr>
        <p:spPr>
          <a:xfrm>
            <a:off x="3610136" y="5326081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5.2 TABLA COMPARATIVA METODOLOGÍAS</a:t>
            </a:r>
            <a:endParaRPr lang="es-MX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5920" y="2105412"/>
            <a:ext cx="8856984" cy="1323588"/>
          </a:xfrm>
        </p:spPr>
        <p:txBody>
          <a:bodyPr rtlCol="0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s-MX" sz="6000" b="1" dirty="0">
                <a:effectLst/>
                <a:ea typeface="Times New Roman" panose="02020603050405020304" pitchFamily="18" charset="0"/>
              </a:rPr>
              <a:t>6. MARCO TEÓRICO</a:t>
            </a:r>
            <a:endParaRPr lang="es-MX" sz="6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235</TotalTime>
  <Words>202</Words>
  <Application>Microsoft Office PowerPoint</Application>
  <PresentationFormat>Personalizado</PresentationFormat>
  <Paragraphs>47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Consolas</vt:lpstr>
      <vt:lpstr>Corbel</vt:lpstr>
      <vt:lpstr>Times New Roman</vt:lpstr>
      <vt:lpstr>Pizarra 16 x 9</vt:lpstr>
      <vt:lpstr>PLAIDML (compilador de tensor portátil)</vt:lpstr>
      <vt:lpstr>RESUMEN</vt:lpstr>
      <vt:lpstr>2. INTRODUCCIÓN</vt:lpstr>
      <vt:lpstr>3. OBJETIVO GENERAL</vt:lpstr>
      <vt:lpstr>3. OBJETIVO ESPECIFICO</vt:lpstr>
      <vt:lpstr>3. JUSTIFICACION </vt:lpstr>
      <vt:lpstr>5. METODOLOGIA</vt:lpstr>
      <vt:lpstr>Presentación de PowerPoint</vt:lpstr>
      <vt:lpstr>6. MARCO TEÓRICO</vt:lpstr>
      <vt:lpstr>6.1 COMPILADOR </vt:lpstr>
      <vt:lpstr>6.2 LLVM </vt:lpstr>
      <vt:lpstr>6.3 MLIR </vt:lpstr>
      <vt:lpstr>6.4 PLAIDML </vt:lpstr>
      <vt:lpstr>6.5 INTELIGENCIA ARTIFICIAL  </vt:lpstr>
      <vt:lpstr>6.6 MACHINE LEARNING</vt:lpstr>
      <vt:lpstr>6.7 DEEP LARNING</vt:lpstr>
      <vt:lpstr>Presentación de PowerPoint</vt:lpstr>
      <vt:lpstr>CONCLUSION  </vt:lpstr>
      <vt:lpstr>GRACIAS!!!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PLAIDML (compilador de tensor portátil)</dc:title>
  <dc:creator>Giovanni Arturo Avila Gomez</dc:creator>
  <cp:lastModifiedBy>Giovanni Arturo Avila Gomez</cp:lastModifiedBy>
  <cp:revision>15</cp:revision>
  <dcterms:created xsi:type="dcterms:W3CDTF">2021-06-18T20:11:55Z</dcterms:created>
  <dcterms:modified xsi:type="dcterms:W3CDTF">2021-06-22T23:36:31Z</dcterms:modified>
</cp:coreProperties>
</file>