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1"/>
  </p:notesMasterIdLst>
  <p:handoutMasterIdLst>
    <p:handoutMasterId r:id="rId22"/>
  </p:handoutMasterIdLst>
  <p:sldIdLst>
    <p:sldId id="256" r:id="rId5"/>
    <p:sldId id="257" r:id="rId6"/>
    <p:sldId id="259" r:id="rId7"/>
    <p:sldId id="265" r:id="rId8"/>
    <p:sldId id="260" r:id="rId9"/>
    <p:sldId id="266" r:id="rId10"/>
    <p:sldId id="267" r:id="rId11"/>
    <p:sldId id="264" r:id="rId12"/>
    <p:sldId id="271" r:id="rId13"/>
    <p:sldId id="270" r:id="rId14"/>
    <p:sldId id="269" r:id="rId15"/>
    <p:sldId id="268" r:id="rId16"/>
    <p:sldId id="273" r:id="rId17"/>
    <p:sldId id="272" r:id="rId18"/>
    <p:sldId id="274" r:id="rId19"/>
    <p:sldId id="275" r:id="rId2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F9D239C-1190-43A9-AE2F-2A428BF78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CAC6CE9-384C-4E83-A2DA-DEBAE1641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89F477-2BDD-4626-A63E-63E474AB0704}" type="datetimeFigureOut">
              <a:rPr lang="es-ES" smtClean="0"/>
              <a:t>24/01/2021</a:t>
            </a:fld>
            <a:endParaRPr lang="es-ES"/>
          </a:p>
        </p:txBody>
      </p:sp>
      <p:sp>
        <p:nvSpPr>
          <p:cNvPr id="4" name="Marcador de pie de página 3">
            <a:extLst>
              <a:ext uri="{FF2B5EF4-FFF2-40B4-BE49-F238E27FC236}">
                <a16:creationId xmlns:a16="http://schemas.microsoft.com/office/drawing/2014/main" id="{78772BCF-F8C0-48E5-BCA9-5E1D271920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D634DB-2A2B-49F2-A29E-1FE446F9B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537EA4-D327-44B5-9754-F695353D097E}" type="slidenum">
              <a:rPr lang="es-ES" smtClean="0"/>
              <a:t>‹Nº›</a:t>
            </a:fld>
            <a:endParaRPr lang="es-ES"/>
          </a:p>
        </p:txBody>
      </p:sp>
    </p:spTree>
    <p:extLst>
      <p:ext uri="{BB962C8B-B14F-4D97-AF65-F5344CB8AC3E}">
        <p14:creationId xmlns:p14="http://schemas.microsoft.com/office/powerpoint/2010/main" val="394852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3A8D7-F291-40E8-82E2-9D068E3C320E}" type="datetimeFigureOut">
              <a:rPr lang="es-ES" smtClean="0"/>
              <a:t>24/01/2021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E6B04-FF94-4824-8AC7-B357DFA5D20C}" type="slidenum">
              <a:rPr lang="es-ES" smtClean="0"/>
              <a:t>‹Nº›</a:t>
            </a:fld>
            <a:endParaRPr lang="es-ES" dirty="0"/>
          </a:p>
        </p:txBody>
      </p:sp>
    </p:spTree>
    <p:extLst>
      <p:ext uri="{BB962C8B-B14F-4D97-AF65-F5344CB8AC3E}">
        <p14:creationId xmlns:p14="http://schemas.microsoft.com/office/powerpoint/2010/main" val="29740963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a:t>
            </a:fld>
            <a:endParaRPr lang="es-ES"/>
          </a:p>
        </p:txBody>
      </p:sp>
    </p:spTree>
    <p:extLst>
      <p:ext uri="{BB962C8B-B14F-4D97-AF65-F5344CB8AC3E}">
        <p14:creationId xmlns:p14="http://schemas.microsoft.com/office/powerpoint/2010/main" val="207492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10</a:t>
            </a:fld>
            <a:endParaRPr lang="es-ES"/>
          </a:p>
        </p:txBody>
      </p:sp>
    </p:spTree>
    <p:extLst>
      <p:ext uri="{BB962C8B-B14F-4D97-AF65-F5344CB8AC3E}">
        <p14:creationId xmlns:p14="http://schemas.microsoft.com/office/powerpoint/2010/main" val="151574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11</a:t>
            </a:fld>
            <a:endParaRPr lang="es-ES"/>
          </a:p>
        </p:txBody>
      </p:sp>
    </p:spTree>
    <p:extLst>
      <p:ext uri="{BB962C8B-B14F-4D97-AF65-F5344CB8AC3E}">
        <p14:creationId xmlns:p14="http://schemas.microsoft.com/office/powerpoint/2010/main" val="3651627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12</a:t>
            </a:fld>
            <a:endParaRPr lang="es-ES"/>
          </a:p>
        </p:txBody>
      </p:sp>
    </p:spTree>
    <p:extLst>
      <p:ext uri="{BB962C8B-B14F-4D97-AF65-F5344CB8AC3E}">
        <p14:creationId xmlns:p14="http://schemas.microsoft.com/office/powerpoint/2010/main" val="212013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13</a:t>
            </a:fld>
            <a:endParaRPr lang="es-ES"/>
          </a:p>
        </p:txBody>
      </p:sp>
    </p:spTree>
    <p:extLst>
      <p:ext uri="{BB962C8B-B14F-4D97-AF65-F5344CB8AC3E}">
        <p14:creationId xmlns:p14="http://schemas.microsoft.com/office/powerpoint/2010/main" val="292148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14</a:t>
            </a:fld>
            <a:endParaRPr lang="es-ES"/>
          </a:p>
        </p:txBody>
      </p:sp>
    </p:spTree>
    <p:extLst>
      <p:ext uri="{BB962C8B-B14F-4D97-AF65-F5344CB8AC3E}">
        <p14:creationId xmlns:p14="http://schemas.microsoft.com/office/powerpoint/2010/main" val="3718096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15</a:t>
            </a:fld>
            <a:endParaRPr lang="es-ES"/>
          </a:p>
        </p:txBody>
      </p:sp>
    </p:spTree>
    <p:extLst>
      <p:ext uri="{BB962C8B-B14F-4D97-AF65-F5344CB8AC3E}">
        <p14:creationId xmlns:p14="http://schemas.microsoft.com/office/powerpoint/2010/main" val="1149136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16</a:t>
            </a:fld>
            <a:endParaRPr lang="es-ES"/>
          </a:p>
        </p:txBody>
      </p:sp>
    </p:spTree>
    <p:extLst>
      <p:ext uri="{BB962C8B-B14F-4D97-AF65-F5344CB8AC3E}">
        <p14:creationId xmlns:p14="http://schemas.microsoft.com/office/powerpoint/2010/main" val="35920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2</a:t>
            </a:fld>
            <a:endParaRPr lang="es-ES"/>
          </a:p>
        </p:txBody>
      </p:sp>
    </p:spTree>
    <p:extLst>
      <p:ext uri="{BB962C8B-B14F-4D97-AF65-F5344CB8AC3E}">
        <p14:creationId xmlns:p14="http://schemas.microsoft.com/office/powerpoint/2010/main" val="39996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3</a:t>
            </a:fld>
            <a:endParaRPr lang="es-ES"/>
          </a:p>
        </p:txBody>
      </p:sp>
    </p:spTree>
    <p:extLst>
      <p:ext uri="{BB962C8B-B14F-4D97-AF65-F5344CB8AC3E}">
        <p14:creationId xmlns:p14="http://schemas.microsoft.com/office/powerpoint/2010/main" val="187679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4</a:t>
            </a:fld>
            <a:endParaRPr lang="es-ES"/>
          </a:p>
        </p:txBody>
      </p:sp>
    </p:spTree>
    <p:extLst>
      <p:ext uri="{BB962C8B-B14F-4D97-AF65-F5344CB8AC3E}">
        <p14:creationId xmlns:p14="http://schemas.microsoft.com/office/powerpoint/2010/main" val="3078110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5</a:t>
            </a:fld>
            <a:endParaRPr lang="es-ES"/>
          </a:p>
        </p:txBody>
      </p:sp>
    </p:spTree>
    <p:extLst>
      <p:ext uri="{BB962C8B-B14F-4D97-AF65-F5344CB8AC3E}">
        <p14:creationId xmlns:p14="http://schemas.microsoft.com/office/powerpoint/2010/main" val="123628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6</a:t>
            </a:fld>
            <a:endParaRPr lang="es-ES"/>
          </a:p>
        </p:txBody>
      </p:sp>
    </p:spTree>
    <p:extLst>
      <p:ext uri="{BB962C8B-B14F-4D97-AF65-F5344CB8AC3E}">
        <p14:creationId xmlns:p14="http://schemas.microsoft.com/office/powerpoint/2010/main" val="216793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7</a:t>
            </a:fld>
            <a:endParaRPr lang="es-ES"/>
          </a:p>
        </p:txBody>
      </p:sp>
    </p:spTree>
    <p:extLst>
      <p:ext uri="{BB962C8B-B14F-4D97-AF65-F5344CB8AC3E}">
        <p14:creationId xmlns:p14="http://schemas.microsoft.com/office/powerpoint/2010/main" val="244644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8</a:t>
            </a:fld>
            <a:endParaRPr lang="es-ES"/>
          </a:p>
        </p:txBody>
      </p:sp>
    </p:spTree>
    <p:extLst>
      <p:ext uri="{BB962C8B-B14F-4D97-AF65-F5344CB8AC3E}">
        <p14:creationId xmlns:p14="http://schemas.microsoft.com/office/powerpoint/2010/main" val="323493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BDE6B04-FF94-4824-8AC7-B357DFA5D20C}" type="slidenum">
              <a:rPr lang="es-ES" smtClean="0"/>
              <a:t>9</a:t>
            </a:fld>
            <a:endParaRPr lang="es-ES"/>
          </a:p>
        </p:txBody>
      </p:sp>
    </p:spTree>
    <p:extLst>
      <p:ext uri="{BB962C8B-B14F-4D97-AF65-F5344CB8AC3E}">
        <p14:creationId xmlns:p14="http://schemas.microsoft.com/office/powerpoint/2010/main" val="266391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s-ES" noProof="0"/>
              <a:t>Haga clic para modificar el estilo de título del patrón</a:t>
            </a:r>
          </a:p>
        </p:txBody>
      </p:sp>
      <p:sp>
        <p:nvSpPr>
          <p:cNvPr id="3" name="Subtítulo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6913821" y="6370429"/>
            <a:ext cx="3500715" cy="309201"/>
          </a:xfrm>
        </p:spPr>
        <p:txBody>
          <a:bodyPr rtlCol="0"/>
          <a:lstStyle/>
          <a:p>
            <a:pPr rtl="0"/>
            <a:fld id="{0E7F622B-E6B4-4F80-8BBF-81F0DC9806D7}" type="datetime1">
              <a:rPr lang="es-ES" noProof="0" smtClean="0"/>
              <a:t>24/01/2021</a:t>
            </a:fld>
            <a:endParaRPr lang="es-ES" noProof="0"/>
          </a:p>
        </p:txBody>
      </p:sp>
      <p:sp>
        <p:nvSpPr>
          <p:cNvPr id="5" name="Marcador de pie de página 4"/>
          <p:cNvSpPr>
            <a:spLocks noGrp="1"/>
          </p:cNvSpPr>
          <p:nvPr>
            <p:ph type="ftr" sz="quarter" idx="11"/>
          </p:nvPr>
        </p:nvSpPr>
        <p:spPr>
          <a:xfrm>
            <a:off x="1777464" y="6370430"/>
            <a:ext cx="4973915" cy="309201"/>
          </a:xfrm>
        </p:spPr>
        <p:txBody>
          <a:bodyPr rtlCol="0"/>
          <a:lstStyle/>
          <a:p>
            <a:pPr rtl="0"/>
            <a:r>
              <a:rPr lang="es-ES" noProof="0"/>
              <a:t>Agregue un pie de página aquí</a:t>
            </a:r>
          </a:p>
        </p:txBody>
      </p:sp>
      <p:cxnSp>
        <p:nvCxnSpPr>
          <p:cNvPr id="15" name="Conector recto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upo 7"/>
          <p:cNvGrpSpPr/>
          <p:nvPr/>
        </p:nvGrpSpPr>
        <p:grpSpPr>
          <a:xfrm>
            <a:off x="7477387" y="482170"/>
            <a:ext cx="4074533" cy="5149101"/>
            <a:chOff x="7477387" y="482170"/>
            <a:chExt cx="4074533" cy="5149101"/>
          </a:xfrm>
        </p:grpSpPr>
        <p:sp>
          <p:nvSpPr>
            <p:cNvPr id="18" name="Rectángulo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ángulo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ítulo 1"/>
          <p:cNvSpPr>
            <a:spLocks noGrp="1"/>
          </p:cNvSpPr>
          <p:nvPr>
            <p:ph type="title"/>
          </p:nvPr>
        </p:nvSpPr>
        <p:spPr>
          <a:xfrm>
            <a:off x="1451206" y="1129513"/>
            <a:ext cx="5532328" cy="1830584"/>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a:xfrm>
            <a:off x="7236069" y="6332578"/>
            <a:ext cx="4315852" cy="320123"/>
          </a:xfrm>
        </p:spPr>
        <p:txBody>
          <a:bodyPr rtlCol="0"/>
          <a:lstStyle>
            <a:lvl1pPr algn="r">
              <a:defRPr/>
            </a:lvl1pPr>
          </a:lstStyle>
          <a:p>
            <a:pPr rtl="0"/>
            <a:fld id="{97D87636-8F03-4ABF-A4F8-50139785D1FF}" type="datetime1">
              <a:rPr lang="es-ES" noProof="0" smtClean="0"/>
              <a:t>24/01/2021</a:t>
            </a:fld>
            <a:endParaRPr lang="es-ES" noProof="0"/>
          </a:p>
        </p:txBody>
      </p:sp>
      <p:sp>
        <p:nvSpPr>
          <p:cNvPr id="6" name="Marcador de pie de página 5"/>
          <p:cNvSpPr>
            <a:spLocks noGrp="1"/>
          </p:cNvSpPr>
          <p:nvPr>
            <p:ph type="ftr" sz="quarter" idx="11"/>
          </p:nvPr>
        </p:nvSpPr>
        <p:spPr>
          <a:xfrm>
            <a:off x="1447382" y="6332578"/>
            <a:ext cx="5541004" cy="320931"/>
          </a:xfrm>
        </p:spPr>
        <p:txBody>
          <a:bodyPr rtlCol="0"/>
          <a:lstStyle/>
          <a:p>
            <a:pPr rtl="0"/>
            <a:r>
              <a:rPr lang="es-ES" noProof="0"/>
              <a:t>Agregue un pie de página aquí</a:t>
            </a:r>
          </a:p>
        </p:txBody>
      </p:sp>
      <p:cxnSp>
        <p:nvCxnSpPr>
          <p:cNvPr id="31" name="Conector recto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p:txBody>
          <a:bodyPr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FF45FF8-8742-4901-8D0E-C0713086BBD9}" type="datetime1">
              <a:rPr lang="es-ES" noProof="0" smtClean="0"/>
              <a:t>24/01/2021</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33" name="Conector recto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ítulo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01995A53-3E49-4F2C-A8F9-FE8CCAEAEA7C}" type="datetime1">
              <a:rPr lang="es-ES" noProof="0" smtClean="0"/>
              <a:t>24/01/2021</a:t>
            </a:fld>
            <a:endParaRPr lang="es-ES" noProof="0"/>
          </a:p>
        </p:txBody>
      </p:sp>
      <p:sp>
        <p:nvSpPr>
          <p:cNvPr id="5" name="Marcador de pie de página 4"/>
          <p:cNvSpPr>
            <a:spLocks noGrp="1"/>
          </p:cNvSpPr>
          <p:nvPr>
            <p:ph type="ftr" sz="quarter" idx="11"/>
          </p:nvPr>
        </p:nvSpPr>
        <p:spPr/>
        <p:txBody>
          <a:bodyPr rtlCol="0"/>
          <a:lstStyle/>
          <a:p>
            <a:pPr rtl="0"/>
            <a:r>
              <a:rPr lang="es-ES" noProof="0"/>
              <a:t>Agregue un pie de página aquí</a:t>
            </a:r>
          </a:p>
        </p:txBody>
      </p:sp>
      <p:cxnSp>
        <p:nvCxnSpPr>
          <p:cNvPr id="15" name="Conector recto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contenido 2"/>
          <p:cNvSpPr>
            <a:spLocks noGrp="1"/>
          </p:cNvSpPr>
          <p:nvPr>
            <p:ph sz="half" idx="1" hasCustomPrompt="1"/>
          </p:nvPr>
        </p:nvSpPr>
        <p:spPr>
          <a:xfrm>
            <a:off x="1292239" y="2161853"/>
            <a:ext cx="4645152" cy="344859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258679" y="2168318"/>
            <a:ext cx="4645152" cy="344152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6E03627-6263-414B-B952-C81F45D1288D}"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posición de texto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1287315" y="2755515"/>
            <a:ext cx="4645152" cy="2644457"/>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52486" y="2752737"/>
            <a:ext cx="4645152" cy="263737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0CBF822C-B2F2-4DB2-B61E-64497095D021}" type="datetime1">
              <a:rPr lang="es-ES" noProof="0" smtClean="0"/>
              <a:t>24/01/2021</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 aquí</a:t>
            </a:r>
          </a:p>
        </p:txBody>
      </p:sp>
      <p:cxnSp>
        <p:nvCxnSpPr>
          <p:cNvPr id="11" name="Conector recto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ítulo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AD88CE40-1FB4-4444-992F-B28C07C8A7BB}" type="datetime1">
              <a:rPr lang="es-ES" noProof="0" smtClean="0"/>
              <a:t>24/01/2021</a:t>
            </a:fld>
            <a:endParaRPr lang="es-ES" noProof="0"/>
          </a:p>
        </p:txBody>
      </p:sp>
      <p:sp>
        <p:nvSpPr>
          <p:cNvPr id="4" name="Marcador de pie de página 3"/>
          <p:cNvSpPr>
            <a:spLocks noGrp="1"/>
          </p:cNvSpPr>
          <p:nvPr>
            <p:ph type="ftr" sz="quarter" idx="11"/>
          </p:nvPr>
        </p:nvSpPr>
        <p:spPr/>
        <p:txBody>
          <a:bodyPr rtlCol="0"/>
          <a:lstStyle/>
          <a:p>
            <a:pPr rtl="0"/>
            <a:r>
              <a:rPr lang="es-ES" noProof="0"/>
              <a:t>Agregue un pie de página aquí</a:t>
            </a:r>
          </a:p>
        </p:txBody>
      </p:sp>
      <p:cxnSp>
        <p:nvCxnSpPr>
          <p:cNvPr id="7" name="Conector recto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ítulo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C7F87F5E-3F3E-4EF8-8C6C-BC05FAB4719B}" type="datetime1">
              <a:rPr lang="es-ES" noProof="0" smtClean="0"/>
              <a:t>24/01/2021</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 aquí </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5095246" y="1645522"/>
            <a:ext cx="5807176" cy="3840852"/>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80D5B8F-5073-42FA-8A4F-25EF6A835D7E}"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ítulo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y galería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00394"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49890F71-96A5-4A35-A2E3-C85E7E8C4C71}" type="datetime1">
              <a:rPr lang="es-ES" noProof="0" smtClean="0"/>
              <a:t>24/01/2021</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aquí</a:t>
            </a:r>
          </a:p>
        </p:txBody>
      </p:sp>
      <p:cxnSp>
        <p:nvCxnSpPr>
          <p:cNvPr id="9" name="Conector recto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Marcador de contenido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contenido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2" name="Marcador de posición de texto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cxnSp>
        <p:nvCxnSpPr>
          <p:cNvPr id="13" name="Conector recto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Conector recto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Marcador de texto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Título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ángulo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n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Marcador de posición de título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06768A12-3652-457F-9AFE-E44E47D90EAE}" type="datetime1">
              <a:rPr lang="es-ES" noProof="0" smtClean="0"/>
              <a:t>24/01/2021</a:t>
            </a:fld>
            <a:endParaRPr lang="es-ES" noProof="0"/>
          </a:p>
        </p:txBody>
      </p:sp>
      <p:sp>
        <p:nvSpPr>
          <p:cNvPr id="5" name="Marcador de pie de página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s-ES" noProof="0"/>
              <a:t>Agregue un pie de página aquí</a:t>
            </a:r>
          </a:p>
        </p:txBody>
      </p:sp>
      <p:cxnSp>
        <p:nvCxnSpPr>
          <p:cNvPr id="10" name="Conector recto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5.sv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hyperlink" Target="https://www.iebschool.com/blog/que-son-metodologias-agiles-agile-scrum/" TargetMode="External"/><Relationship Id="rId3" Type="http://schemas.openxmlformats.org/officeDocument/2006/relationships/hyperlink" Target="https://www.ctr.unican.es/asignaturas/MC_ProCon/Doc/PETRI_1.pdf" TargetMode="External"/><Relationship Id="rId7" Type="http://schemas.openxmlformats.org/officeDocument/2006/relationships/hyperlink" Target="https://www.redhat.com/es/devops/what-is-agile-methodology"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es.wikipedia.org/wiki/Problema_de_la_parada#Relevancia_en_la_pr%C3%A1ctica" TargetMode="External"/><Relationship Id="rId11" Type="http://schemas.openxmlformats.org/officeDocument/2006/relationships/image" Target="../media/image25.svg"/><Relationship Id="rId5" Type="http://schemas.openxmlformats.org/officeDocument/2006/relationships/hyperlink" Target="http://glossarium.bitrum.unileon.es/Home/teorema-de-turing" TargetMode="External"/><Relationship Id="rId10" Type="http://schemas.openxmlformats.org/officeDocument/2006/relationships/image" Target="../media/image24.png"/><Relationship Id="rId4" Type="http://schemas.openxmlformats.org/officeDocument/2006/relationships/hyperlink" Target="http://teodelacomp.blogspot.com/2011/05/52-problemas-de-halting-por-jose-luis.html" TargetMode="External"/><Relationship Id="rId9" Type="http://schemas.openxmlformats.org/officeDocument/2006/relationships/hyperlink" Target="https://www.wearemarketing.com/es/blog/que-es-la-metodologia-agile-y-que-beneficios-tiene-para-tu-empresa.html#:~:text=La%20metodolog%C3%ADa%20Agile%20es%20una,est%C3%A1%20enfocada%20a%20mejorar%20resultado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Alan_Turing" TargetMode="External"/><Relationship Id="rId7" Type="http://schemas.openxmlformats.org/officeDocument/2006/relationships/image" Target="../media/image11.sv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hyperlink" Target="https://es.wikipedia.org/wiki/Teoremas_de_incompletitud_de_G%C3%B6del" TargetMode="External"/><Relationship Id="rId4" Type="http://schemas.openxmlformats.org/officeDocument/2006/relationships/hyperlink" Target="https://es.wikipedia.org/wiki/Entscheidungsproble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fontScale="90000"/>
          </a:bodyPr>
          <a:lstStyle/>
          <a:p>
            <a:pPr rtl="0"/>
            <a:r>
              <a:rPr lang="es-ES" dirty="0"/>
              <a:t>Simulación de maquina de Turing en Petri-net</a:t>
            </a:r>
          </a:p>
        </p:txBody>
      </p:sp>
      <p:sp>
        <p:nvSpPr>
          <p:cNvPr id="3" name="Subtítulo 2">
            <a:extLst>
              <a:ext uri="{FF2B5EF4-FFF2-40B4-BE49-F238E27FC236}">
                <a16:creationId xmlns:a16="http://schemas.microsoft.com/office/drawing/2014/main" id="{BBBCF363-1123-45B1-8A9A-ABCDA40EF3F2}"/>
              </a:ext>
            </a:extLst>
          </p:cNvPr>
          <p:cNvSpPr>
            <a:spLocks noGrp="1"/>
          </p:cNvSpPr>
          <p:nvPr>
            <p:ph type="subTitle" idx="1"/>
          </p:nvPr>
        </p:nvSpPr>
        <p:spPr>
          <a:xfrm>
            <a:off x="1777465" y="3552810"/>
            <a:ext cx="8637072" cy="1354041"/>
          </a:xfrm>
        </p:spPr>
        <p:txBody>
          <a:bodyPr rtlCol="0">
            <a:normAutofit lnSpcReduction="10000"/>
          </a:bodyPr>
          <a:lstStyle/>
          <a:p>
            <a:pPr rtl="0"/>
            <a:r>
              <a:rPr lang="es-ES" dirty="0"/>
              <a:t>AVILA GOMEZ GIOVANNI ARTURO.</a:t>
            </a:r>
          </a:p>
          <a:p>
            <a:pPr rtl="0"/>
            <a:r>
              <a:rPr lang="es-ES" dirty="0"/>
              <a:t>Garcia pacheco Axel David.</a:t>
            </a:r>
          </a:p>
          <a:p>
            <a:pPr rtl="0"/>
            <a:r>
              <a:rPr lang="es-ES" dirty="0"/>
              <a:t>Rojas Pérez José ramón.</a:t>
            </a:r>
          </a:p>
        </p:txBody>
      </p:sp>
      <p:pic>
        <p:nvPicPr>
          <p:cNvPr id="5" name="Gráfico 4" descr="Cerebro en cabeza">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¿Porque usamos la metodología ágil?</a:t>
            </a:r>
          </a:p>
        </p:txBody>
      </p:sp>
      <p:sp>
        <p:nvSpPr>
          <p:cNvPr id="5" name="CuadroTexto 4">
            <a:extLst>
              <a:ext uri="{FF2B5EF4-FFF2-40B4-BE49-F238E27FC236}">
                <a16:creationId xmlns:a16="http://schemas.microsoft.com/office/drawing/2014/main" id="{4EE4B536-39C8-4DAA-9252-7F5A00E95E57}"/>
              </a:ext>
            </a:extLst>
          </p:cNvPr>
          <p:cNvSpPr txBox="1"/>
          <p:nvPr/>
        </p:nvSpPr>
        <p:spPr>
          <a:xfrm>
            <a:off x="1294363" y="2413337"/>
            <a:ext cx="8805334" cy="2031325"/>
          </a:xfrm>
          <a:prstGeom prst="rect">
            <a:avLst/>
          </a:prstGeom>
          <a:noFill/>
        </p:spPr>
        <p:txBody>
          <a:bodyPr wrap="square">
            <a:spAutoFit/>
          </a:bodyPr>
          <a:lstStyle/>
          <a:p>
            <a:pPr algn="just" rtl="0">
              <a:spcBef>
                <a:spcPts val="1200"/>
              </a:spcBef>
              <a:spcAft>
                <a:spcPts val="0"/>
              </a:spcAft>
            </a:pPr>
            <a:r>
              <a:rPr lang="es-ES" i="0" u="none" strike="noStrike" dirty="0">
                <a:solidFill>
                  <a:srgbClr val="000000"/>
                </a:solidFill>
                <a:effectLst/>
              </a:rPr>
              <a:t>Usamos la metodología ágil por lo compleja que es y por la formulación que se requiere para el desarrollo del proyecto, ya que se necesita de un equipo eficiente para llevarlo a cabo, además de rapidez y flexibilidad por parte de todo.</a:t>
            </a:r>
            <a:endParaRPr lang="es-ES" dirty="0">
              <a:effectLst/>
            </a:endParaRPr>
          </a:p>
          <a:p>
            <a:pPr algn="just" rtl="0">
              <a:spcBef>
                <a:spcPts val="0"/>
              </a:spcBef>
              <a:spcAft>
                <a:spcPts val="0"/>
              </a:spcAft>
            </a:pPr>
            <a:r>
              <a:rPr lang="es-ES" i="0" u="none" strike="noStrike" dirty="0">
                <a:solidFill>
                  <a:srgbClr val="000000"/>
                </a:solidFill>
                <a:effectLst/>
              </a:rPr>
              <a:t>También, porque esta metodología está enfocada a mejorar el resultado a futuro del proyecto, por ello la implementaremos en nuestro proyecto.</a:t>
            </a:r>
            <a:endParaRPr lang="es-ES" dirty="0">
              <a:effectLst/>
            </a:endParaRPr>
          </a:p>
          <a:p>
            <a:br>
              <a:rPr lang="es-ES" dirty="0"/>
            </a:br>
            <a:endParaRPr lang="es-MX" dirty="0"/>
          </a:p>
        </p:txBody>
      </p:sp>
      <p:pic>
        <p:nvPicPr>
          <p:cNvPr id="6" name="Gráfico 5" descr="Bombilla">
            <a:extLst>
              <a:ext uri="{FF2B5EF4-FFF2-40B4-BE49-F238E27FC236}">
                <a16:creationId xmlns:a16="http://schemas.microsoft.com/office/drawing/2014/main" id="{2E517C0C-8BFB-4CC0-9695-820BB3A1C3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413617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Lista de requerimientos funcionales</a:t>
            </a:r>
          </a:p>
        </p:txBody>
      </p:sp>
      <p:sp>
        <p:nvSpPr>
          <p:cNvPr id="5" name="CuadroTexto 4">
            <a:extLst>
              <a:ext uri="{FF2B5EF4-FFF2-40B4-BE49-F238E27FC236}">
                <a16:creationId xmlns:a16="http://schemas.microsoft.com/office/drawing/2014/main" id="{4471A4D7-EEBF-46DB-A6B0-74E250734810}"/>
              </a:ext>
            </a:extLst>
          </p:cNvPr>
          <p:cNvSpPr txBox="1"/>
          <p:nvPr/>
        </p:nvSpPr>
        <p:spPr>
          <a:xfrm>
            <a:off x="1294362" y="1641299"/>
            <a:ext cx="9603275" cy="3970318"/>
          </a:xfrm>
          <a:prstGeom prst="rect">
            <a:avLst/>
          </a:prstGeom>
          <a:noFill/>
        </p:spPr>
        <p:txBody>
          <a:bodyPr wrap="square">
            <a:spAutoFit/>
          </a:bodyPr>
          <a:lstStyle/>
          <a:p>
            <a:pPr rtl="0">
              <a:spcBef>
                <a:spcPts val="1200"/>
              </a:spcBef>
              <a:spcAft>
                <a:spcPts val="1200"/>
              </a:spcAft>
            </a:pPr>
            <a:r>
              <a:rPr lang="es-ES" i="0" u="none" strike="noStrike" dirty="0">
                <a:solidFill>
                  <a:srgbClr val="000000"/>
                </a:solidFill>
                <a:effectLst/>
              </a:rPr>
              <a:t>Requerimientos funcionales:</a:t>
            </a:r>
          </a:p>
          <a:p>
            <a:pPr rtl="0">
              <a:spcBef>
                <a:spcPts val="1200"/>
              </a:spcBef>
              <a:spcAft>
                <a:spcPts val="1200"/>
              </a:spcAft>
            </a:pPr>
            <a:endParaRPr lang="es-ES" dirty="0">
              <a:effectLst/>
            </a:endParaRPr>
          </a:p>
          <a:p>
            <a:pPr marL="285750" indent="-285750" rtl="0">
              <a:spcBef>
                <a:spcPts val="1200"/>
              </a:spcBef>
              <a:spcAft>
                <a:spcPts val="1200"/>
              </a:spcAft>
              <a:buFont typeface="Arial" panose="020B0604020202020204" pitchFamily="34" charset="0"/>
              <a:buChar char="•"/>
            </a:pPr>
            <a:r>
              <a:rPr lang="es-ES" dirty="0">
                <a:effectLst/>
              </a:rPr>
              <a:t> Representación como conjunto</a:t>
            </a:r>
          </a:p>
          <a:p>
            <a:pPr marL="285750" indent="-285750" rtl="0">
              <a:spcBef>
                <a:spcPts val="1200"/>
              </a:spcBef>
              <a:spcAft>
                <a:spcPts val="1200"/>
              </a:spcAft>
              <a:buFont typeface="Arial" panose="020B0604020202020204" pitchFamily="34" charset="0"/>
              <a:buChar char="•"/>
            </a:pPr>
            <a:r>
              <a:rPr lang="es-ES" dirty="0"/>
              <a:t>C</a:t>
            </a:r>
            <a:r>
              <a:rPr lang="es-ES" dirty="0">
                <a:effectLst/>
              </a:rPr>
              <a:t>oncepto de prueba</a:t>
            </a:r>
          </a:p>
          <a:p>
            <a:pPr marL="285750" indent="-285750" rtl="0">
              <a:spcBef>
                <a:spcPts val="1200"/>
              </a:spcBef>
              <a:spcAft>
                <a:spcPts val="1200"/>
              </a:spcAft>
              <a:buFont typeface="Arial" panose="020B0604020202020204" pitchFamily="34" charset="0"/>
              <a:buChar char="•"/>
            </a:pPr>
            <a:r>
              <a:rPr lang="es-ES" dirty="0"/>
              <a:t>Conjunto de problema</a:t>
            </a:r>
            <a:r>
              <a:rPr lang="es-ES" dirty="0">
                <a:effectLst/>
              </a:rPr>
              <a:t> </a:t>
            </a:r>
            <a:endParaRPr lang="es-ES" dirty="0"/>
          </a:p>
          <a:p>
            <a:pPr marL="285750" indent="-285750">
              <a:buFont typeface="Arial" panose="020B0604020202020204" pitchFamily="34" charset="0"/>
              <a:buChar char="•"/>
            </a:pPr>
            <a:r>
              <a:rPr lang="es-ES" dirty="0"/>
              <a:t>Se combinara el problema con cualquier maquina de Turing</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determinara si el problema tiene lógica </a:t>
            </a:r>
            <a:br>
              <a:rPr lang="es-ES" dirty="0"/>
            </a:br>
            <a:endParaRPr lang="es-MX" dirty="0"/>
          </a:p>
        </p:txBody>
      </p:sp>
      <p:pic>
        <p:nvPicPr>
          <p:cNvPr id="6" name="Gráfico 5" descr="Cerebro en cabeza">
            <a:extLst>
              <a:ext uri="{FF2B5EF4-FFF2-40B4-BE49-F238E27FC236}">
                <a16:creationId xmlns:a16="http://schemas.microsoft.com/office/drawing/2014/main" id="{CB2BDD63-7B02-46F1-8E24-EC9C5A529E0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84804" y="84519"/>
            <a:ext cx="1440000" cy="1440000"/>
          </a:xfrm>
          <a:prstGeom prst="rect">
            <a:avLst/>
          </a:prstGeom>
        </p:spPr>
      </p:pic>
    </p:spTree>
    <p:extLst>
      <p:ext uri="{BB962C8B-B14F-4D97-AF65-F5344CB8AC3E}">
        <p14:creationId xmlns:p14="http://schemas.microsoft.com/office/powerpoint/2010/main" val="171045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Lista de requerimientos no funcionales </a:t>
            </a:r>
          </a:p>
        </p:txBody>
      </p:sp>
      <p:sp>
        <p:nvSpPr>
          <p:cNvPr id="5" name="CuadroTexto 4">
            <a:extLst>
              <a:ext uri="{FF2B5EF4-FFF2-40B4-BE49-F238E27FC236}">
                <a16:creationId xmlns:a16="http://schemas.microsoft.com/office/drawing/2014/main" id="{6E117E25-4B84-4D22-8C6B-473355AB23F6}"/>
              </a:ext>
            </a:extLst>
          </p:cNvPr>
          <p:cNvSpPr txBox="1"/>
          <p:nvPr/>
        </p:nvSpPr>
        <p:spPr>
          <a:xfrm>
            <a:off x="1294362" y="2074783"/>
            <a:ext cx="9603275" cy="2708434"/>
          </a:xfrm>
          <a:prstGeom prst="rect">
            <a:avLst/>
          </a:prstGeom>
          <a:noFill/>
        </p:spPr>
        <p:txBody>
          <a:bodyPr wrap="square">
            <a:spAutoFit/>
          </a:bodyPr>
          <a:lstStyle/>
          <a:p>
            <a:pPr rtl="0">
              <a:spcBef>
                <a:spcPts val="1200"/>
              </a:spcBef>
              <a:spcAft>
                <a:spcPts val="1200"/>
              </a:spcAft>
            </a:pPr>
            <a:r>
              <a:rPr lang="es-ES" i="0" u="none" strike="noStrike" dirty="0">
                <a:solidFill>
                  <a:srgbClr val="000000"/>
                </a:solidFill>
                <a:effectLst/>
              </a:rPr>
              <a:t>Requerimientos no funcionales:</a:t>
            </a:r>
          </a:p>
          <a:p>
            <a:pPr marL="285750" indent="-285750" rtl="0">
              <a:spcBef>
                <a:spcPts val="1200"/>
              </a:spcBef>
              <a:spcAft>
                <a:spcPts val="1200"/>
              </a:spcAft>
              <a:buFont typeface="Arial" panose="020B0604020202020204" pitchFamily="34" charset="0"/>
              <a:buChar char="•"/>
            </a:pPr>
            <a:r>
              <a:rPr lang="es-ES" dirty="0">
                <a:solidFill>
                  <a:srgbClr val="000000"/>
                </a:solidFill>
              </a:rPr>
              <a:t>Quedan restringidos los problemas no computables</a:t>
            </a:r>
          </a:p>
          <a:p>
            <a:pPr marL="285750" indent="-285750" rtl="0">
              <a:spcBef>
                <a:spcPts val="1200"/>
              </a:spcBef>
              <a:spcAft>
                <a:spcPts val="1200"/>
              </a:spcAft>
              <a:buFont typeface="Arial" panose="020B0604020202020204" pitchFamily="34" charset="0"/>
              <a:buChar char="•"/>
            </a:pPr>
            <a:r>
              <a:rPr lang="es-ES" dirty="0">
                <a:effectLst/>
              </a:rPr>
              <a:t>La maquina debe tener solución a todos lo problemas computables posibles</a:t>
            </a:r>
          </a:p>
          <a:p>
            <a:pPr marL="285750" indent="-285750" rtl="0">
              <a:spcBef>
                <a:spcPts val="1200"/>
              </a:spcBef>
              <a:spcAft>
                <a:spcPts val="1200"/>
              </a:spcAft>
              <a:buFont typeface="Arial" panose="020B0604020202020204" pitchFamily="34" charset="0"/>
              <a:buChar char="•"/>
            </a:pPr>
            <a:r>
              <a:rPr lang="es-ES" dirty="0"/>
              <a:t>El desarrollo de la red Petri debe ser compleja</a:t>
            </a:r>
          </a:p>
          <a:p>
            <a:pPr marL="285750" indent="-285750" rtl="0">
              <a:spcBef>
                <a:spcPts val="1200"/>
              </a:spcBef>
              <a:spcAft>
                <a:spcPts val="1200"/>
              </a:spcAft>
              <a:buFont typeface="Arial" panose="020B0604020202020204" pitchFamily="34" charset="0"/>
              <a:buChar char="•"/>
            </a:pPr>
            <a:r>
              <a:rPr lang="es-ES" dirty="0">
                <a:effectLst/>
              </a:rPr>
              <a:t>Los problemas computables se puedes trabajar en cualquier software   </a:t>
            </a:r>
          </a:p>
        </p:txBody>
      </p:sp>
      <p:pic>
        <p:nvPicPr>
          <p:cNvPr id="6" name="Gráfico 5" descr="Cerebro en cabeza">
            <a:extLst>
              <a:ext uri="{FF2B5EF4-FFF2-40B4-BE49-F238E27FC236}">
                <a16:creationId xmlns:a16="http://schemas.microsoft.com/office/drawing/2014/main" id="{46D09273-0E56-46B5-8B46-6801E6D67CD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86405" y="167532"/>
            <a:ext cx="1440000" cy="1440000"/>
          </a:xfrm>
          <a:prstGeom prst="rect">
            <a:avLst/>
          </a:prstGeom>
        </p:spPr>
      </p:pic>
    </p:spTree>
    <p:extLst>
      <p:ext uri="{BB962C8B-B14F-4D97-AF65-F5344CB8AC3E}">
        <p14:creationId xmlns:p14="http://schemas.microsoft.com/office/powerpoint/2010/main" val="109435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diseño</a:t>
            </a:r>
          </a:p>
        </p:txBody>
      </p:sp>
      <p:sp>
        <p:nvSpPr>
          <p:cNvPr id="5" name="CuadroTexto 4">
            <a:extLst>
              <a:ext uri="{FF2B5EF4-FFF2-40B4-BE49-F238E27FC236}">
                <a16:creationId xmlns:a16="http://schemas.microsoft.com/office/drawing/2014/main" id="{8BF6C43A-08CE-482F-A350-F54B24D710B5}"/>
              </a:ext>
            </a:extLst>
          </p:cNvPr>
          <p:cNvSpPr txBox="1"/>
          <p:nvPr/>
        </p:nvSpPr>
        <p:spPr>
          <a:xfrm>
            <a:off x="3043767" y="2536448"/>
            <a:ext cx="6104466" cy="1785104"/>
          </a:xfrm>
          <a:prstGeom prst="rect">
            <a:avLst/>
          </a:prstGeom>
          <a:noFill/>
        </p:spPr>
        <p:txBody>
          <a:bodyPr wrap="square">
            <a:spAutoFit/>
          </a:bodyPr>
          <a:lstStyle/>
          <a:p>
            <a:pPr algn="just" rtl="0">
              <a:spcBef>
                <a:spcPts val="1200"/>
              </a:spcBef>
              <a:spcAft>
                <a:spcPts val="1200"/>
              </a:spcAft>
            </a:pPr>
            <a:r>
              <a:rPr lang="es-ES" sz="1600" i="0" u="none" strike="noStrike" dirty="0">
                <a:solidFill>
                  <a:srgbClr val="202122"/>
                </a:solidFill>
                <a:effectLst/>
              </a:rPr>
              <a:t>Existe un programa </a:t>
            </a:r>
            <a:r>
              <a:rPr lang="es-ES" sz="1600" i="1" u="none" strike="noStrike" dirty="0">
                <a:solidFill>
                  <a:srgbClr val="000000"/>
                </a:solidFill>
                <a:effectLst/>
              </a:rPr>
              <a:t>P</a:t>
            </a:r>
            <a:r>
              <a:rPr lang="es-ES" sz="1600" i="0" u="none" strike="noStrike" dirty="0">
                <a:solidFill>
                  <a:srgbClr val="000000"/>
                </a:solidFill>
                <a:effectLst/>
              </a:rPr>
              <a:t>, tal que, dado un programa cualquiera </a:t>
            </a:r>
            <a:r>
              <a:rPr lang="es-ES" sz="1600" i="1" u="none" strike="noStrike" dirty="0">
                <a:solidFill>
                  <a:srgbClr val="000000"/>
                </a:solidFill>
                <a:effectLst/>
              </a:rPr>
              <a:t>q</a:t>
            </a:r>
            <a:r>
              <a:rPr lang="es-ES" sz="1600" i="0" u="none" strike="noStrike" dirty="0">
                <a:solidFill>
                  <a:srgbClr val="000000"/>
                </a:solidFill>
                <a:effectLst/>
              </a:rPr>
              <a:t> y unos datos de entrada </a:t>
            </a:r>
            <a:r>
              <a:rPr lang="es-ES" sz="1600" i="1" u="none" strike="noStrike" dirty="0">
                <a:solidFill>
                  <a:srgbClr val="000000"/>
                </a:solidFill>
                <a:effectLst/>
              </a:rPr>
              <a:t>x</a:t>
            </a:r>
            <a:r>
              <a:rPr lang="es-ES" sz="1600" i="0" u="none" strike="noStrike" dirty="0">
                <a:solidFill>
                  <a:srgbClr val="000000"/>
                </a:solidFill>
                <a:effectLst/>
              </a:rPr>
              <a:t>, muestre como salida 1 si </a:t>
            </a:r>
            <a:r>
              <a:rPr lang="es-ES" sz="1600" i="1" u="none" strike="noStrike" dirty="0">
                <a:solidFill>
                  <a:srgbClr val="000000"/>
                </a:solidFill>
                <a:effectLst/>
              </a:rPr>
              <a:t>q</a:t>
            </a:r>
            <a:r>
              <a:rPr lang="es-ES" sz="1600" i="0" u="none" strike="noStrike" dirty="0">
                <a:solidFill>
                  <a:srgbClr val="000000"/>
                </a:solidFill>
                <a:effectLst/>
              </a:rPr>
              <a:t> con entrada </a:t>
            </a:r>
            <a:r>
              <a:rPr lang="es-ES" sz="1600" i="1" u="none" strike="noStrike" dirty="0">
                <a:solidFill>
                  <a:srgbClr val="000000"/>
                </a:solidFill>
                <a:effectLst/>
              </a:rPr>
              <a:t>x</a:t>
            </a:r>
            <a:r>
              <a:rPr lang="es-ES" sz="1600" i="0" u="none" strike="noStrike" dirty="0">
                <a:solidFill>
                  <a:srgbClr val="000000"/>
                </a:solidFill>
                <a:effectLst/>
              </a:rPr>
              <a:t> termina en un número finito de pasos o muestre como salida 0 si </a:t>
            </a:r>
            <a:r>
              <a:rPr lang="es-ES" sz="1600" i="1" u="none" strike="noStrike" dirty="0">
                <a:solidFill>
                  <a:srgbClr val="000000"/>
                </a:solidFill>
                <a:effectLst/>
              </a:rPr>
              <a:t>q</a:t>
            </a:r>
            <a:r>
              <a:rPr lang="es-ES" sz="1600" i="0" u="none" strike="noStrike" dirty="0">
                <a:solidFill>
                  <a:srgbClr val="000000"/>
                </a:solidFill>
                <a:effectLst/>
              </a:rPr>
              <a:t> con </a:t>
            </a:r>
            <a:r>
              <a:rPr lang="es-ES" sz="1600" i="1" u="none" strike="noStrike" dirty="0">
                <a:solidFill>
                  <a:srgbClr val="000000"/>
                </a:solidFill>
                <a:effectLst/>
              </a:rPr>
              <a:t>x</a:t>
            </a:r>
            <a:r>
              <a:rPr lang="es-ES" sz="1600" i="0" u="none" strike="noStrike" dirty="0">
                <a:solidFill>
                  <a:srgbClr val="000000"/>
                </a:solidFill>
                <a:effectLst/>
              </a:rPr>
              <a:t> entra a un bucle infinito.</a:t>
            </a:r>
            <a:endParaRPr lang="es-ES" sz="1600" dirty="0">
              <a:effectLst/>
            </a:endParaRPr>
          </a:p>
          <a:p>
            <a:br>
              <a:rPr lang="es-ES" dirty="0"/>
            </a:br>
            <a:endParaRPr lang="es-MX" dirty="0"/>
          </a:p>
        </p:txBody>
      </p:sp>
      <p:pic>
        <p:nvPicPr>
          <p:cNvPr id="6" name="Gráfico 5" descr="Cerebro en cabeza">
            <a:extLst>
              <a:ext uri="{FF2B5EF4-FFF2-40B4-BE49-F238E27FC236}">
                <a16:creationId xmlns:a16="http://schemas.microsoft.com/office/drawing/2014/main" id="{0BCCBB8A-766A-4331-90F3-CA746013668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01738" y="84519"/>
            <a:ext cx="1440000" cy="1440000"/>
          </a:xfrm>
          <a:prstGeom prst="rect">
            <a:avLst/>
          </a:prstGeom>
        </p:spPr>
      </p:pic>
    </p:spTree>
    <p:extLst>
      <p:ext uri="{BB962C8B-B14F-4D97-AF65-F5344CB8AC3E}">
        <p14:creationId xmlns:p14="http://schemas.microsoft.com/office/powerpoint/2010/main" val="55302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5" name="CuadroTexto 4">
            <a:extLst>
              <a:ext uri="{FF2B5EF4-FFF2-40B4-BE49-F238E27FC236}">
                <a16:creationId xmlns:a16="http://schemas.microsoft.com/office/drawing/2014/main" id="{9772C529-9B6C-4472-B63F-63ACECA47FA6}"/>
              </a:ext>
            </a:extLst>
          </p:cNvPr>
          <p:cNvSpPr txBox="1"/>
          <p:nvPr/>
        </p:nvSpPr>
        <p:spPr>
          <a:xfrm>
            <a:off x="1294362" y="1579138"/>
            <a:ext cx="6104466" cy="1477328"/>
          </a:xfrm>
          <a:prstGeom prst="rect">
            <a:avLst/>
          </a:prstGeom>
          <a:noFill/>
        </p:spPr>
        <p:txBody>
          <a:bodyPr wrap="square">
            <a:spAutoFit/>
          </a:bodyPr>
          <a:lstStyle/>
          <a:p>
            <a:r>
              <a:rPr lang="es-ES" i="0" u="none" strike="noStrike" dirty="0">
                <a:solidFill>
                  <a:srgbClr val="202122"/>
                </a:solidFill>
                <a:effectLst/>
              </a:rPr>
              <a:t>Supongamos que el problema de la parada tiene solución. Es decir, supongamos que existe una máquina de Turing que es capaz de determinar si otra máquina de Turing parará (terminará) con una entrada determinada. Llamemos </a:t>
            </a:r>
            <a:r>
              <a:rPr lang="es-ES" i="1" u="none" strike="noStrike" dirty="0">
                <a:solidFill>
                  <a:srgbClr val="202122"/>
                </a:solidFill>
                <a:effectLst/>
              </a:rPr>
              <a:t>Termina</a:t>
            </a:r>
            <a:r>
              <a:rPr lang="es-ES" i="0" u="none" strike="noStrike" dirty="0">
                <a:solidFill>
                  <a:srgbClr val="202122"/>
                </a:solidFill>
                <a:effectLst/>
              </a:rPr>
              <a:t> a esta máquina</a:t>
            </a:r>
            <a:r>
              <a:rPr lang="es-ES" sz="1800" b="1" i="0" u="none" strike="noStrike" dirty="0">
                <a:solidFill>
                  <a:srgbClr val="202122"/>
                </a:solidFill>
                <a:effectLst/>
                <a:latin typeface="Arial" panose="020B0604020202020204" pitchFamily="34" charset="0"/>
              </a:rPr>
              <a:t>. </a:t>
            </a:r>
            <a:endParaRPr lang="es-MX" dirty="0"/>
          </a:p>
        </p:txBody>
      </p:sp>
      <p:pic>
        <p:nvPicPr>
          <p:cNvPr id="2050" name="Picture 2">
            <a:extLst>
              <a:ext uri="{FF2B5EF4-FFF2-40B4-BE49-F238E27FC236}">
                <a16:creationId xmlns:a16="http://schemas.microsoft.com/office/drawing/2014/main" id="{43492E45-CC14-4450-A7BF-0CF3912C3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280" y="1555802"/>
            <a:ext cx="2238375"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4E1547D2-6A28-4601-B154-E6269679C69D}"/>
              </a:ext>
            </a:extLst>
          </p:cNvPr>
          <p:cNvSpPr txBox="1"/>
          <p:nvPr/>
        </p:nvSpPr>
        <p:spPr>
          <a:xfrm>
            <a:off x="4793172" y="3528535"/>
            <a:ext cx="6104466" cy="2185214"/>
          </a:xfrm>
          <a:prstGeom prst="rect">
            <a:avLst/>
          </a:prstGeom>
          <a:noFill/>
        </p:spPr>
        <p:txBody>
          <a:bodyPr wrap="square">
            <a:spAutoFit/>
          </a:bodyPr>
          <a:lstStyle/>
          <a:p>
            <a:pPr algn="r" rtl="0">
              <a:spcBef>
                <a:spcPts val="1200"/>
              </a:spcBef>
              <a:spcAft>
                <a:spcPts val="1200"/>
              </a:spcAft>
            </a:pPr>
            <a:r>
              <a:rPr lang="es-ES" i="0" u="none" strike="noStrike" dirty="0">
                <a:solidFill>
                  <a:srgbClr val="000000"/>
                </a:solidFill>
                <a:effectLst/>
              </a:rPr>
              <a:t>Las redes de Petri pueden describir fácilmente sistemas en los que se producen relaciones de paralelismo, exclusión mutua y sincronización entre procesos en este caso se comprueba que tanto las máquinas de Turing como la red Petri no resuelven el problema de la parada.</a:t>
            </a:r>
            <a:endParaRPr lang="es-ES" dirty="0">
              <a:effectLst/>
            </a:endParaRPr>
          </a:p>
          <a:p>
            <a:br>
              <a:rPr lang="es-ES" dirty="0"/>
            </a:br>
            <a:endParaRPr lang="es-MX" dirty="0"/>
          </a:p>
        </p:txBody>
      </p:sp>
      <p:pic>
        <p:nvPicPr>
          <p:cNvPr id="2052" name="Picture 4">
            <a:extLst>
              <a:ext uri="{FF2B5EF4-FFF2-40B4-BE49-F238E27FC236}">
                <a16:creationId xmlns:a16="http://schemas.microsoft.com/office/drawing/2014/main" id="{64C817A0-903C-47AD-B9EC-7246AFF29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049" y="3164594"/>
            <a:ext cx="2504546" cy="2801961"/>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Engranajes">
            <a:extLst>
              <a:ext uri="{FF2B5EF4-FFF2-40B4-BE49-F238E27FC236}">
                <a16:creationId xmlns:a16="http://schemas.microsoft.com/office/drawing/2014/main" id="{44B3B120-D76C-445D-B074-C045F3521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403696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8" name="CuadroTexto 7">
            <a:extLst>
              <a:ext uri="{FF2B5EF4-FFF2-40B4-BE49-F238E27FC236}">
                <a16:creationId xmlns:a16="http://schemas.microsoft.com/office/drawing/2014/main" id="{D1C04CCE-5FA7-47B1-BB93-159204AAB0B6}"/>
              </a:ext>
            </a:extLst>
          </p:cNvPr>
          <p:cNvSpPr txBox="1"/>
          <p:nvPr/>
        </p:nvSpPr>
        <p:spPr>
          <a:xfrm>
            <a:off x="1294363" y="3248391"/>
            <a:ext cx="6104466" cy="1354217"/>
          </a:xfrm>
          <a:prstGeom prst="rect">
            <a:avLst/>
          </a:prstGeom>
          <a:noFill/>
        </p:spPr>
        <p:txBody>
          <a:bodyPr wrap="square">
            <a:spAutoFit/>
          </a:bodyPr>
          <a:lstStyle/>
          <a:p>
            <a:pPr rtl="0">
              <a:spcBef>
                <a:spcPts val="1200"/>
              </a:spcBef>
              <a:spcAft>
                <a:spcPts val="1200"/>
              </a:spcAft>
            </a:pPr>
            <a:r>
              <a:rPr lang="es-ES" sz="1800" i="0" u="none" strike="noStrike" dirty="0">
                <a:solidFill>
                  <a:srgbClr val="000000"/>
                </a:solidFill>
                <a:effectLst/>
              </a:rPr>
              <a:t>Se realizo la representación de la Red Petri implementando el problema de </a:t>
            </a:r>
            <a:r>
              <a:rPr lang="es-ES" sz="1800" i="0" u="none" strike="noStrike" dirty="0" err="1">
                <a:solidFill>
                  <a:srgbClr val="000000"/>
                </a:solidFill>
                <a:effectLst/>
              </a:rPr>
              <a:t>halting</a:t>
            </a:r>
            <a:r>
              <a:rPr lang="es-ES" sz="1800" i="0" u="none" strike="noStrike" dirty="0">
                <a:solidFill>
                  <a:srgbClr val="000000"/>
                </a:solidFill>
                <a:effectLst/>
              </a:rPr>
              <a:t> de la siguiente manera:</a:t>
            </a:r>
            <a:endParaRPr lang="es-ES" dirty="0">
              <a:effectLst/>
            </a:endParaRPr>
          </a:p>
          <a:p>
            <a:br>
              <a:rPr lang="es-ES" dirty="0"/>
            </a:br>
            <a:endParaRPr lang="es-MX" dirty="0"/>
          </a:p>
        </p:txBody>
      </p:sp>
      <p:pic>
        <p:nvPicPr>
          <p:cNvPr id="3074" name="Picture 2">
            <a:extLst>
              <a:ext uri="{FF2B5EF4-FFF2-40B4-BE49-F238E27FC236}">
                <a16:creationId xmlns:a16="http://schemas.microsoft.com/office/drawing/2014/main" id="{45A659EE-EA81-4272-9E0B-8FD0A44D8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828" y="2108647"/>
            <a:ext cx="299085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Herramientas">
            <a:extLst>
              <a:ext uri="{FF2B5EF4-FFF2-40B4-BE49-F238E27FC236}">
                <a16:creationId xmlns:a16="http://schemas.microsoft.com/office/drawing/2014/main" id="{33688D99-545D-4355-BAF0-076EC0B08B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6445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desarrollo</a:t>
            </a:r>
          </a:p>
        </p:txBody>
      </p:sp>
      <p:sp>
        <p:nvSpPr>
          <p:cNvPr id="6" name="CuadroTexto 5">
            <a:extLst>
              <a:ext uri="{FF2B5EF4-FFF2-40B4-BE49-F238E27FC236}">
                <a16:creationId xmlns:a16="http://schemas.microsoft.com/office/drawing/2014/main" id="{691BE919-6270-49C8-BD4C-A6D4C5A201B1}"/>
              </a:ext>
            </a:extLst>
          </p:cNvPr>
          <p:cNvSpPr txBox="1"/>
          <p:nvPr/>
        </p:nvSpPr>
        <p:spPr>
          <a:xfrm>
            <a:off x="203199" y="1665449"/>
            <a:ext cx="11311467" cy="4370427"/>
          </a:xfrm>
          <a:prstGeom prst="rect">
            <a:avLst/>
          </a:prstGeom>
          <a:noFill/>
        </p:spPr>
        <p:txBody>
          <a:bodyPr wrap="square">
            <a:spAutoFit/>
          </a:bodyPr>
          <a:lstStyle/>
          <a:p>
            <a:pPr marL="457200" indent="-228600" rtl="0">
              <a:spcBef>
                <a:spcPts val="1200"/>
              </a:spcBef>
              <a:spcAft>
                <a:spcPts val="1200"/>
              </a:spcAft>
            </a:pPr>
            <a:r>
              <a:rPr lang="es-MX" sz="1800" b="1" i="0" u="none" strike="noStrike" dirty="0">
                <a:solidFill>
                  <a:srgbClr val="000000"/>
                </a:solidFill>
                <a:effectLst/>
                <a:latin typeface="Times New Roman" panose="02020603050405020304" pitchFamily="18" charset="0"/>
              </a:rPr>
              <a:t>1-</a:t>
            </a:r>
            <a:r>
              <a:rPr lang="es-MX" sz="800" b="1" i="0" u="none" strike="noStrike" dirty="0">
                <a:solidFill>
                  <a:srgbClr val="000000"/>
                </a:solidFill>
                <a:effectLst/>
              </a:rPr>
              <a:t>  </a:t>
            </a:r>
            <a:r>
              <a:rPr lang="es-MX" sz="1800" b="1" i="0" u="sng" strike="noStrike" dirty="0">
                <a:solidFill>
                  <a:srgbClr val="1155CC"/>
                </a:solidFill>
                <a:effectLst/>
                <a:hlinkClick r:id="rId3"/>
              </a:rPr>
              <a:t>https://www.ctr.unican.es/asignaturas/MC_ProCon/Doc/PETRI_1.pdf</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2-</a:t>
            </a:r>
            <a:r>
              <a:rPr lang="es-MX" sz="800" b="1" i="0" u="none" strike="noStrike" dirty="0">
                <a:solidFill>
                  <a:srgbClr val="000000"/>
                </a:solidFill>
                <a:effectLst/>
              </a:rPr>
              <a:t>  </a:t>
            </a:r>
            <a:r>
              <a:rPr lang="es-MX" sz="1800" b="1" i="0" u="sng" strike="noStrike" dirty="0">
                <a:solidFill>
                  <a:srgbClr val="1155CC"/>
                </a:solidFill>
                <a:effectLst/>
                <a:hlinkClick r:id="rId4"/>
              </a:rPr>
              <a:t>http://teodelacomp.blogspot.com/2011/05/52-problemas-de-halting-por-jose-luis.html</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3-</a:t>
            </a:r>
            <a:r>
              <a:rPr lang="es-MX" sz="800" b="1" i="0" u="none" strike="noStrike" dirty="0">
                <a:solidFill>
                  <a:srgbClr val="000000"/>
                </a:solidFill>
                <a:effectLst/>
              </a:rPr>
              <a:t>  </a:t>
            </a:r>
            <a:r>
              <a:rPr lang="es-MX" sz="1800" b="1" i="0" u="sng" strike="noStrike" dirty="0">
                <a:solidFill>
                  <a:srgbClr val="1155CC"/>
                </a:solidFill>
                <a:effectLst/>
                <a:hlinkClick r:id="rId5"/>
              </a:rPr>
              <a:t>http://glossarium.bitrum.unileon.es/Home/teorema-de-turing</a:t>
            </a:r>
            <a:endParaRPr lang="es-MX" b="0" dirty="0">
              <a:effectLst/>
            </a:endParaRPr>
          </a:p>
          <a:p>
            <a:pPr marL="457200" indent="-228600" rtl="0">
              <a:spcBef>
                <a:spcPts val="1200"/>
              </a:spcBef>
              <a:spcAft>
                <a:spcPts val="1200"/>
              </a:spcAft>
            </a:pPr>
            <a:r>
              <a:rPr lang="es-MX" sz="1800" b="1" i="0" u="none" strike="noStrike" dirty="0">
                <a:solidFill>
                  <a:srgbClr val="000000"/>
                </a:solidFill>
                <a:effectLst/>
              </a:rPr>
              <a:t>4-</a:t>
            </a:r>
            <a:r>
              <a:rPr lang="es-MX" sz="800" b="1" i="0" u="none" strike="noStrike" dirty="0">
                <a:solidFill>
                  <a:srgbClr val="000000"/>
                </a:solidFill>
                <a:effectLst/>
              </a:rPr>
              <a:t>  </a:t>
            </a:r>
            <a:r>
              <a:rPr lang="es-MX" sz="1800" b="1" i="0" u="sng" strike="noStrike" dirty="0">
                <a:solidFill>
                  <a:srgbClr val="1155CC"/>
                </a:solidFill>
                <a:effectLst/>
                <a:hlinkClick r:id="rId6"/>
              </a:rPr>
              <a:t>https://es.wikipedia.org/wiki/Problema_de_la_parada#Relevancia_en_la_pr%C3%A1ctica</a:t>
            </a:r>
            <a:endParaRPr lang="es-MX" b="0" dirty="0">
              <a:effectLst/>
            </a:endParaRPr>
          </a:p>
          <a:p>
            <a:pPr indent="-228600" rtl="0">
              <a:spcBef>
                <a:spcPts val="1200"/>
              </a:spcBef>
              <a:spcAft>
                <a:spcPts val="0"/>
              </a:spcAft>
            </a:pPr>
            <a:r>
              <a:rPr lang="es-MX" sz="1800" b="1" i="0" u="none" strike="noStrike" dirty="0">
                <a:solidFill>
                  <a:srgbClr val="000000"/>
                </a:solidFill>
                <a:effectLst/>
              </a:rPr>
              <a:t>5-</a:t>
            </a:r>
            <a:r>
              <a:rPr lang="es-MX" sz="800" b="1" i="0" u="none" strike="noStrike" dirty="0">
                <a:solidFill>
                  <a:srgbClr val="000000"/>
                </a:solidFill>
                <a:effectLst/>
              </a:rPr>
              <a:t>     </a:t>
            </a:r>
            <a:r>
              <a:rPr lang="es-MX" sz="800" b="1" i="0" u="none" strike="noStrike" dirty="0">
                <a:solidFill>
                  <a:srgbClr val="000000"/>
                </a:solidFill>
                <a:effectLst/>
                <a:hlinkClick r:id="rId7"/>
              </a:rPr>
              <a:t> </a:t>
            </a:r>
            <a:r>
              <a:rPr lang="es-MX" sz="1800" b="1" i="0" u="sng" strike="noStrike" dirty="0">
                <a:solidFill>
                  <a:srgbClr val="0070C0"/>
                </a:solidFill>
                <a:effectLst/>
                <a:hlinkClick r:id="rId7"/>
              </a:rPr>
              <a:t>https://www.redhat.com/es/devops/what-is-agile-methodology</a:t>
            </a:r>
            <a:endParaRPr lang="es-MX" b="0" dirty="0">
              <a:effectLst/>
            </a:endParaRPr>
          </a:p>
          <a:p>
            <a:pPr indent="-228600" rtl="0">
              <a:spcBef>
                <a:spcPts val="0"/>
              </a:spcBef>
              <a:spcAft>
                <a:spcPts val="0"/>
              </a:spcAft>
            </a:pPr>
            <a:r>
              <a:rPr lang="es-MX" sz="1800" b="1" i="0" u="none" strike="noStrike" dirty="0">
                <a:solidFill>
                  <a:srgbClr val="000000"/>
                </a:solidFill>
                <a:effectLst/>
              </a:rPr>
              <a:t>6-</a:t>
            </a:r>
            <a:r>
              <a:rPr lang="es-MX" sz="800" b="1" i="0" u="none" strike="noStrike" dirty="0">
                <a:solidFill>
                  <a:srgbClr val="000000"/>
                </a:solidFill>
                <a:effectLst/>
              </a:rPr>
              <a:t>     </a:t>
            </a:r>
            <a:r>
              <a:rPr lang="es-MX" sz="800" b="1" i="0" u="none" strike="noStrike" dirty="0">
                <a:solidFill>
                  <a:srgbClr val="000000"/>
                </a:solidFill>
                <a:effectLst/>
                <a:hlinkClick r:id="rId8"/>
              </a:rPr>
              <a:t> </a:t>
            </a:r>
            <a:r>
              <a:rPr lang="es-MX" sz="1800" b="1" i="0" u="sng" strike="noStrike" dirty="0">
                <a:solidFill>
                  <a:srgbClr val="0070C0"/>
                </a:solidFill>
                <a:effectLst/>
                <a:hlinkClick r:id="rId8"/>
              </a:rPr>
              <a:t>https://www.iebschool.com/blog/que-son-metodologias-agiles-agile-scrum/</a:t>
            </a:r>
            <a:endParaRPr lang="es-MX" b="0" dirty="0">
              <a:effectLst/>
            </a:endParaRPr>
          </a:p>
          <a:p>
            <a:pPr indent="-228600" rtl="0">
              <a:spcBef>
                <a:spcPts val="0"/>
              </a:spcBef>
              <a:spcAft>
                <a:spcPts val="0"/>
              </a:spcAft>
            </a:pPr>
            <a:r>
              <a:rPr lang="es-MX" sz="1800" b="1" i="0" u="none" strike="noStrike" dirty="0">
                <a:solidFill>
                  <a:srgbClr val="000000"/>
                </a:solidFill>
                <a:effectLst/>
              </a:rPr>
              <a:t>7-</a:t>
            </a:r>
            <a:r>
              <a:rPr lang="es-MX" sz="800" b="1" i="0" u="none" strike="noStrike" dirty="0">
                <a:solidFill>
                  <a:srgbClr val="000000"/>
                </a:solidFill>
                <a:effectLst/>
              </a:rPr>
              <a:t>  </a:t>
            </a:r>
            <a:r>
              <a:rPr lang="es-MX" sz="1800" b="1" i="0" u="sng" strike="noStrike" dirty="0">
                <a:solidFill>
                  <a:srgbClr val="0070C0"/>
                </a:solidFill>
                <a:effectLst/>
                <a:hlinkClick r:id="rId9"/>
              </a:rPr>
              <a:t>https://www.wearemarketing.com/es/blog/que-es-la-metodologia-agile-y-que-beneficios-tiene-para-tu-empresa.html#:~:text=La%20metodolog%C3%ADa%20Agile%20es%20una,est%C3%A1%20enfocada%20a%20mejorar%20resultados</a:t>
            </a:r>
            <a:r>
              <a:rPr lang="es-MX" sz="1800" b="1" i="0" u="none" strike="noStrike" dirty="0">
                <a:solidFill>
                  <a:srgbClr val="0070C0"/>
                </a:solidFill>
                <a:effectLst/>
              </a:rPr>
              <a:t>.</a:t>
            </a:r>
            <a:endParaRPr lang="es-MX" b="0" dirty="0">
              <a:effectLst/>
            </a:endParaRPr>
          </a:p>
          <a:p>
            <a:br>
              <a:rPr lang="es-MX" dirty="0"/>
            </a:br>
            <a:endParaRPr lang="es-MX" dirty="0"/>
          </a:p>
        </p:txBody>
      </p:sp>
      <p:pic>
        <p:nvPicPr>
          <p:cNvPr id="7" name="Gráfico 6" descr="Herramientas">
            <a:extLst>
              <a:ext uri="{FF2B5EF4-FFF2-40B4-BE49-F238E27FC236}">
                <a16:creationId xmlns:a16="http://schemas.microsoft.com/office/drawing/2014/main" id="{EB2528F9-A575-4C71-9B49-3B969A9BE0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3278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s-ES" dirty="0"/>
              <a:t>Cronograma del Proyecto.</a:t>
            </a:r>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a:xfrm>
            <a:off x="2453788" y="4900600"/>
            <a:ext cx="9603275" cy="3450613"/>
          </a:xfrm>
        </p:spPr>
        <p:txBody>
          <a:bodyPr rtlCol="0"/>
          <a:lstStyle/>
          <a:p>
            <a:pPr rtl="0"/>
            <a:endParaRPr lang="es-ES" dirty="0"/>
          </a:p>
          <a:p>
            <a:pPr rtl="0"/>
            <a:endParaRPr lang="es-ES" dirty="0"/>
          </a:p>
        </p:txBody>
      </p:sp>
      <p:pic>
        <p:nvPicPr>
          <p:cNvPr id="4" name="Gráfico 3" descr="Bombilla">
            <a:extLst>
              <a:ext uri="{FF2B5EF4-FFF2-40B4-BE49-F238E27FC236}">
                <a16:creationId xmlns:a16="http://schemas.microsoft.com/office/drawing/2014/main" id="{5E124F8C-3984-4EEC-9BA8-3B255731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pic>
        <p:nvPicPr>
          <p:cNvPr id="1026" name="Picture 2" descr="https://lh5.googleusercontent.com/XQmmSX_Czkt0kqWXWCHG7qCk72lg14BZ2tbG3ovdI7YRfogkAUqF042X9O2HvozMQDJBmDhhoJxu0a4HmpaXd1ysMYJORFB3u8K-YpKgwW53auEEA4wql-tpUUniLCtOgh12TqT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4363" y="1664980"/>
            <a:ext cx="9856349" cy="3424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es-MX" dirty="0"/>
              <a:t>RESUMEN GENERAL DE PROYECTO</a:t>
            </a:r>
            <a:endParaRPr lang="es-ES" dirty="0"/>
          </a:p>
        </p:txBody>
      </p:sp>
      <p:sp>
        <p:nvSpPr>
          <p:cNvPr id="3" name="Marcador de contenido 2">
            <a:extLst>
              <a:ext uri="{FF2B5EF4-FFF2-40B4-BE49-F238E27FC236}">
                <a16:creationId xmlns:a16="http://schemas.microsoft.com/office/drawing/2014/main" id="{C3C0199F-A274-44C6-BF37-784A855E6EEA}"/>
              </a:ext>
            </a:extLst>
          </p:cNvPr>
          <p:cNvSpPr>
            <a:spLocks noGrp="1"/>
          </p:cNvSpPr>
          <p:nvPr>
            <p:ph idx="1"/>
          </p:nvPr>
        </p:nvSpPr>
        <p:spPr/>
        <p:txBody>
          <a:bodyPr rtlCol="0">
            <a:normAutofit/>
          </a:bodyPr>
          <a:lstStyle/>
          <a:p>
            <a:pPr lvl="0"/>
            <a:r>
              <a:rPr lang="es-MX" sz="1800" dirty="0"/>
              <a:t>Para este proyecto observaremos las múltiples capacidades de desarrollo de nuestro sistema de modelado realizado en Petri-net, el cual nos funcionara para ejecutar simulaciones de la estructura de un modelo en este caso será de una maquina de Turing y esto nos servirá para la recopilación de información sobre el rendimiento.</a:t>
            </a:r>
            <a:endParaRPr lang="es-ES" sz="1800" dirty="0"/>
          </a:p>
        </p:txBody>
      </p:sp>
      <p:pic>
        <p:nvPicPr>
          <p:cNvPr id="6" name="Gráfico 5" descr="Herramientas">
            <a:extLst>
              <a:ext uri="{FF2B5EF4-FFF2-40B4-BE49-F238E27FC236}">
                <a16:creationId xmlns:a16="http://schemas.microsoft.com/office/drawing/2014/main" id="{A0524D64-7C99-4DD6-A26E-C33BE01EC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4045" y="340011"/>
            <a:ext cx="1044000" cy="1044000"/>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normAutofit fontScale="90000"/>
          </a:bodyPr>
          <a:lstStyle/>
          <a:p>
            <a:r>
              <a:rPr lang="es-MX" dirty="0"/>
              <a:t>ANÁLISIS DE RIESGO DEL PROYECTO</a:t>
            </a:r>
            <a:br>
              <a:rPr lang="es-MX" dirty="0"/>
            </a:br>
            <a:br>
              <a:rPr lang="es-MX" dirty="0"/>
            </a:b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038817886"/>
              </p:ext>
            </p:extLst>
          </p:nvPr>
        </p:nvGraphicFramePr>
        <p:xfrm>
          <a:off x="1669774" y="1724021"/>
          <a:ext cx="8671961" cy="4313962"/>
        </p:xfrm>
        <a:graphic>
          <a:graphicData uri="http://schemas.openxmlformats.org/drawingml/2006/table">
            <a:tbl>
              <a:tblPr/>
              <a:tblGrid>
                <a:gridCol w="3724967">
                  <a:extLst>
                    <a:ext uri="{9D8B030D-6E8A-4147-A177-3AD203B41FA5}">
                      <a16:colId xmlns:a16="http://schemas.microsoft.com/office/drawing/2014/main" val="20000"/>
                    </a:ext>
                  </a:extLst>
                </a:gridCol>
                <a:gridCol w="4946994">
                  <a:extLst>
                    <a:ext uri="{9D8B030D-6E8A-4147-A177-3AD203B41FA5}">
                      <a16:colId xmlns:a16="http://schemas.microsoft.com/office/drawing/2014/main" val="20001"/>
                    </a:ext>
                  </a:extLst>
                </a:gridCol>
              </a:tblGrid>
              <a:tr h="460687">
                <a:tc>
                  <a:txBody>
                    <a:bodyPr/>
                    <a:lstStyle/>
                    <a:p>
                      <a:pPr algn="ctr" rtl="0" fontAlgn="t">
                        <a:spcBef>
                          <a:spcPts val="1200"/>
                        </a:spcBef>
                        <a:spcAft>
                          <a:spcPts val="1200"/>
                        </a:spcAft>
                      </a:pPr>
                      <a:r>
                        <a:rPr lang="es-MX" sz="1800" b="0" i="0" u="none" strike="noStrike" dirty="0">
                          <a:solidFill>
                            <a:srgbClr val="000000"/>
                          </a:solidFill>
                          <a:effectLst/>
                          <a:latin typeface="+mn-lt"/>
                        </a:rPr>
                        <a:t>RIESGO</a:t>
                      </a:r>
                      <a:endParaRPr lang="es-MX" sz="1800" b="0" dirty="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SOLUCIÓN</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Intensidad en el ritmo de trabajo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Las cosas deben ser echas en tiempo y forma para evitar este riesgo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la carga de trabajo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Repartirnos el trabajo y ayudarnos mutuamente</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incrementar el estrés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Tomar el fin de semana ratos libres para evitar el estrés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0867">
                <a:tc>
                  <a:txBody>
                    <a:bodyPr/>
                    <a:lstStyle/>
                    <a:p>
                      <a:pPr algn="ctr" rtl="0" fontAlgn="t">
                        <a:spcBef>
                          <a:spcPts val="1200"/>
                        </a:spcBef>
                        <a:spcAft>
                          <a:spcPts val="1200"/>
                        </a:spcAft>
                      </a:pPr>
                      <a:r>
                        <a:rPr lang="es-MX" sz="1800" b="0" i="0" u="none" strike="noStrike">
                          <a:solidFill>
                            <a:srgbClr val="000000"/>
                          </a:solidFill>
                          <a:effectLst/>
                          <a:latin typeface="+mn-lt"/>
                        </a:rPr>
                        <a:t>No entender el tema al 100%</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Poner atención al profesor para que no existan dudas acerca del tema</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4400">
                <a:tc>
                  <a:txBody>
                    <a:bodyPr/>
                    <a:lstStyle/>
                    <a:p>
                      <a:pPr algn="ctr" rtl="0" fontAlgn="t">
                        <a:spcBef>
                          <a:spcPts val="1200"/>
                        </a:spcBef>
                        <a:spcAft>
                          <a:spcPts val="1200"/>
                        </a:spcAft>
                      </a:pPr>
                      <a:r>
                        <a:rPr lang="es-MX" sz="1800" b="0" i="0" u="none" strike="noStrike">
                          <a:solidFill>
                            <a:srgbClr val="000000"/>
                          </a:solidFill>
                          <a:effectLst/>
                          <a:latin typeface="+mn-lt"/>
                        </a:rPr>
                        <a:t>Que no se guarde el proyecto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a:solidFill>
                            <a:srgbClr val="000000"/>
                          </a:solidFill>
                          <a:effectLst/>
                          <a:latin typeface="+mn-lt"/>
                        </a:rPr>
                        <a:t>Guardar constantemente el proyecto para y respaldarlo para que no haya algún conflicto</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4400">
                <a:tc>
                  <a:txBody>
                    <a:bodyPr/>
                    <a:lstStyle/>
                    <a:p>
                      <a:pPr algn="ctr" rtl="0" fontAlgn="t">
                        <a:spcBef>
                          <a:spcPts val="1200"/>
                        </a:spcBef>
                        <a:spcAft>
                          <a:spcPts val="1200"/>
                        </a:spcAft>
                      </a:pPr>
                      <a:r>
                        <a:rPr lang="es-MX" sz="1800" b="0" i="0" u="none" strike="noStrike">
                          <a:solidFill>
                            <a:srgbClr val="000000"/>
                          </a:solidFill>
                          <a:effectLst/>
                          <a:latin typeface="+mn-lt"/>
                        </a:rPr>
                        <a:t>Que el equipo no esté conforme con el trabajo de otros integrantes</a:t>
                      </a:r>
                      <a:endParaRPr lang="es-MX" sz="1800" b="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tc>
                  <a:txBody>
                    <a:bodyPr/>
                    <a:lstStyle/>
                    <a:p>
                      <a:pPr algn="ctr" rtl="0" fontAlgn="t">
                        <a:spcBef>
                          <a:spcPts val="1200"/>
                        </a:spcBef>
                        <a:spcAft>
                          <a:spcPts val="1200"/>
                        </a:spcAft>
                      </a:pPr>
                      <a:r>
                        <a:rPr lang="es-MX" sz="1800" b="0" i="0" u="none" strike="noStrike" dirty="0">
                          <a:solidFill>
                            <a:srgbClr val="000000"/>
                          </a:solidFill>
                          <a:effectLst/>
                          <a:latin typeface="+mn-lt"/>
                        </a:rPr>
                        <a:t>Comunicarse entre todos para que no haya inconformidades</a:t>
                      </a:r>
                      <a:endParaRPr lang="es-MX" sz="1800" b="0" dirty="0">
                        <a:effectLst/>
                        <a:latin typeface="+mn-lt"/>
                      </a:endParaRPr>
                    </a:p>
                  </a:txBody>
                  <a:tcPr marL="32948" marR="32948" marT="32948" marB="32948">
                    <a:lnL w="12560" cap="flat" cmpd="sng" algn="ctr">
                      <a:solidFill>
                        <a:srgbClr val="000000"/>
                      </a:solidFill>
                      <a:prstDash val="solid"/>
                      <a:round/>
                      <a:headEnd type="none" w="med" len="med"/>
                      <a:tailEnd type="none" w="med" len="med"/>
                    </a:lnL>
                    <a:lnR w="12560" cap="flat" cmpd="sng" algn="ctr">
                      <a:solidFill>
                        <a:srgbClr val="000000"/>
                      </a:solidFill>
                      <a:prstDash val="solid"/>
                      <a:round/>
                      <a:headEnd type="none" w="med" len="med"/>
                      <a:tailEnd type="none" w="med" len="med"/>
                    </a:lnR>
                    <a:lnT w="12560" cap="flat" cmpd="sng" algn="ctr">
                      <a:solidFill>
                        <a:srgbClr val="000000"/>
                      </a:solidFill>
                      <a:prstDash val="solid"/>
                      <a:round/>
                      <a:headEnd type="none" w="med" len="med"/>
                      <a:tailEnd type="none" w="med" len="med"/>
                    </a:lnT>
                    <a:lnB w="1256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6" name="Gráfico 5" descr="Herramientas">
            <a:extLst>
              <a:ext uri="{FF2B5EF4-FFF2-40B4-BE49-F238E27FC236}">
                <a16:creationId xmlns:a16="http://schemas.microsoft.com/office/drawing/2014/main" id="{A0524D64-7C99-4DD6-A26E-C33BE01EC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4045" y="340011"/>
            <a:ext cx="1044000" cy="1044000"/>
          </a:xfrm>
          <a:prstGeom prst="rect">
            <a:avLst/>
          </a:prstGeom>
        </p:spPr>
      </p:pic>
      <p:sp>
        <p:nvSpPr>
          <p:cNvPr id="5" name="Rectangle 1"/>
          <p:cNvSpPr>
            <a:spLocks noChangeArrowheads="1"/>
          </p:cNvSpPr>
          <p:nvPr/>
        </p:nvSpPr>
        <p:spPr bwMode="auto">
          <a:xfrm>
            <a:off x="-1294362" y="106946"/>
            <a:ext cx="292997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800" b="0" i="0" u="none" strike="noStrike" cap="none" normalizeH="0" baseline="0">
                <a:ln>
                  <a:noFill/>
                </a:ln>
                <a:solidFill>
                  <a:schemeClr val="tx1"/>
                </a:solidFill>
                <a:effectLst/>
                <a:latin typeface="Arial" panose="020B0604020202020204" pitchFamily="34" charset="0"/>
              </a:rPr>
            </a:b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52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¿QUE ES LA RED PETRI?</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p:txBody>
          <a:bodyPr rtlCol="0">
            <a:normAutofit lnSpcReduction="10000"/>
          </a:bodyPr>
          <a:lstStyle/>
          <a:p>
            <a:pPr marL="742950" lvl="1" indent="-285750">
              <a:buFont typeface="Arial" panose="020B0604020202020204" pitchFamily="34" charset="0"/>
              <a:buChar char="•"/>
            </a:pPr>
            <a:r>
              <a:rPr lang="es-MX" sz="1800" dirty="0"/>
              <a:t>Es una herramienta matemática para el estudio de las comunicaciones con los autómatas.  Algunas de las aplicaciones más importantes de las Redes de Petri, creada por Carl Petri en 1962, esta ha sido en el modelado y análisis de los protocolos de comunicación, en el modelado y análisis de los sistemas de manufactura.</a:t>
            </a:r>
            <a:endParaRPr lang="es-ES" sz="1800" dirty="0"/>
          </a:p>
          <a:p>
            <a:pPr rtl="0"/>
            <a:endParaRPr lang="es-ES" dirty="0"/>
          </a:p>
        </p:txBody>
      </p:sp>
      <p:sp>
        <p:nvSpPr>
          <p:cNvPr id="5" name="Marcador de contenido 4">
            <a:extLst>
              <a:ext uri="{FF2B5EF4-FFF2-40B4-BE49-F238E27FC236}">
                <a16:creationId xmlns:a16="http://schemas.microsoft.com/office/drawing/2014/main" id="{C024C14A-E496-4FF0-8939-7E31F6B95C48}"/>
              </a:ext>
            </a:extLst>
          </p:cNvPr>
          <p:cNvSpPr txBox="1">
            <a:spLocks/>
          </p:cNvSpPr>
          <p:nvPr/>
        </p:nvSpPr>
        <p:spPr>
          <a:xfrm>
            <a:off x="5380038" y="5037931"/>
            <a:ext cx="5238750"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spcBef>
                <a:spcPts val="600"/>
              </a:spcBef>
            </a:pPr>
            <a:r>
              <a:rPr lang="es-ES" sz="1400" dirty="0">
                <a:ea typeface="Tahoma" panose="020B0604030504040204" pitchFamily="34" charset="0"/>
                <a:cs typeface="Tahoma" panose="020B0604030504040204" pitchFamily="34" charset="0"/>
              </a:rPr>
              <a:t> </a:t>
            </a:r>
            <a:r>
              <a:rPr lang="es-ES" sz="1400" i="1" dirty="0">
                <a:ea typeface="Tahoma" panose="020B0604030504040204" pitchFamily="34" charset="0"/>
                <a:cs typeface="Tahoma" panose="020B0604030504040204" pitchFamily="34" charset="0"/>
              </a:rPr>
              <a:t>Imagen 1: Meramente ilustrativa de como es que se ve una red Petri, hay que tener en cuenta que esta imagen proviene del como implementar una Red Petri en un ardruino.</a:t>
            </a:r>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6904" y="243287"/>
            <a:ext cx="1122450" cy="1122450"/>
          </a:xfrm>
          <a:prstGeom prst="rect">
            <a:avLst/>
          </a:prstGeom>
        </p:spPr>
      </p:pic>
      <p:pic>
        <p:nvPicPr>
          <p:cNvPr id="3074" name="Picture 2" descr="Implementar una red de Petri en Arduino"/>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80037" y="2094706"/>
            <a:ext cx="52387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¿QUE ES LA RED PETRI?</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p:txBody>
          <a:bodyPr rtlCol="0"/>
          <a:lstStyle/>
          <a:p>
            <a:pPr marL="742950" lvl="1" indent="-285750">
              <a:buFont typeface="Arial" panose="020B0604020202020204" pitchFamily="34" charset="0"/>
              <a:buChar char="•"/>
            </a:pPr>
            <a:r>
              <a:rPr lang="es-MX" sz="1800" dirty="0"/>
              <a:t>Son grafos bipartidos que consisten de tres tipos de objetos:</a:t>
            </a:r>
          </a:p>
          <a:p>
            <a:pPr marL="800100" lvl="1" indent="-342900">
              <a:buFont typeface="+mj-lt"/>
              <a:buAutoNum type="arabicPeriod"/>
            </a:pPr>
            <a:r>
              <a:rPr lang="es-MX" sz="1800" dirty="0"/>
              <a:t>Lugares.</a:t>
            </a:r>
          </a:p>
          <a:p>
            <a:pPr marL="800100" lvl="1" indent="-342900">
              <a:buFont typeface="+mj-lt"/>
              <a:buAutoNum type="arabicPeriod"/>
            </a:pPr>
            <a:r>
              <a:rPr lang="es-MX" sz="1800" dirty="0"/>
              <a:t>Transiciones.</a:t>
            </a:r>
          </a:p>
          <a:p>
            <a:pPr marL="800100" lvl="1" indent="-342900">
              <a:buFont typeface="+mj-lt"/>
              <a:buAutoNum type="arabicPeriod"/>
            </a:pPr>
            <a:r>
              <a:rPr lang="es-MX" sz="1800" dirty="0"/>
              <a:t>Arcos orientados</a:t>
            </a:r>
          </a:p>
          <a:p>
            <a:pPr marL="742950" lvl="1" indent="-285750">
              <a:buFont typeface="Arial" panose="020B0604020202020204" pitchFamily="34" charset="0"/>
              <a:buChar char="•"/>
            </a:pPr>
            <a:endParaRPr lang="es-ES" dirty="0"/>
          </a:p>
        </p:txBody>
      </p:sp>
      <p:sp>
        <p:nvSpPr>
          <p:cNvPr id="5" name="Marcador de contenido 4">
            <a:extLst>
              <a:ext uri="{FF2B5EF4-FFF2-40B4-BE49-F238E27FC236}">
                <a16:creationId xmlns:a16="http://schemas.microsoft.com/office/drawing/2014/main" id="{C024C14A-E496-4FF0-8939-7E31F6B95C48}"/>
              </a:ext>
            </a:extLst>
          </p:cNvPr>
          <p:cNvSpPr txBox="1">
            <a:spLocks/>
          </p:cNvSpPr>
          <p:nvPr/>
        </p:nvSpPr>
        <p:spPr>
          <a:xfrm>
            <a:off x="5380038" y="4762180"/>
            <a:ext cx="5238750" cy="5515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rtl="0">
              <a:spcBef>
                <a:spcPts val="600"/>
              </a:spcBef>
            </a:pPr>
            <a:r>
              <a:rPr lang="es-ES" sz="1400" dirty="0">
                <a:ea typeface="Tahoma" panose="020B0604030504040204" pitchFamily="34" charset="0"/>
                <a:cs typeface="Tahoma" panose="020B0604030504040204" pitchFamily="34" charset="0"/>
              </a:rPr>
              <a:t> </a:t>
            </a:r>
            <a:r>
              <a:rPr lang="es-ES" sz="1400" i="1" dirty="0">
                <a:ea typeface="Tahoma" panose="020B0604030504040204" pitchFamily="34" charset="0"/>
                <a:cs typeface="Tahoma" panose="020B0604030504040204" pitchFamily="34" charset="0"/>
              </a:rPr>
              <a:t>Imagen 2: Meramente ilustrativa de cuales son los elementos que conforman a una red Petri.</a:t>
            </a:r>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6904" y="243287"/>
            <a:ext cx="1122450" cy="1122450"/>
          </a:xfrm>
          <a:prstGeom prst="rect">
            <a:avLst/>
          </a:prstGeom>
        </p:spPr>
      </p:pic>
      <p:pic>
        <p:nvPicPr>
          <p:cNvPr id="4102" name="Picture 6" descr="SED. Redes de Petri"/>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80038" y="1694809"/>
            <a:ext cx="5238750" cy="304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5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normAutofit fontScale="90000"/>
          </a:bodyPr>
          <a:lstStyle/>
          <a:p>
            <a:r>
              <a:rPr lang="es-MX" dirty="0"/>
              <a:t>problema de la parada.</a:t>
            </a:r>
            <a:br>
              <a:rPr lang="es-MX" dirty="0"/>
            </a:br>
            <a:br>
              <a:rPr lang="es-MX" dirty="0"/>
            </a:br>
            <a:endParaRPr lang="es-ES" dirty="0"/>
          </a:p>
        </p:txBody>
      </p:sp>
      <p:sp>
        <p:nvSpPr>
          <p:cNvPr id="4" name="Marcador de texto 3">
            <a:extLst>
              <a:ext uri="{FF2B5EF4-FFF2-40B4-BE49-F238E27FC236}">
                <a16:creationId xmlns:a16="http://schemas.microsoft.com/office/drawing/2014/main" id="{4986B87E-83DC-455A-94FE-389658903147}"/>
              </a:ext>
            </a:extLst>
          </p:cNvPr>
          <p:cNvSpPr>
            <a:spLocks noGrp="1"/>
          </p:cNvSpPr>
          <p:nvPr>
            <p:ph type="body" sz="half" idx="2"/>
          </p:nvPr>
        </p:nvSpPr>
        <p:spPr>
          <a:xfrm>
            <a:off x="1290909" y="1645522"/>
            <a:ext cx="9610182" cy="3028078"/>
          </a:xfrm>
        </p:spPr>
        <p:txBody>
          <a:bodyPr rtlCol="0">
            <a:noAutofit/>
          </a:bodyPr>
          <a:lstStyle/>
          <a:p>
            <a:pPr marL="742950" lvl="1" indent="-285750">
              <a:buFont typeface="Arial" panose="020B0604020202020204" pitchFamily="34" charset="0"/>
              <a:buChar char="•"/>
            </a:pPr>
            <a:r>
              <a:rPr lang="es-MX" sz="1800" dirty="0"/>
              <a:t>También es conocido como problema de la detención</a:t>
            </a:r>
          </a:p>
          <a:p>
            <a:pPr marL="742950" lvl="1" indent="-285750">
              <a:buFont typeface="Arial" panose="020B0604020202020204" pitchFamily="34" charset="0"/>
              <a:buChar char="•"/>
            </a:pPr>
            <a:r>
              <a:rPr lang="es-ES" sz="1800" i="0" u="sng" strike="noStrike" dirty="0">
                <a:effectLst/>
                <a:hlinkClick r:id="rId3">
                  <a:extLst>
                    <a:ext uri="{A12FA001-AC4F-418D-AE19-62706E023703}">
                      <ahyp:hlinkClr xmlns:ahyp="http://schemas.microsoft.com/office/drawing/2018/hyperlinkcolor" val="tx"/>
                    </a:ext>
                  </a:extLst>
                </a:hlinkClick>
              </a:rPr>
              <a:t>Alan Turing</a:t>
            </a:r>
            <a:r>
              <a:rPr lang="es-ES" sz="1800" i="0" u="none" strike="noStrike" dirty="0">
                <a:effectLst/>
              </a:rPr>
              <a:t>, en su famoso artículo "</a:t>
            </a:r>
            <a:r>
              <a:rPr lang="es-ES" sz="1800" i="0" u="none" strike="noStrike" dirty="0" err="1">
                <a:effectLst/>
              </a:rPr>
              <a:t>On</a:t>
            </a:r>
            <a:r>
              <a:rPr lang="es-ES" sz="1800" i="0" u="none" strike="noStrike" dirty="0">
                <a:effectLst/>
              </a:rPr>
              <a:t> Computable </a:t>
            </a:r>
            <a:r>
              <a:rPr lang="es-ES" sz="1800" i="0" u="none" strike="noStrike" dirty="0" err="1">
                <a:effectLst/>
              </a:rPr>
              <a:t>Numbers</a:t>
            </a:r>
            <a:r>
              <a:rPr lang="es-ES" sz="1800" i="0" u="none" strike="noStrike" dirty="0">
                <a:effectLst/>
              </a:rPr>
              <a:t>, </a:t>
            </a:r>
            <a:r>
              <a:rPr lang="es-ES" sz="1800" i="0" u="none" strike="noStrike" dirty="0" err="1">
                <a:effectLst/>
              </a:rPr>
              <a:t>with</a:t>
            </a:r>
            <a:r>
              <a:rPr lang="es-ES" sz="1800" i="0" u="none" strike="noStrike" dirty="0">
                <a:effectLst/>
              </a:rPr>
              <a:t> </a:t>
            </a:r>
            <a:r>
              <a:rPr lang="es-ES" sz="1800" i="0" u="none" strike="noStrike" dirty="0" err="1">
                <a:effectLst/>
              </a:rPr>
              <a:t>an</a:t>
            </a:r>
            <a:r>
              <a:rPr lang="es-ES" sz="1800" i="0" u="none" strike="noStrike" dirty="0">
                <a:effectLst/>
              </a:rPr>
              <a:t> </a:t>
            </a:r>
            <a:r>
              <a:rPr lang="es-ES" sz="1800" i="0" u="none" strike="noStrike" dirty="0" err="1">
                <a:effectLst/>
              </a:rPr>
              <a:t>Application</a:t>
            </a:r>
            <a:r>
              <a:rPr lang="es-ES" sz="1800" i="0" u="none" strike="noStrike" dirty="0">
                <a:effectLst/>
              </a:rPr>
              <a:t> </a:t>
            </a:r>
            <a:r>
              <a:rPr lang="es-ES" sz="1800" i="0" u="none" strike="noStrike" dirty="0" err="1">
                <a:effectLst/>
              </a:rPr>
              <a:t>to</a:t>
            </a:r>
            <a:r>
              <a:rPr lang="es-ES" sz="1800" i="0" u="none" strike="noStrike" dirty="0">
                <a:effectLst/>
              </a:rPr>
              <a:t> </a:t>
            </a:r>
            <a:r>
              <a:rPr lang="es-ES" sz="1800" i="0" u="none" strike="noStrike" dirty="0" err="1">
                <a:effectLst/>
              </a:rPr>
              <a:t>the</a:t>
            </a:r>
            <a:r>
              <a:rPr lang="es-ES" sz="1800" i="0" u="none" strike="noStrike" dirty="0">
                <a:solidFill>
                  <a:srgbClr val="B71E42"/>
                </a:solidFill>
                <a:effectLst/>
                <a:hlinkClick r:id="rId4">
                  <a:extLst>
                    <a:ext uri="{A12FA001-AC4F-418D-AE19-62706E023703}">
                      <ahyp:hlinkClr xmlns:ahyp="http://schemas.microsoft.com/office/drawing/2018/hyperlinkcolor" val="tx"/>
                    </a:ext>
                  </a:extLst>
                </a:hlinkClick>
              </a:rPr>
              <a:t> </a:t>
            </a:r>
            <a:r>
              <a:rPr lang="es-ES" sz="1800" i="0" u="sng" strike="noStrike" dirty="0" err="1">
                <a:effectLst/>
                <a:hlinkClick r:id="rId4">
                  <a:extLst>
                    <a:ext uri="{A12FA001-AC4F-418D-AE19-62706E023703}">
                      <ahyp:hlinkClr xmlns:ahyp="http://schemas.microsoft.com/office/drawing/2018/hyperlinkcolor" val="tx"/>
                    </a:ext>
                  </a:extLst>
                </a:hlinkClick>
              </a:rPr>
              <a:t>Entscheidungsproblem</a:t>
            </a:r>
            <a:r>
              <a:rPr lang="es-ES" sz="1800" i="0" u="none" strike="noStrike" dirty="0">
                <a:effectLst/>
              </a:rPr>
              <a:t>" (1936), demostró que el problema de la parada de la Máquina de Turing es</a:t>
            </a:r>
            <a:r>
              <a:rPr lang="es-ES" sz="1800" i="0" u="none" strike="noStrike" dirty="0">
                <a:solidFill>
                  <a:srgbClr val="B71E42"/>
                </a:solidFill>
                <a:effectLst/>
                <a:hlinkClick r:id="rId5">
                  <a:extLst>
                    <a:ext uri="{A12FA001-AC4F-418D-AE19-62706E023703}">
                      <ahyp:hlinkClr xmlns:ahyp="http://schemas.microsoft.com/office/drawing/2018/hyperlinkcolor" val="tx"/>
                    </a:ext>
                  </a:extLst>
                </a:hlinkClick>
              </a:rPr>
              <a:t> </a:t>
            </a:r>
            <a:r>
              <a:rPr lang="es-ES" sz="1800" i="0" u="sng" strike="noStrike" dirty="0">
                <a:effectLst/>
                <a:hlinkClick r:id="rId5">
                  <a:extLst>
                    <a:ext uri="{A12FA001-AC4F-418D-AE19-62706E023703}">
                      <ahyp:hlinkClr xmlns:ahyp="http://schemas.microsoft.com/office/drawing/2018/hyperlinkcolor" val="tx"/>
                    </a:ext>
                  </a:extLst>
                </a:hlinkClick>
              </a:rPr>
              <a:t>indecidible (no computable o no recursivo)</a:t>
            </a:r>
            <a:r>
              <a:rPr lang="es-ES" sz="1800" i="0" u="none" strike="noStrike" dirty="0">
                <a:effectLst/>
              </a:rPr>
              <a:t>, </a:t>
            </a:r>
          </a:p>
          <a:p>
            <a:pPr marL="742950" lvl="1" indent="-285750">
              <a:buFont typeface="Arial" panose="020B0604020202020204" pitchFamily="34" charset="0"/>
              <a:buChar char="•"/>
            </a:pPr>
            <a:endParaRPr lang="es-MX" sz="1800" dirty="0"/>
          </a:p>
          <a:p>
            <a:pPr rtl="0">
              <a:spcBef>
                <a:spcPts val="1200"/>
              </a:spcBef>
              <a:spcAft>
                <a:spcPts val="1200"/>
              </a:spcAft>
            </a:pPr>
            <a:r>
              <a:rPr lang="es-ES" sz="1800" i="0" u="none" strike="noStrike" dirty="0">
                <a:solidFill>
                  <a:srgbClr val="000000"/>
                </a:solidFill>
                <a:effectLst/>
              </a:rPr>
              <a:t>Relevancia</a:t>
            </a:r>
            <a:endParaRPr lang="es-ES" sz="1800" dirty="0">
              <a:effectLst/>
            </a:endParaRPr>
          </a:p>
          <a:p>
            <a:pPr algn="just" rtl="0">
              <a:spcBef>
                <a:spcPts val="0"/>
              </a:spcBef>
              <a:spcAft>
                <a:spcPts val="0"/>
              </a:spcAft>
            </a:pPr>
            <a:r>
              <a:rPr lang="es-ES" sz="1800" i="0" u="none" strike="noStrike" dirty="0">
                <a:solidFill>
                  <a:srgbClr val="000000"/>
                </a:solidFill>
                <a:effectLst/>
              </a:rPr>
              <a:t>Al ejecutar un conjunto de programas, este puede terminar después de un número finito de pasos o puede no terminar nunca.</a:t>
            </a:r>
            <a:endParaRPr lang="es-ES" sz="1800" dirty="0">
              <a:effectLst/>
            </a:endParaRPr>
          </a:p>
          <a:p>
            <a:r>
              <a:rPr lang="es-ES" sz="1800" i="0" u="none" strike="noStrike" dirty="0">
                <a:solidFill>
                  <a:srgbClr val="000000"/>
                </a:solidFill>
                <a:effectLst/>
              </a:rPr>
              <a:t>Sin embargo, hay que hacer notar que la sabiduría popular acerca de este problema hace pensar que nunca es posible demostrar que un programa termina. Esto es falso.</a:t>
            </a:r>
            <a:br>
              <a:rPr lang="es-ES" sz="1800" dirty="0"/>
            </a:br>
            <a:endParaRPr lang="es-MX" sz="1800" dirty="0"/>
          </a:p>
        </p:txBody>
      </p:sp>
      <p:pic>
        <p:nvPicPr>
          <p:cNvPr id="7" name="Gráfico 6" descr="Engranajes">
            <a:extLst>
              <a:ext uri="{FF2B5EF4-FFF2-40B4-BE49-F238E27FC236}">
                <a16:creationId xmlns:a16="http://schemas.microsoft.com/office/drawing/2014/main" id="{DA9595F8-50AF-4C85-9BC5-B52646E113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16904" y="243287"/>
            <a:ext cx="1122450" cy="1122450"/>
          </a:xfrm>
          <a:prstGeom prst="rect">
            <a:avLst/>
          </a:prstGeom>
        </p:spPr>
      </p:pic>
    </p:spTree>
    <p:extLst>
      <p:ext uri="{BB962C8B-B14F-4D97-AF65-F5344CB8AC3E}">
        <p14:creationId xmlns:p14="http://schemas.microsoft.com/office/powerpoint/2010/main" val="222489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Hipótesis del proyecto</a:t>
            </a:r>
          </a:p>
        </p:txBody>
      </p:sp>
      <p:sp>
        <p:nvSpPr>
          <p:cNvPr id="5" name="Marcador de texto 3">
            <a:extLst>
              <a:ext uri="{FF2B5EF4-FFF2-40B4-BE49-F238E27FC236}">
                <a16:creationId xmlns:a16="http://schemas.microsoft.com/office/drawing/2014/main" id="{0B6425BF-49FD-46A4-8E15-0D9408E90F01}"/>
              </a:ext>
            </a:extLst>
          </p:cNvPr>
          <p:cNvSpPr txBox="1">
            <a:spLocks/>
          </p:cNvSpPr>
          <p:nvPr/>
        </p:nvSpPr>
        <p:spPr>
          <a:xfrm>
            <a:off x="1290909" y="1645522"/>
            <a:ext cx="9610182" cy="3028078"/>
          </a:xfrm>
          <a:prstGeom prst="rect">
            <a:avLst/>
          </a:prstGeom>
        </p:spPr>
        <p:txBody>
          <a:bodyPr rtlCol="0">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rtl="0">
              <a:spcBef>
                <a:spcPts val="1200"/>
              </a:spcBef>
              <a:spcAft>
                <a:spcPts val="1200"/>
              </a:spcAft>
              <a:buNone/>
            </a:pPr>
            <a:r>
              <a:rPr lang="es-ES" sz="7200" i="0" u="none" strike="noStrike" dirty="0">
                <a:solidFill>
                  <a:srgbClr val="000000"/>
                </a:solidFill>
                <a:effectLst/>
              </a:rPr>
              <a:t>Primero, se analiza el problema de la parada por medio de las técnicas del análisis teórico en el que se demuestra rigurosamente el problema sin solución por cualquier computación habida y por haber; también, que tales problemas sean </a:t>
            </a:r>
            <a:r>
              <a:rPr lang="es-ES" sz="7200" i="0" u="none" strike="noStrike" dirty="0" err="1">
                <a:solidFill>
                  <a:srgbClr val="000000"/>
                </a:solidFill>
                <a:effectLst/>
              </a:rPr>
              <a:t>formulables</a:t>
            </a:r>
            <a:r>
              <a:rPr lang="es-ES" sz="7200" i="0" u="none" strike="noStrike" dirty="0">
                <a:solidFill>
                  <a:srgbClr val="000000"/>
                </a:solidFill>
                <a:effectLst/>
              </a:rPr>
              <a:t> aritméticamente.</a:t>
            </a:r>
            <a:endParaRPr lang="es-ES" sz="7200" dirty="0">
              <a:effectLst/>
            </a:endParaRPr>
          </a:p>
          <a:p>
            <a:pPr marL="0" indent="0" algn="just" rtl="0">
              <a:spcBef>
                <a:spcPts val="1200"/>
              </a:spcBef>
              <a:spcAft>
                <a:spcPts val="1200"/>
              </a:spcAft>
              <a:buNone/>
            </a:pPr>
            <a:r>
              <a:rPr lang="es-ES" sz="7200" i="0" u="none" strike="noStrike" dirty="0">
                <a:solidFill>
                  <a:srgbClr val="000000"/>
                </a:solidFill>
                <a:effectLst/>
              </a:rPr>
              <a:t>En este problema de la parada de Turing, para el que se demostró que no existe un procedimiento algorítmico de decisión.</a:t>
            </a:r>
            <a:endParaRPr lang="es-ES" sz="7200" dirty="0">
              <a:effectLst/>
            </a:endParaRPr>
          </a:p>
          <a:p>
            <a:pPr marL="0" indent="0" algn="just" rtl="0">
              <a:spcBef>
                <a:spcPts val="1200"/>
              </a:spcBef>
              <a:spcAft>
                <a:spcPts val="1200"/>
              </a:spcAft>
              <a:buNone/>
            </a:pPr>
            <a:r>
              <a:rPr lang="es-ES" sz="7200" i="0" u="none" strike="noStrike" dirty="0">
                <a:solidFill>
                  <a:srgbClr val="000000"/>
                </a:solidFill>
                <a:effectLst/>
              </a:rPr>
              <a:t>Una de las razones por la que es importante conocer que el problema de la parada es que este no tiene solución, ya que nos permite decidir si otros problemas son resueltos o no. Gracias a la Red Petri se logra deducir la existencia de tiempos óptimos para los problemas de la parada, es decir, el enfoque adoptado para el análisis no estándar.</a:t>
            </a:r>
            <a:endParaRPr lang="es-ES" sz="7200" dirty="0">
              <a:effectLst/>
            </a:endParaRPr>
          </a:p>
          <a:p>
            <a:pPr marL="0" indent="0">
              <a:buNone/>
            </a:pPr>
            <a:br>
              <a:rPr lang="es-ES" sz="2000" dirty="0"/>
            </a:br>
            <a:br>
              <a:rPr lang="es-ES" sz="2400" dirty="0"/>
            </a:br>
            <a:br>
              <a:rPr lang="es-ES" sz="2400" dirty="0"/>
            </a:br>
            <a:endParaRPr lang="es-MX" sz="1800" dirty="0"/>
          </a:p>
        </p:txBody>
      </p:sp>
      <p:pic>
        <p:nvPicPr>
          <p:cNvPr id="6" name="Gráfico 5" descr="Bombilla">
            <a:extLst>
              <a:ext uri="{FF2B5EF4-FFF2-40B4-BE49-F238E27FC236}">
                <a16:creationId xmlns:a16="http://schemas.microsoft.com/office/drawing/2014/main" id="{60229DED-094D-4692-89FD-C41147FF2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dirty="0"/>
              <a:t>Metodología ágil </a:t>
            </a:r>
          </a:p>
        </p:txBody>
      </p:sp>
      <p:sp>
        <p:nvSpPr>
          <p:cNvPr id="5" name="Marcador de texto 3">
            <a:extLst>
              <a:ext uri="{FF2B5EF4-FFF2-40B4-BE49-F238E27FC236}">
                <a16:creationId xmlns:a16="http://schemas.microsoft.com/office/drawing/2014/main" id="{A4B2EE1F-7C0F-447B-B8CF-B38B2373C34E}"/>
              </a:ext>
            </a:extLst>
          </p:cNvPr>
          <p:cNvSpPr txBox="1">
            <a:spLocks/>
          </p:cNvSpPr>
          <p:nvPr/>
        </p:nvSpPr>
        <p:spPr>
          <a:xfrm>
            <a:off x="1290909" y="1645522"/>
            <a:ext cx="9603274" cy="3836725"/>
          </a:xfrm>
          <a:prstGeom prst="rect">
            <a:avLst/>
          </a:prstGeom>
        </p:spPr>
        <p:txBody>
          <a:bodyPr rtlCol="0"/>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742950" lvl="1" indent="-285750"/>
            <a:endParaRPr lang="es-ES" dirty="0"/>
          </a:p>
        </p:txBody>
      </p:sp>
      <p:sp>
        <p:nvSpPr>
          <p:cNvPr id="6" name="CuadroTexto 5">
            <a:extLst>
              <a:ext uri="{FF2B5EF4-FFF2-40B4-BE49-F238E27FC236}">
                <a16:creationId xmlns:a16="http://schemas.microsoft.com/office/drawing/2014/main" id="{16EF75D0-5FC8-4B4C-A745-CE2D5F936E6B}"/>
              </a:ext>
            </a:extLst>
          </p:cNvPr>
          <p:cNvSpPr txBox="1"/>
          <p:nvPr/>
        </p:nvSpPr>
        <p:spPr>
          <a:xfrm>
            <a:off x="2997200" y="1570624"/>
            <a:ext cx="8175733" cy="4431983"/>
          </a:xfrm>
          <a:prstGeom prst="rect">
            <a:avLst/>
          </a:prstGeom>
          <a:noFill/>
        </p:spPr>
        <p:txBody>
          <a:bodyPr wrap="square">
            <a:spAutoFit/>
          </a:bodyPr>
          <a:lstStyle/>
          <a:p>
            <a:pPr algn="r" rtl="0">
              <a:spcBef>
                <a:spcPts val="1200"/>
              </a:spcBef>
              <a:spcAft>
                <a:spcPts val="0"/>
              </a:spcAft>
            </a:pPr>
            <a:r>
              <a:rPr lang="es-ES" i="0" u="none" strike="noStrike" dirty="0">
                <a:solidFill>
                  <a:srgbClr val="000000"/>
                </a:solidFill>
                <a:effectLst/>
              </a:rPr>
              <a:t>Las metodologías ágiles son aquellas que permiten adaptar la forma de trabajo a las condiciones del proyecto, consiguiendo flexibilidad e inmediatez en la respuesta para amoldar el proyecto y su desarrollo a las circunstancias específicas del entorno.</a:t>
            </a:r>
            <a:endParaRPr lang="es-ES" dirty="0">
              <a:effectLst/>
            </a:endParaRPr>
          </a:p>
          <a:p>
            <a:pPr algn="r"/>
            <a:endParaRPr lang="es-ES" dirty="0"/>
          </a:p>
          <a:p>
            <a:pPr algn="r"/>
            <a:endParaRPr lang="es-ES" dirty="0"/>
          </a:p>
          <a:p>
            <a:pPr algn="r" rtl="0">
              <a:spcBef>
                <a:spcPts val="1200"/>
              </a:spcBef>
              <a:spcAft>
                <a:spcPts val="0"/>
              </a:spcAft>
            </a:pPr>
            <a:r>
              <a:rPr lang="es-ES" i="0" u="none" strike="noStrike" dirty="0">
                <a:solidFill>
                  <a:srgbClr val="000000"/>
                </a:solidFill>
                <a:effectLst/>
              </a:rPr>
              <a:t>Ventajas</a:t>
            </a:r>
            <a:endParaRPr lang="es-ES" dirty="0">
              <a:effectLst/>
            </a:endParaRPr>
          </a:p>
          <a:p>
            <a:pPr algn="r" rtl="0" fontAlgn="base">
              <a:spcBef>
                <a:spcPts val="1200"/>
              </a:spcBef>
              <a:spcAft>
                <a:spcPts val="0"/>
              </a:spcAft>
              <a:buFont typeface="Arial" panose="020B0604020202020204" pitchFamily="34" charset="0"/>
              <a:buChar char="•"/>
            </a:pPr>
            <a:r>
              <a:rPr lang="es-ES" i="0" u="none" strike="noStrike" dirty="0">
                <a:solidFill>
                  <a:srgbClr val="000000"/>
                </a:solidFill>
                <a:effectLst/>
              </a:rPr>
              <a:t>Mejora de la calidad del producto: Estas metodologías fomentan el enfoque proactivo de los miembros del equipo en la búsqueda de la excelencia del producto.</a:t>
            </a:r>
          </a:p>
          <a:p>
            <a:pPr algn="r" rtl="0" fontAlgn="base">
              <a:spcBef>
                <a:spcPts val="0"/>
              </a:spcBef>
              <a:spcAft>
                <a:spcPts val="0"/>
              </a:spcAft>
              <a:buFont typeface="Arial" panose="020B0604020202020204" pitchFamily="34" charset="0"/>
              <a:buChar char="•"/>
            </a:pPr>
            <a:r>
              <a:rPr lang="es-ES" i="0" u="none" strike="noStrike" dirty="0">
                <a:solidFill>
                  <a:srgbClr val="000000"/>
                </a:solidFill>
                <a:effectLst/>
              </a:rPr>
              <a:t>Mayor satisfacción del cliente: El cliente está más satisfecho al verse involucrado y comprometido a lo largo de todo el proceso de desarrollo</a:t>
            </a:r>
          </a:p>
          <a:p>
            <a:pPr algn="r" rtl="0" fontAlgn="base">
              <a:spcBef>
                <a:spcPts val="0"/>
              </a:spcBef>
              <a:spcAft>
                <a:spcPts val="1200"/>
              </a:spcAft>
              <a:buFont typeface="Arial" panose="020B0604020202020204" pitchFamily="34" charset="0"/>
              <a:buChar char="•"/>
            </a:pPr>
            <a:r>
              <a:rPr lang="es-ES" i="0" u="none" strike="noStrike" dirty="0">
                <a:solidFill>
                  <a:srgbClr val="000000"/>
                </a:solidFill>
                <a:effectLst/>
              </a:rPr>
              <a:t>Mayor motivación de los trabajadores: Los equipos de trabajo autogestionados, facilitan el desarrollo de la capacidad creativa y de innovación entre sus miembros</a:t>
            </a:r>
            <a:r>
              <a:rPr lang="es-ES" sz="1400" i="0" u="none" strike="noStrike" dirty="0">
                <a:solidFill>
                  <a:srgbClr val="000000"/>
                </a:solidFill>
                <a:effectLst/>
              </a:rPr>
              <a:t>.</a:t>
            </a:r>
          </a:p>
          <a:p>
            <a:br>
              <a:rPr lang="es-ES" dirty="0"/>
            </a:br>
            <a:endParaRPr lang="es-MX" dirty="0"/>
          </a:p>
        </p:txBody>
      </p:sp>
      <p:pic>
        <p:nvPicPr>
          <p:cNvPr id="1026" name="Picture 2" descr="Una metodología ágil para las mejoras SAP">
            <a:extLst>
              <a:ext uri="{FF2B5EF4-FFF2-40B4-BE49-F238E27FC236}">
                <a16:creationId xmlns:a16="http://schemas.microsoft.com/office/drawing/2014/main" id="{5770436D-CDEE-4545-A5D0-C0F75617C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48" y="2443565"/>
            <a:ext cx="3166013" cy="1215679"/>
          </a:xfrm>
          <a:prstGeom prst="rect">
            <a:avLst/>
          </a:prstGeom>
          <a:noFill/>
          <a:extLst>
            <a:ext uri="{909E8E84-426E-40DD-AFC4-6F175D3DCCD1}">
              <a14:hiddenFill xmlns:a14="http://schemas.microsoft.com/office/drawing/2010/main">
                <a:solidFill>
                  <a:srgbClr val="FFFFFF"/>
                </a:solidFill>
              </a14:hiddenFill>
            </a:ext>
          </a:extLst>
        </p:spPr>
      </p:pic>
      <p:pic>
        <p:nvPicPr>
          <p:cNvPr id="9" name="Gráfico 8" descr="Bombilla">
            <a:extLst>
              <a:ext uri="{FF2B5EF4-FFF2-40B4-BE49-F238E27FC236}">
                <a16:creationId xmlns:a16="http://schemas.microsoft.com/office/drawing/2014/main" id="{A773F23C-F714-42FC-A179-7F0BCE3E1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205162246"/>
      </p:ext>
    </p:extLst>
  </p:cSld>
  <p:clrMapOvr>
    <a:masterClrMapping/>
  </p:clrMapOvr>
</p:sld>
</file>

<file path=ppt/theme/theme1.xml><?xml version="1.0" encoding="utf-8"?>
<a:theme xmlns:a="http://schemas.openxmlformats.org/drawingml/2006/main" name="Galería">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203_TF66921596" id="{9346E3F9-7236-4574-B874-2D7862E9AAE4}" vid="{0AD63B27-0246-4A85-9B77-C17B2B1CF04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0ECC70E-6674-4337-B48B-AF4F8832F1E5}">
  <ds:schemaRefs>
    <ds:schemaRef ds:uri="http://schemas.microsoft.com/sharepoint/v3/contenttype/forms"/>
  </ds:schemaRefs>
</ds:datastoreItem>
</file>

<file path=customXml/itemProps2.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6B76F2-1AE1-4A2A-A5B3-D462CC5E81F8}">
  <ds:schemaRefs>
    <ds:schemaRef ds:uri="http://schemas.microsoft.com/office/2006/metadata/properties"/>
    <ds:schemaRef ds:uri="6dc4bcd6-49db-4c07-9060-8acfc67cef9f"/>
    <ds:schemaRef ds:uri="http://schemas.microsoft.com/office/infopath/2007/PartnerControls"/>
    <ds:schemaRef ds:uri="http://purl.org/dc/terms/"/>
    <ds:schemaRef ds:uri="fb0879af-3eba-417a-a55a-ffe6dcd6ca77"/>
    <ds:schemaRef ds:uri="http://schemas.microsoft.com/sharepoint/v3"/>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Presentación sobre mi invención</Template>
  <TotalTime>0</TotalTime>
  <Words>1206</Words>
  <Application>Microsoft Office PowerPoint</Application>
  <PresentationFormat>Panorámica</PresentationFormat>
  <Paragraphs>107</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Gill Sans MT</vt:lpstr>
      <vt:lpstr>Times New Roman</vt:lpstr>
      <vt:lpstr>Galería</vt:lpstr>
      <vt:lpstr>Simulación de maquina de Turing en Petri-net</vt:lpstr>
      <vt:lpstr>Cronograma del Proyecto.</vt:lpstr>
      <vt:lpstr>RESUMEN GENERAL DE PROYECTO</vt:lpstr>
      <vt:lpstr>ANÁLISIS DE RIESGO DEL PROYECTO  </vt:lpstr>
      <vt:lpstr>¿QUE ES LA RED PETRI?  </vt:lpstr>
      <vt:lpstr>¿QUE ES LA RED PETRI?  </vt:lpstr>
      <vt:lpstr>problema de la parada.  </vt:lpstr>
      <vt:lpstr>Hipótesis del proyecto</vt:lpstr>
      <vt:lpstr>Metodología ágil </vt:lpstr>
      <vt:lpstr>¿Porque usamos la metodología ágil?</vt:lpstr>
      <vt:lpstr>Lista de requerimientos funcionales</vt:lpstr>
      <vt:lpstr>Lista de requerimientos no funcionales </vt:lpstr>
      <vt:lpstr>diseño</vt:lpstr>
      <vt:lpstr>desarrollo</vt:lpstr>
      <vt:lpstr>desarrollo</vt:lpstr>
      <vt:lpstr>desarrollo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2021-01-22T23:43:50Z</dcterms:created>
  <dcterms:modified xsi:type="dcterms:W3CDTF">2021-01-25T02:51:38Z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