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B5B90-22F1-41FB-8A0D-24B9ACEE3830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EB4CA-12BE-49BB-AE40-FF17367B82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5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EB4CA-12BE-49BB-AE40-FF17367B82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10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46C0C3-DEF1-4681-8B53-26B578208109}" type="datetimeFigureOut">
              <a:rPr lang="it-IT" smtClean="0"/>
              <a:t>09/03/2012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F6E5015-C88E-48DD-B99F-2B1AAFD63760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>
                <a:ln w="19050" cmpd="sng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stA="45000" endPos="0" dist="50800" dir="5400000" sy="-100000" algn="bl" rotWithShape="0"/>
                </a:effectLst>
              </a:rPr>
              <a:t>REGISTRATORE VOCALE</a:t>
            </a:r>
            <a:br>
              <a:rPr lang="it-IT" sz="4800" dirty="0" smtClean="0">
                <a:ln w="19050" cmpd="sng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stA="45000" endPos="0" dist="50800" dir="5400000" sy="-100000" algn="bl" rotWithShape="0"/>
                </a:effectLst>
              </a:rPr>
            </a:br>
            <a:r>
              <a:rPr lang="it-IT" sz="4800" dirty="0" smtClean="0">
                <a:ln w="19050" cmpd="sng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stA="45000" endPos="0" dist="50800" dir="5400000" sy="-100000" algn="bl" rotWithShape="0"/>
                </a:effectLst>
              </a:rPr>
              <a:t>E CONDIVISIONE TRAMITE BLUETOOTH</a:t>
            </a:r>
            <a:endParaRPr lang="it-IT" sz="4800" dirty="0">
              <a:ln w="19050" cmpd="sng">
                <a:solidFill>
                  <a:schemeClr val="bg1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6696744" cy="1752600"/>
          </a:xfrm>
        </p:spPr>
        <p:txBody>
          <a:bodyPr/>
          <a:lstStyle/>
          <a:p>
            <a:pPr algn="ctr"/>
            <a:r>
              <a:rPr lang="it-IT" dirty="0" smtClean="0"/>
              <a:t>PRESENTAZIONE PROGETTO ANDROID DEL CORSO DI PROGRAMMAZIONE DI DISPOSITIVI MOBILI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228184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GRUPPO DI LAVORO</a:t>
            </a:r>
            <a:endParaRPr lang="it-IT" dirty="0"/>
          </a:p>
        </p:txBody>
      </p:sp>
      <p:pic>
        <p:nvPicPr>
          <p:cNvPr id="1027" name="Picture 3" descr="C:\Users\Telekka\Desktop\android_logo_GRIG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278431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6573653" y="413956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Giovanni Ianniruberto</a:t>
            </a:r>
          </a:p>
          <a:p>
            <a:pPr algn="r"/>
            <a:r>
              <a:rPr lang="it-IT" dirty="0" smtClean="0"/>
              <a:t>Daniele </a:t>
            </a:r>
            <a:r>
              <a:rPr lang="it-IT" dirty="0" err="1" smtClean="0"/>
              <a:t>Provenziani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25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50771" y="159023"/>
            <a:ext cx="8585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SPECIFICHE</a:t>
            </a:r>
            <a:r>
              <a:rPr lang="it-IT" sz="2800" dirty="0"/>
              <a:t> </a:t>
            </a:r>
            <a:r>
              <a:rPr lang="it-IT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DEL FUNZIONAMENTO DELL’APPLICAZIONE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95536" y="844624"/>
            <a:ext cx="6111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L’applicazione ‘</a:t>
            </a:r>
            <a:r>
              <a:rPr lang="it-IT" sz="2000" b="1" u="sng" dirty="0" err="1" smtClean="0"/>
              <a:t>RegTooth</a:t>
            </a:r>
            <a:r>
              <a:rPr lang="it-IT" sz="2000" dirty="0" smtClean="0"/>
              <a:t>’ permette:</a:t>
            </a:r>
          </a:p>
          <a:p>
            <a:endParaRPr lang="it-IT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dirty="0" smtClean="0"/>
              <a:t>Registrare file audio</a:t>
            </a:r>
          </a:p>
          <a:p>
            <a:endParaRPr lang="it-IT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dirty="0" smtClean="0"/>
              <a:t>Qualità audio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dirty="0" smtClean="0"/>
              <a:t>Formato audio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dirty="0" smtClean="0"/>
              <a:t>Gestione dei file (audio e meta-data associato)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dirty="0" smtClean="0"/>
              <a:t>Gestione del meta-data (lettura e modifiche supportate)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dirty="0" smtClean="0"/>
              <a:t>Invio p2p file audio tramite Bluetooth 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 smtClean="0"/>
          </a:p>
          <a:p>
            <a:r>
              <a:rPr lang="it-IT" sz="2000" dirty="0" smtClean="0"/>
              <a:t>Inoltre l’applicazione supporta la lingua italiana e inglese (scelta in automatico a seconda della lingua impostata nel telefono)</a:t>
            </a:r>
            <a:endParaRPr lang="it-IT" sz="2000" dirty="0"/>
          </a:p>
        </p:txBody>
      </p:sp>
      <p:pic>
        <p:nvPicPr>
          <p:cNvPr id="2052" name="Picture 4" descr="C:\Users\Telekka\Desktop\android_logo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00" y="4221088"/>
            <a:ext cx="2635013" cy="2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936103" y="882586"/>
            <a:ext cx="2664296" cy="175432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 smtClean="0"/>
              <a:t>ACTIVITY PRINCIPALE</a:t>
            </a:r>
          </a:p>
          <a:p>
            <a:endParaRPr lang="it-IT" dirty="0" smtClean="0"/>
          </a:p>
          <a:p>
            <a:r>
              <a:rPr lang="it-IT" dirty="0" smtClean="0"/>
              <a:t>DISPLAY</a:t>
            </a:r>
            <a:endParaRPr lang="it-IT" dirty="0"/>
          </a:p>
          <a:p>
            <a:r>
              <a:rPr lang="it-IT" dirty="0" smtClean="0"/>
              <a:t>REC,PAUSA,STOP</a:t>
            </a:r>
          </a:p>
          <a:p>
            <a:r>
              <a:rPr lang="it-IT" dirty="0" smtClean="0"/>
              <a:t>OPZIONI</a:t>
            </a:r>
          </a:p>
          <a:p>
            <a:r>
              <a:rPr lang="it-IT" dirty="0" smtClean="0"/>
              <a:t>LISTA REGISTRAZIONI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979712" y="116632"/>
            <a:ext cx="456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STRUTTURA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DELLE  ACTIVITY</a:t>
            </a:r>
            <a:endParaRPr lang="it-IT" sz="28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" name="Connettore 2 9"/>
          <p:cNvCxnSpPr/>
          <p:nvPr/>
        </p:nvCxnSpPr>
        <p:spPr>
          <a:xfrm>
            <a:off x="2592287" y="1628800"/>
            <a:ext cx="2028993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680519" y="1167135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Viene visualizzato lo stato della registrazione (REC, PAUSA STOP)</a:t>
            </a:r>
            <a:endParaRPr lang="it-IT" dirty="0"/>
          </a:p>
        </p:txBody>
      </p:sp>
      <p:cxnSp>
        <p:nvCxnSpPr>
          <p:cNvPr id="14" name="Connettore 4 13"/>
          <p:cNvCxnSpPr/>
          <p:nvPr/>
        </p:nvCxnSpPr>
        <p:spPr>
          <a:xfrm>
            <a:off x="3227590" y="1916832"/>
            <a:ext cx="1380921" cy="576064"/>
          </a:xfrm>
          <a:prstGeom prst="bentConnector3">
            <a:avLst>
              <a:gd name="adj1" fmla="val 65813"/>
            </a:avLst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693288" y="2169730"/>
            <a:ext cx="380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Sono i bottoni che permettono le funzionalità del registratore</a:t>
            </a:r>
          </a:p>
        </p:txBody>
      </p:sp>
      <p:cxnSp>
        <p:nvCxnSpPr>
          <p:cNvPr id="23" name="Connettore 4 22"/>
          <p:cNvCxnSpPr/>
          <p:nvPr/>
        </p:nvCxnSpPr>
        <p:spPr>
          <a:xfrm>
            <a:off x="3227590" y="2169730"/>
            <a:ext cx="1380921" cy="1331278"/>
          </a:xfrm>
          <a:prstGeom prst="bentConnector3">
            <a:avLst>
              <a:gd name="adj1" fmla="val 50000"/>
            </a:avLst>
          </a:prstGeom>
          <a:ln w="34925" cmpd="sng">
            <a:solidFill>
              <a:srgbClr val="92D050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608511" y="3323748"/>
            <a:ext cx="2448272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ACTIVITY OPZIONI</a:t>
            </a:r>
          </a:p>
          <a:p>
            <a:endParaRPr lang="it-IT" dirty="0"/>
          </a:p>
          <a:p>
            <a:r>
              <a:rPr lang="it-IT" dirty="0" smtClean="0"/>
              <a:t>QUALITA</a:t>
            </a:r>
            <a:r>
              <a:rPr lang="it-IT" dirty="0"/>
              <a:t>’</a:t>
            </a:r>
          </a:p>
          <a:p>
            <a:r>
              <a:rPr lang="it-IT" dirty="0"/>
              <a:t>FORMATO</a:t>
            </a:r>
          </a:p>
        </p:txBody>
      </p:sp>
      <p:cxnSp>
        <p:nvCxnSpPr>
          <p:cNvPr id="30" name="Connettore 2 29"/>
          <p:cNvCxnSpPr/>
          <p:nvPr/>
        </p:nvCxnSpPr>
        <p:spPr>
          <a:xfrm>
            <a:off x="1368151" y="2564904"/>
            <a:ext cx="0" cy="936104"/>
          </a:xfrm>
          <a:prstGeom prst="straightConnector1">
            <a:avLst/>
          </a:prstGeom>
          <a:ln w="34925" cmpd="sng">
            <a:solidFill>
              <a:srgbClr val="92D050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936103" y="3501008"/>
            <a:ext cx="2448272" cy="12003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ACTIVITY </a:t>
            </a:r>
            <a:r>
              <a:rPr lang="it-IT" b="1" dirty="0" smtClean="0"/>
              <a:t>LISTA</a:t>
            </a:r>
          </a:p>
          <a:p>
            <a:endParaRPr lang="it-IT" dirty="0"/>
          </a:p>
          <a:p>
            <a:r>
              <a:rPr lang="it-IT" dirty="0" smtClean="0"/>
              <a:t>LISTA REG.</a:t>
            </a:r>
          </a:p>
          <a:p>
            <a:r>
              <a:rPr lang="it-IT" dirty="0" smtClean="0"/>
              <a:t>CONDIVIDI, ELIMINA</a:t>
            </a:r>
            <a:endParaRPr lang="it-IT" dirty="0"/>
          </a:p>
        </p:txBody>
      </p:sp>
      <p:cxnSp>
        <p:nvCxnSpPr>
          <p:cNvPr id="35" name="Connettore 2 34"/>
          <p:cNvCxnSpPr/>
          <p:nvPr/>
        </p:nvCxnSpPr>
        <p:spPr>
          <a:xfrm>
            <a:off x="6012667" y="4293096"/>
            <a:ext cx="756084" cy="1008112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5112568" y="5301208"/>
            <a:ext cx="421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/>
              <a:t>Qualità</a:t>
            </a:r>
            <a:r>
              <a:rPr lang="it-IT" dirty="0" smtClean="0"/>
              <a:t>: con uno </a:t>
            </a:r>
            <a:r>
              <a:rPr lang="it-IT" dirty="0" err="1" smtClean="0"/>
              <a:t>spinner</a:t>
            </a:r>
            <a:r>
              <a:rPr lang="it-IT" dirty="0" smtClean="0"/>
              <a:t> permette la scelta della qualità audio</a:t>
            </a:r>
          </a:p>
          <a:p>
            <a:r>
              <a:rPr lang="it-IT" b="1" u="sng" dirty="0" smtClean="0"/>
              <a:t>Formato</a:t>
            </a:r>
            <a:r>
              <a:rPr lang="it-IT" dirty="0" smtClean="0"/>
              <a:t>: con uno </a:t>
            </a:r>
            <a:r>
              <a:rPr lang="it-IT" dirty="0" err="1" smtClean="0"/>
              <a:t>spinner</a:t>
            </a:r>
            <a:r>
              <a:rPr lang="it-IT" dirty="0" smtClean="0"/>
              <a:t> permette la scelta del formato audio</a:t>
            </a:r>
            <a:endParaRPr lang="it-IT" dirty="0"/>
          </a:p>
        </p:txBody>
      </p:sp>
      <p:cxnSp>
        <p:nvCxnSpPr>
          <p:cNvPr id="41" name="Connettore 4 40"/>
          <p:cNvCxnSpPr/>
          <p:nvPr/>
        </p:nvCxnSpPr>
        <p:spPr>
          <a:xfrm rot="16200000" flipH="1">
            <a:off x="2939503" y="4097595"/>
            <a:ext cx="1144432" cy="254686"/>
          </a:xfrm>
          <a:prstGeom prst="bentConnector3">
            <a:avLst>
              <a:gd name="adj1" fmla="val -87"/>
            </a:avLst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383579" y="4797152"/>
            <a:ext cx="460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/>
              <a:t>Lista REG</a:t>
            </a:r>
            <a:r>
              <a:rPr lang="it-IT" dirty="0" smtClean="0"/>
              <a:t>: permette la visualizzazione di tutti i file registrati e con un semplice click ne permette l’ascolto e la visualizzazione dei meta-dati con la possibilità di modificare gli elementi già inseriti, eliminarli e aggiungerne altri.</a:t>
            </a:r>
            <a:endParaRPr lang="it-IT" dirty="0"/>
          </a:p>
        </p:txBody>
      </p:sp>
      <p:pic>
        <p:nvPicPr>
          <p:cNvPr id="3074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2207" y="2492896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08693" y="3543650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0671" y="3705082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8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446056" y="260648"/>
            <a:ext cx="571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FUNZIONALITA’ ACTIVITY PRINCIPALE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4712" y="1044018"/>
            <a:ext cx="7791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000" b="1" u="sng" dirty="0" smtClean="0"/>
              <a:t>Display</a:t>
            </a:r>
            <a:r>
              <a:rPr lang="it-IT" sz="2000" dirty="0" smtClean="0"/>
              <a:t>: visualizza lo stato della registrazione e la durata della registrazione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b="1" u="sng" dirty="0" smtClean="0"/>
              <a:t>Bottoni</a:t>
            </a:r>
            <a:r>
              <a:rPr lang="it-IT" sz="2000" u="sng" dirty="0" smtClean="0"/>
              <a:t> </a:t>
            </a:r>
            <a:r>
              <a:rPr lang="it-IT" sz="2000" dirty="0" smtClean="0"/>
              <a:t>(REC,PAUSA, STOP): avviare, mettere in pausa (è possibile la ripresa della registrazione) e fermare la registrazione. Con la fermata della registrazione si ha il salvataggio del file audio e del meta-data associato ad esso in una cartella della </a:t>
            </a:r>
            <a:r>
              <a:rPr lang="it-IT" sz="2000" dirty="0" err="1" smtClean="0"/>
              <a:t>sdcard</a:t>
            </a:r>
            <a:r>
              <a:rPr lang="it-IT" sz="2000" dirty="0" smtClean="0"/>
              <a:t> del telefono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b="1" u="sng" dirty="0" smtClean="0"/>
              <a:t>Opzioni</a:t>
            </a:r>
            <a:r>
              <a:rPr lang="it-IT" sz="2000" dirty="0" smtClean="0"/>
              <a:t>: si accede alle impostazioni di registrazione, ovvero settare la qualità (la scelta ricade su tre possibili casi) e il formato (disponibile 3gp e </a:t>
            </a:r>
            <a:r>
              <a:rPr lang="it-IT" sz="2000" dirty="0" err="1" smtClean="0"/>
              <a:t>mpeg</a:t>
            </a:r>
            <a:r>
              <a:rPr lang="it-IT" sz="2000" dirty="0" smtClean="0"/>
              <a:t>) della registrazione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000" b="1" u="sng" dirty="0" smtClean="0"/>
              <a:t>Lista registrazioni</a:t>
            </a:r>
            <a:r>
              <a:rPr lang="it-IT" sz="2000" dirty="0" smtClean="0"/>
              <a:t>: visualizza le registrazioni salvate con la possibilità di gestire i file</a:t>
            </a:r>
            <a:endParaRPr lang="it-IT" sz="2000" dirty="0"/>
          </a:p>
        </p:txBody>
      </p:sp>
      <p:pic>
        <p:nvPicPr>
          <p:cNvPr id="8" name="Picture 4" descr="C:\Users\Telekka\Desktop\android_logo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00" y="4221088"/>
            <a:ext cx="2635013" cy="2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66352" y="2930374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47524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123728" y="241484"/>
            <a:ext cx="489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800" b="1" cap="all" dirty="0">
                <a:ln w="5000" cmpd="sng">
                  <a:solidFill>
                    <a:srgbClr val="6F6F74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F6F74">
                        <a:tint val="63000"/>
                        <a:satMod val="255000"/>
                      </a:srgbClr>
                    </a:gs>
                    <a:gs pos="9000">
                      <a:srgbClr val="6F6F74">
                        <a:tint val="63000"/>
                        <a:satMod val="255000"/>
                      </a:srgbClr>
                    </a:gs>
                    <a:gs pos="53000">
                      <a:srgbClr val="6F6F74">
                        <a:shade val="60000"/>
                        <a:satMod val="100000"/>
                      </a:srgbClr>
                    </a:gs>
                    <a:gs pos="90000">
                      <a:srgbClr val="6F6F74">
                        <a:tint val="63000"/>
                        <a:satMod val="255000"/>
                      </a:srgbClr>
                    </a:gs>
                    <a:gs pos="100000">
                      <a:srgbClr val="6F6F74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</a:rPr>
              <a:t>FUNZIONALITA’ ACTIVITY </a:t>
            </a:r>
            <a:r>
              <a:rPr lang="it-IT" sz="2800" b="1" cap="all" dirty="0" smtClean="0">
                <a:ln w="5000" cmpd="sng">
                  <a:solidFill>
                    <a:srgbClr val="6F6F74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F6F74">
                        <a:tint val="63000"/>
                        <a:satMod val="255000"/>
                      </a:srgbClr>
                    </a:gs>
                    <a:gs pos="9000">
                      <a:srgbClr val="6F6F74">
                        <a:tint val="63000"/>
                        <a:satMod val="255000"/>
                      </a:srgbClr>
                    </a:gs>
                    <a:gs pos="53000">
                      <a:srgbClr val="6F6F74">
                        <a:shade val="60000"/>
                        <a:satMod val="100000"/>
                      </a:srgbClr>
                    </a:gs>
                    <a:gs pos="90000">
                      <a:srgbClr val="6F6F74">
                        <a:tint val="63000"/>
                        <a:satMod val="255000"/>
                      </a:srgbClr>
                    </a:gs>
                    <a:gs pos="100000">
                      <a:srgbClr val="6F6F74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</a:rPr>
              <a:t>LISTA</a:t>
            </a:r>
            <a:endParaRPr lang="it-IT" sz="2800" b="1" cap="all" dirty="0">
              <a:ln w="5000" cmpd="sng">
                <a:solidFill>
                  <a:srgbClr val="6F6F74">
                    <a:tint val="80000"/>
                    <a:shade val="99000"/>
                    <a:satMod val="500000"/>
                  </a:srgbClr>
                </a:solidFill>
                <a:prstDash val="solid"/>
              </a:ln>
              <a:gradFill>
                <a:gsLst>
                  <a:gs pos="0">
                    <a:srgbClr val="6F6F74">
                      <a:tint val="63000"/>
                      <a:satMod val="255000"/>
                    </a:srgbClr>
                  </a:gs>
                  <a:gs pos="9000">
                    <a:srgbClr val="6F6F74">
                      <a:tint val="63000"/>
                      <a:satMod val="255000"/>
                    </a:srgbClr>
                  </a:gs>
                  <a:gs pos="53000">
                    <a:srgbClr val="6F6F74">
                      <a:shade val="60000"/>
                      <a:satMod val="100000"/>
                    </a:srgbClr>
                  </a:gs>
                  <a:gs pos="90000">
                    <a:srgbClr val="6F6F74">
                      <a:tint val="63000"/>
                      <a:satMod val="255000"/>
                    </a:srgbClr>
                  </a:gs>
                  <a:gs pos="100000">
                    <a:srgbClr val="6F6F74">
                      <a:tint val="63000"/>
                      <a:satMod val="255000"/>
                    </a:srgb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Franklin Gothic Book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9512" y="908720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000" b="1" u="sng" dirty="0" smtClean="0"/>
              <a:t>Lista registrazioni</a:t>
            </a:r>
            <a:r>
              <a:rPr lang="it-IT" sz="2000" dirty="0" smtClean="0"/>
              <a:t>: contiene tutti gli elementi registrati con l’applicazione e ne permette la selezione per poter sfruttare le altre funzionalità che offre </a:t>
            </a:r>
            <a:r>
              <a:rPr lang="it-IT" sz="2000" dirty="0" err="1" smtClean="0"/>
              <a:t>l’activity</a:t>
            </a:r>
            <a:endParaRPr lang="it-IT" sz="2000" dirty="0" smtClean="0"/>
          </a:p>
        </p:txBody>
      </p:sp>
      <p:cxnSp>
        <p:nvCxnSpPr>
          <p:cNvPr id="7" name="Connettore 4 6"/>
          <p:cNvCxnSpPr/>
          <p:nvPr/>
        </p:nvCxnSpPr>
        <p:spPr>
          <a:xfrm rot="10800000" flipV="1">
            <a:off x="1187624" y="2795737"/>
            <a:ext cx="1224136" cy="518864"/>
          </a:xfrm>
          <a:prstGeom prst="bentConnector3">
            <a:avLst>
              <a:gd name="adj1" fmla="val 101285"/>
            </a:avLst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20420" y="4221088"/>
            <a:ext cx="387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apre una nuova </a:t>
            </a:r>
            <a:r>
              <a:rPr lang="it-IT" dirty="0" err="1" smtClean="0"/>
              <a:t>activity</a:t>
            </a:r>
            <a:r>
              <a:rPr lang="it-IT" dirty="0" smtClean="0"/>
              <a:t> dedicata all’ascolto della registrazione e la visualizzazione del meta-data associato ad esso</a:t>
            </a:r>
            <a:endParaRPr lang="it-IT" dirty="0"/>
          </a:p>
        </p:txBody>
      </p:sp>
      <p:cxnSp>
        <p:nvCxnSpPr>
          <p:cNvPr id="14" name="Connettore 4 13"/>
          <p:cNvCxnSpPr/>
          <p:nvPr/>
        </p:nvCxnSpPr>
        <p:spPr>
          <a:xfrm>
            <a:off x="5652120" y="2810546"/>
            <a:ext cx="1368152" cy="504055"/>
          </a:xfrm>
          <a:prstGeom prst="bentConnector3">
            <a:avLst>
              <a:gd name="adj1" fmla="val 99877"/>
            </a:avLst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411760" y="2564904"/>
            <a:ext cx="3240360" cy="461665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SELEZIONO UN </a:t>
            </a:r>
            <a:r>
              <a:rPr lang="it-IT" sz="2400" dirty="0" smtClean="0"/>
              <a:t>FILE</a:t>
            </a:r>
            <a:endParaRPr lang="it-IT" sz="2400" dirty="0"/>
          </a:p>
        </p:txBody>
      </p:sp>
      <p:cxnSp>
        <p:nvCxnSpPr>
          <p:cNvPr id="24" name="Connettore 4 23"/>
          <p:cNvCxnSpPr>
            <a:stCxn id="38" idx="2"/>
          </p:cNvCxnSpPr>
          <p:nvPr/>
        </p:nvCxnSpPr>
        <p:spPr>
          <a:xfrm>
            <a:off x="7074532" y="4516337"/>
            <a:ext cx="0" cy="453429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6168707" y="496976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CONDIVIDERE</a:t>
            </a:r>
            <a:endParaRPr lang="it-IT" b="1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328592" y="3593007"/>
            <a:ext cx="349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attivano i bottoni Condividi, Elimina (singolo file selezionato) ed elimina tutto (tutta la lista)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364088" y="5301207"/>
            <a:ext cx="33808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 smtClean="0"/>
              <a:t>E’ possibile condividere i file utilizzando una connessione p2p tramite il </a:t>
            </a:r>
            <a:r>
              <a:rPr lang="it-IT" sz="1700" dirty="0" err="1" smtClean="0"/>
              <a:t>bluetooth</a:t>
            </a:r>
            <a:r>
              <a:rPr lang="it-IT" sz="1700" dirty="0" smtClean="0"/>
              <a:t> con un altro dispositivo </a:t>
            </a:r>
            <a:r>
              <a:rPr lang="it-IT" sz="1700" dirty="0" err="1" smtClean="0"/>
              <a:t>android</a:t>
            </a:r>
            <a:endParaRPr lang="it-IT" sz="17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19549" y="3309267"/>
            <a:ext cx="3528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PRESSIONE PROLUNGATA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5496" y="3316922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SEMPLICE CLICK</a:t>
            </a:r>
          </a:p>
        </p:txBody>
      </p:sp>
      <p:cxnSp>
        <p:nvCxnSpPr>
          <p:cNvPr id="30" name="Connettore 2 29"/>
          <p:cNvCxnSpPr/>
          <p:nvPr/>
        </p:nvCxnSpPr>
        <p:spPr>
          <a:xfrm>
            <a:off x="1187624" y="3691771"/>
            <a:ext cx="0" cy="601325"/>
          </a:xfrm>
          <a:prstGeom prst="straightConnector1">
            <a:avLst/>
          </a:prstGeom>
          <a:ln w="34925" cmpd="sng">
            <a:solidFill>
              <a:srgbClr val="92D050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3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83568" y="24148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800" b="1" cap="all" dirty="0">
                <a:ln w="5000" cmpd="sng">
                  <a:solidFill>
                    <a:srgbClr val="6F6F74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F6F74">
                        <a:tint val="63000"/>
                        <a:satMod val="255000"/>
                      </a:srgbClr>
                    </a:gs>
                    <a:gs pos="9000">
                      <a:srgbClr val="6F6F74">
                        <a:tint val="63000"/>
                        <a:satMod val="255000"/>
                      </a:srgbClr>
                    </a:gs>
                    <a:gs pos="53000">
                      <a:srgbClr val="6F6F74">
                        <a:shade val="60000"/>
                        <a:satMod val="100000"/>
                      </a:srgbClr>
                    </a:gs>
                    <a:gs pos="90000">
                      <a:srgbClr val="6F6F74">
                        <a:tint val="63000"/>
                        <a:satMod val="255000"/>
                      </a:srgbClr>
                    </a:gs>
                    <a:gs pos="100000">
                      <a:srgbClr val="6F6F74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</a:rPr>
              <a:t>FUNZIONALITA’ ACTIVITY </a:t>
            </a:r>
            <a:r>
              <a:rPr lang="it-IT" sz="2800" b="1" cap="all" dirty="0" smtClean="0">
                <a:ln w="5000" cmpd="sng">
                  <a:solidFill>
                    <a:srgbClr val="6F6F74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F6F74">
                        <a:tint val="63000"/>
                        <a:satMod val="255000"/>
                      </a:srgbClr>
                    </a:gs>
                    <a:gs pos="9000">
                      <a:srgbClr val="6F6F74">
                        <a:tint val="63000"/>
                        <a:satMod val="255000"/>
                      </a:srgbClr>
                    </a:gs>
                    <a:gs pos="53000">
                      <a:srgbClr val="6F6F74">
                        <a:shade val="60000"/>
                        <a:satMod val="100000"/>
                      </a:srgbClr>
                    </a:gs>
                    <a:gs pos="90000">
                      <a:srgbClr val="6F6F74">
                        <a:tint val="63000"/>
                        <a:satMod val="255000"/>
                      </a:srgbClr>
                    </a:gs>
                    <a:gs pos="100000">
                      <a:srgbClr val="6F6F74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</a:rPr>
              <a:t>PLAYBACK E META-DATI</a:t>
            </a:r>
            <a:endParaRPr lang="it-IT" sz="2800" b="1" cap="all" dirty="0">
              <a:ln w="5000" cmpd="sng">
                <a:solidFill>
                  <a:srgbClr val="6F6F74">
                    <a:tint val="80000"/>
                    <a:shade val="99000"/>
                    <a:satMod val="500000"/>
                  </a:srgbClr>
                </a:solidFill>
                <a:prstDash val="solid"/>
              </a:ln>
              <a:gradFill>
                <a:gsLst>
                  <a:gs pos="0">
                    <a:srgbClr val="6F6F74">
                      <a:tint val="63000"/>
                      <a:satMod val="255000"/>
                    </a:srgbClr>
                  </a:gs>
                  <a:gs pos="9000">
                    <a:srgbClr val="6F6F74">
                      <a:tint val="63000"/>
                      <a:satMod val="255000"/>
                    </a:srgbClr>
                  </a:gs>
                  <a:gs pos="53000">
                    <a:srgbClr val="6F6F74">
                      <a:shade val="60000"/>
                      <a:satMod val="100000"/>
                    </a:srgbClr>
                  </a:gs>
                  <a:gs pos="90000">
                    <a:srgbClr val="6F6F74">
                      <a:tint val="63000"/>
                      <a:satMod val="255000"/>
                    </a:srgbClr>
                  </a:gs>
                  <a:gs pos="100000">
                    <a:srgbClr val="6F6F74">
                      <a:tint val="63000"/>
                      <a:satMod val="255000"/>
                    </a:srgb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Franklin Gothic Book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95536" y="1368886"/>
            <a:ext cx="3586360" cy="14773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 smtClean="0"/>
              <a:t>STRUTTURA ACTIVITY</a:t>
            </a:r>
          </a:p>
          <a:p>
            <a:endParaRPr lang="it-IT" dirty="0" smtClean="0"/>
          </a:p>
          <a:p>
            <a:r>
              <a:rPr lang="it-IT" dirty="0" smtClean="0"/>
              <a:t>ZONA DEDICATA ALL’ASCOLTO</a:t>
            </a:r>
          </a:p>
          <a:p>
            <a:endParaRPr lang="it-IT" dirty="0"/>
          </a:p>
          <a:p>
            <a:r>
              <a:rPr lang="it-IT" dirty="0" smtClean="0"/>
              <a:t>ZONA DEDICATA AI META-DATA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3989552" y="2054126"/>
            <a:ext cx="618452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608004" y="1037635"/>
            <a:ext cx="4535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Costituita da: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3 bottoni per l’inizio, la pausa e lo stop dell’ascolto 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Una barra che indica i progressi della riproduzione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Un cronometro che indica il tempo trascorso dall’inizio della riproduzione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>
            <a:off x="899592" y="2797691"/>
            <a:ext cx="0" cy="66590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01128" y="3452807"/>
            <a:ext cx="411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presenta semplicemente come una lista costituita da tutti gli elementi che sono presenti nel meta-data associato al file audio selezionato.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>
            <a:off x="4211960" y="4028812"/>
            <a:ext cx="618452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88024" y="3789040"/>
            <a:ext cx="119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CLICK</a:t>
            </a:r>
            <a:endParaRPr lang="it-IT" sz="2400" b="1" dirty="0"/>
          </a:p>
        </p:txBody>
      </p:sp>
      <p:pic>
        <p:nvPicPr>
          <p:cNvPr id="17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58240" y="2702198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23388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ttore 2 20"/>
          <p:cNvCxnSpPr/>
          <p:nvPr/>
        </p:nvCxnSpPr>
        <p:spPr>
          <a:xfrm>
            <a:off x="5897764" y="4019872"/>
            <a:ext cx="618452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477024" y="3140968"/>
            <a:ext cx="2666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apre un menù che dà la possibilità di modificare il testo presente nell’elemento cliccato o di eliminarlo completamente.</a:t>
            </a:r>
            <a:endParaRPr lang="it-IT" dirty="0"/>
          </a:p>
        </p:txBody>
      </p:sp>
      <p:cxnSp>
        <p:nvCxnSpPr>
          <p:cNvPr id="25" name="Connettore 4 24"/>
          <p:cNvCxnSpPr/>
          <p:nvPr/>
        </p:nvCxnSpPr>
        <p:spPr>
          <a:xfrm>
            <a:off x="395536" y="4653136"/>
            <a:ext cx="504056" cy="504055"/>
          </a:xfrm>
          <a:prstGeom prst="bentConnector3">
            <a:avLst>
              <a:gd name="adj1" fmla="val -1444"/>
            </a:avLst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899592" y="4926358"/>
            <a:ext cx="119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MENU’</a:t>
            </a:r>
          </a:p>
        </p:txBody>
      </p:sp>
      <p:cxnSp>
        <p:nvCxnSpPr>
          <p:cNvPr id="30" name="Connettore 2 29"/>
          <p:cNvCxnSpPr/>
          <p:nvPr/>
        </p:nvCxnSpPr>
        <p:spPr>
          <a:xfrm>
            <a:off x="2043012" y="5157191"/>
            <a:ext cx="618452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648408" y="4637511"/>
            <a:ext cx="2666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Concede la scelta di aggiungere un nuovo elemento personale al meta-data attribuendogli un titolo e il </a:t>
            </a:r>
            <a:r>
              <a:rPr lang="it-IT" smtClean="0"/>
              <a:t>contenuto oppure </a:t>
            </a:r>
            <a:r>
              <a:rPr lang="it-IT" dirty="0" smtClean="0"/>
              <a:t>di eliminare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766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241484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800" b="1" cap="all" dirty="0">
                <a:ln w="5000" cmpd="sng">
                  <a:solidFill>
                    <a:srgbClr val="6F6F74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F6F74">
                        <a:tint val="63000"/>
                        <a:satMod val="255000"/>
                      </a:srgbClr>
                    </a:gs>
                    <a:gs pos="9000">
                      <a:srgbClr val="6F6F74">
                        <a:tint val="63000"/>
                        <a:satMod val="255000"/>
                      </a:srgbClr>
                    </a:gs>
                    <a:gs pos="53000">
                      <a:srgbClr val="6F6F74">
                        <a:shade val="60000"/>
                        <a:satMod val="100000"/>
                      </a:srgbClr>
                    </a:gs>
                    <a:gs pos="90000">
                      <a:srgbClr val="6F6F74">
                        <a:tint val="63000"/>
                        <a:satMod val="255000"/>
                      </a:srgbClr>
                    </a:gs>
                    <a:gs pos="100000">
                      <a:srgbClr val="6F6F74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</a:rPr>
              <a:t>FUNZIONALITA’ </a:t>
            </a:r>
            <a:r>
              <a:rPr lang="it-IT" sz="2800" b="1" cap="all" dirty="0" smtClean="0">
                <a:ln w="5000" cmpd="sng">
                  <a:solidFill>
                    <a:srgbClr val="6F6F74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F6F74">
                        <a:tint val="63000"/>
                        <a:satMod val="255000"/>
                      </a:srgbClr>
                    </a:gs>
                    <a:gs pos="9000">
                      <a:srgbClr val="6F6F74">
                        <a:tint val="63000"/>
                        <a:satMod val="255000"/>
                      </a:srgbClr>
                    </a:gs>
                    <a:gs pos="53000">
                      <a:srgbClr val="6F6F74">
                        <a:shade val="60000"/>
                        <a:satMod val="100000"/>
                      </a:srgbClr>
                    </a:gs>
                    <a:gs pos="90000">
                      <a:srgbClr val="6F6F74">
                        <a:tint val="63000"/>
                        <a:satMod val="255000"/>
                      </a:srgbClr>
                    </a:gs>
                    <a:gs pos="100000">
                      <a:srgbClr val="6F6F74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</a:rPr>
              <a:t>BLUETOOTH</a:t>
            </a:r>
            <a:endParaRPr lang="it-IT" sz="2800" b="1" cap="all" dirty="0">
              <a:ln w="5000" cmpd="sng">
                <a:solidFill>
                  <a:srgbClr val="6F6F74">
                    <a:tint val="80000"/>
                    <a:shade val="99000"/>
                    <a:satMod val="500000"/>
                  </a:srgbClr>
                </a:solidFill>
                <a:prstDash val="solid"/>
              </a:ln>
              <a:gradFill>
                <a:gsLst>
                  <a:gs pos="0">
                    <a:srgbClr val="6F6F74">
                      <a:tint val="63000"/>
                      <a:satMod val="255000"/>
                    </a:srgbClr>
                  </a:gs>
                  <a:gs pos="9000">
                    <a:srgbClr val="6F6F74">
                      <a:tint val="63000"/>
                      <a:satMod val="255000"/>
                    </a:srgbClr>
                  </a:gs>
                  <a:gs pos="53000">
                    <a:srgbClr val="6F6F74">
                      <a:shade val="60000"/>
                      <a:satMod val="100000"/>
                    </a:srgbClr>
                  </a:gs>
                  <a:gs pos="90000">
                    <a:srgbClr val="6F6F74">
                      <a:tint val="63000"/>
                      <a:satMod val="255000"/>
                    </a:srgbClr>
                  </a:gs>
                  <a:gs pos="100000">
                    <a:srgbClr val="6F6F74">
                      <a:tint val="63000"/>
                      <a:satMod val="255000"/>
                    </a:srgb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Franklin Gothic Book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211960" y="980728"/>
            <a:ext cx="90010" cy="4968552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55576" y="1124744"/>
            <a:ext cx="2884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LATO TRASMISSIONE</a:t>
            </a:r>
            <a:endParaRPr lang="it-IT" sz="2000" b="1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5292080" y="1124744"/>
            <a:ext cx="232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LATO RICEZIONE</a:t>
            </a:r>
            <a:endParaRPr lang="it-IT" sz="2000" b="1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260072" y="1556079"/>
            <a:ext cx="38755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Nel lato trasmissione, attraverso il menu, è possibile cercare i dispositivi con i quali avverrà lo scambio dei file presenti nella cartella selezionata </a:t>
            </a:r>
            <a:r>
              <a:rPr lang="it-IT" dirty="0" err="1" smtClean="0"/>
              <a:t>nell’activity</a:t>
            </a:r>
            <a:r>
              <a:rPr lang="it-IT" dirty="0" smtClean="0"/>
              <a:t> precedente. </a:t>
            </a:r>
            <a:r>
              <a:rPr lang="it-IT" dirty="0" smtClean="0"/>
              <a:t>Una volta accoppiati i due dispositivi che saranno in gioco per la trasmissione è possibile trasferire iniziare il trasferimento dei file attraverso il bottone presente contrassegnato con invia.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518455" y="1556079"/>
            <a:ext cx="3875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Nel lat</a:t>
            </a:r>
            <a:r>
              <a:rPr lang="it-IT" dirty="0" smtClean="0"/>
              <a:t>o ricezione, attraverso il menu, è possibile rendere rilevabile il dispositivo e quindi ricercabile dall’altro utente. L’utente che dovrà ricevere i file non dovrà fare altro che attendere l’invio dei file che saranno salvati con lo stesso nome che possiedono prima dell’invio.</a:t>
            </a:r>
            <a:endParaRPr lang="it-IT" dirty="0"/>
          </a:p>
        </p:txBody>
      </p:sp>
      <p:pic>
        <p:nvPicPr>
          <p:cNvPr id="12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66570" y="4263730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elekka\Desktop\android_logo_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36010" y="4983810"/>
            <a:ext cx="1169544" cy="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6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elekka\Desktop\Documenti Choo\Immagini\Android\fina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metto 3 7"/>
          <p:cNvSpPr/>
          <p:nvPr/>
        </p:nvSpPr>
        <p:spPr>
          <a:xfrm>
            <a:off x="4139952" y="116632"/>
            <a:ext cx="4392488" cy="2153816"/>
          </a:xfrm>
          <a:prstGeom prst="wedgeEllipseCallou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ln w="22225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GRAZIE PER L’ATTENZIONE</a:t>
            </a:r>
            <a:r>
              <a:rPr lang="it-IT" sz="3200" b="1" dirty="0" smtClean="0">
                <a:ln w="1905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!!!!</a:t>
            </a:r>
            <a:endParaRPr lang="it-IT" sz="3200" b="1" dirty="0">
              <a:ln w="1905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6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cnologia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458</TotalTime>
  <Words>616</Words>
  <Application>Microsoft Office PowerPoint</Application>
  <PresentationFormat>Presentazione su schermo (4:3)</PresentationFormat>
  <Paragraphs>80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Tecnologia</vt:lpstr>
      <vt:lpstr>REGISTRATORE VOCALE E CONDIVISIONE TRAMITE BLUETOOTH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REGISTRATORE VOCALE E CONDIVISIONE SUL SERVER XMPP</dc:title>
  <dc:creator>Giuseppe Ianniruberto</dc:creator>
  <cp:lastModifiedBy>Giuseppe Ianniruberto</cp:lastModifiedBy>
  <cp:revision>53</cp:revision>
  <dcterms:created xsi:type="dcterms:W3CDTF">2012-01-25T08:53:13Z</dcterms:created>
  <dcterms:modified xsi:type="dcterms:W3CDTF">2012-03-09T07:17:58Z</dcterms:modified>
</cp:coreProperties>
</file>