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7" r:id="rId6"/>
    <p:sldId id="265" r:id="rId7"/>
    <p:sldId id="268" r:id="rId8"/>
    <p:sldId id="269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7F148-2EBC-6983-7C0A-B949C47649F9}" v="1597" dt="2025-10-15T04:35:11.137"/>
    <p1510:client id="{47586AFD-5ECD-4A19-AB0A-4EA428DD3E9E}" v="79" dt="2025-10-14T15:50:28.468"/>
    <p1510:client id="{6AB05A98-0FA5-66E0-AC70-65B1787C208E}" v="32" dt="2025-10-14T16:07:34.062"/>
    <p1510:client id="{6C46B81A-D985-DFE5-88B4-5D342DE215D5}" v="988" dt="2025-10-14T15:59:12.402"/>
    <p1510:client id="{A78A5D93-FD51-95E5-51B1-05C30E3C78AF}" v="855" dt="2025-10-14T15:57:59.079"/>
    <p1510:client id="{DBAC4E49-900F-014D-844E-4615B37D66D7}" v="886" dt="2025-10-15T04:36:19.939"/>
    <p1510:client id="{E7B5A89F-CF31-B460-AFFD-E4EB504B7DE6}" v="5" dt="2025-10-14T15:51:2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2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809C-EC6E-4463-9871-92AAE36B285A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1743-2934-49E0-91B4-EBE2FD3ECE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hyperlink" Target="https://www.socialeseimagen.com/2019/10/poblacion-y-ciudad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hyperlink" Target="https://blog.intef.es/inee/2021/03/29/pif1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ximaformacion.es/blog-dat/35-preguntas-frecuentes-sobre-estadistica-aplicada/" TargetMode="External"/><Relationship Id="rId13" Type="http://schemas.openxmlformats.org/officeDocument/2006/relationships/hyperlink" Target="https://www.iese.edu/media/research/pdfs/DI-0913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conomiaconinma.com/2-1-preguntas-economicas-basicas/" TargetMode="External"/><Relationship Id="rId12" Type="http://schemas.openxmlformats.org/officeDocument/2006/relationships/hyperlink" Target="https://www.iese.edu/media/research/pdfs/DI-0770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www.cnmv.es/DocPortal/Publicaciones/Guias/Guia_50_preguntas.pdf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://www.direcciondepersonal.com/examen_conceptos_basicos_administracion.pdf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openapi.aiu.edu/submissions/profiles/UD83850ED93068/Assignments/a9UD83850_728173_tarea_de_administracio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1255058" y="5902658"/>
            <a:ext cx="9681882" cy="7398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Verdana Pro Black" panose="020B0A04030504040204" pitchFamily="34" charset="0"/>
                <a:ea typeface="+mj-ea"/>
                <a:cs typeface="+mj-cs"/>
              </a:rPr>
              <a:t>Finingo</a:t>
            </a:r>
            <a:endParaRPr lang="en-US" sz="9600" b="1" kern="1200">
              <a:solidFill>
                <a:schemeClr val="tx1">
                  <a:lumMod val="85000"/>
                  <a:lumOff val="15000"/>
                </a:schemeClr>
              </a:solidFill>
              <a:latin typeface="Verdana Pro Black" panose="020B0A04030504040204" pitchFamily="34" charset="0"/>
              <a:ea typeface="+mj-ea"/>
              <a:cs typeface="+mj-cs"/>
            </a:endParaRPr>
          </a:p>
        </p:txBody>
      </p:sp>
      <p:pic>
        <p:nvPicPr>
          <p:cNvPr id="1026" name="Picture 2" descr="lindo, gordo, pingüino, caricatura, vector, conjunto 1876989 Vector en  Vecteezy">
            <a:extLst>
              <a:ext uri="{FF2B5EF4-FFF2-40B4-BE49-F238E27FC236}">
                <a16:creationId xmlns:a16="http://schemas.microsoft.com/office/drawing/2014/main" id="{2B198154-9AA9-4942-1B8C-D3E5F73B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87" y="1159304"/>
            <a:ext cx="10945825" cy="306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76B462C-D8C8-C041-72FF-976212C6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86749" y="5268097"/>
            <a:ext cx="547878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latin typeface="Times New Roman"/>
                <a:cs typeface="Times New Roman"/>
              </a:rPr>
              <a:t>Proyecto </a:t>
            </a:r>
            <a:r>
              <a:rPr lang="es-MX" sz="1600" b="1">
                <a:latin typeface="Times New Roman"/>
                <a:cs typeface="Times New Roman"/>
              </a:rPr>
              <a:t>hecho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s-MX" sz="1600" b="1">
                <a:latin typeface="Times New Roman"/>
                <a:cs typeface="Times New Roman"/>
              </a:rPr>
              <a:t>por</a:t>
            </a:r>
            <a:r>
              <a:rPr lang="en-US" sz="1600" b="1">
                <a:latin typeface="Times New Roman"/>
                <a:cs typeface="Times New Roman"/>
              </a:rPr>
              <a:t>:</a:t>
            </a:r>
          </a:p>
          <a:p>
            <a:r>
              <a:rPr lang="en-US" sz="1600" b="1">
                <a:latin typeface="Times New Roman"/>
                <a:cs typeface="Times New Roman"/>
              </a:rPr>
              <a:t>Ian Alejandro Galván Arvizu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Giovanni Muñoz Hernández</a:t>
            </a:r>
          </a:p>
          <a:p>
            <a:r>
              <a:rPr lang="en-US" sz="1600" b="1">
                <a:latin typeface="Times New Roman"/>
                <a:cs typeface="Times New Roman"/>
              </a:rPr>
              <a:t>Josué Leonardo Falcón Brizuela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Joaquín Mosqueda Velázquez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Armando Garza Anaya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356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E7CD4726-ED48-6796-C73F-932A2B37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383" y="-1242"/>
            <a:ext cx="12282417" cy="6860485"/>
          </a:xfrm>
          <a:prstGeom prst="rect">
            <a:avLst/>
          </a:prstGeom>
        </p:spPr>
      </p:pic>
      <p:pic>
        <p:nvPicPr>
          <p:cNvPr id="2" name="Imagen 1" descr="Forma, Flecha&#10;&#10;El contenido generado por IA puede ser incorrecto.">
            <a:extLst>
              <a:ext uri="{FF2B5EF4-FFF2-40B4-BE49-F238E27FC236}">
                <a16:creationId xmlns:a16="http://schemas.microsoft.com/office/drawing/2014/main" id="{6FDB270E-8FD4-839C-5F99-D39981F3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26" t="55672" r="53092" b="-210"/>
          <a:stretch>
            <a:fillRect/>
          </a:stretch>
        </p:blipFill>
        <p:spPr>
          <a:xfrm>
            <a:off x="6423714" y="3810000"/>
            <a:ext cx="5780301" cy="3067539"/>
          </a:xfrm>
          <a:prstGeom prst="rect">
            <a:avLst/>
          </a:prstGeom>
        </p:spPr>
      </p:pic>
      <p:pic>
        <p:nvPicPr>
          <p:cNvPr id="4" name="Imagen 3" descr="Objetivo 4 - EDUCACIÓN DE CALIDAD">
            <a:extLst>
              <a:ext uri="{FF2B5EF4-FFF2-40B4-BE49-F238E27FC236}">
                <a16:creationId xmlns:a16="http://schemas.microsoft.com/office/drawing/2014/main" id="{147C480B-05F7-5758-8A70-4B975366D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871" y="1263078"/>
            <a:ext cx="2793600" cy="2736091"/>
          </a:xfrm>
          <a:prstGeom prst="rect">
            <a:avLst/>
          </a:prstGeom>
        </p:spPr>
      </p:pic>
      <p:pic>
        <p:nvPicPr>
          <p:cNvPr id="5" name="Imagen 4" descr="Forma, Flecha&#10;&#10;El contenido generado por IA puede ser incorrecto.">
            <a:extLst>
              <a:ext uri="{FF2B5EF4-FFF2-40B4-BE49-F238E27FC236}">
                <a16:creationId xmlns:a16="http://schemas.microsoft.com/office/drawing/2014/main" id="{74B26D7D-969C-8C2E-A64E-FD3B4608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20" t="55473" r="60063" b="-37"/>
          <a:stretch>
            <a:fillRect/>
          </a:stretch>
        </p:blipFill>
        <p:spPr>
          <a:xfrm>
            <a:off x="-97070" y="-156953"/>
            <a:ext cx="952842" cy="7009972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E93A3F4F-9E51-8BCA-F484-F14E5BEF9D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614" t="29640" r="40968" b="28361"/>
          <a:stretch>
            <a:fillRect/>
          </a:stretch>
        </p:blipFill>
        <p:spPr>
          <a:xfrm>
            <a:off x="7447471" y="3998153"/>
            <a:ext cx="1555411" cy="19744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DD8EFF-6DF4-55C4-3158-9A37AEEE9854}"/>
              </a:ext>
            </a:extLst>
          </p:cNvPr>
          <p:cNvSpPr txBox="1"/>
          <p:nvPr/>
        </p:nvSpPr>
        <p:spPr>
          <a:xfrm>
            <a:off x="967469" y="1477746"/>
            <a:ext cx="70600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>
                <a:latin typeface="Times New Roman"/>
                <a:ea typeface="+mn-lt"/>
                <a:cs typeface="Times New Roman"/>
              </a:rPr>
              <a:t>Instrucción financiera y acceso gratuito a información para todas las edades por medio de una aplicación.</a:t>
            </a:r>
            <a:endParaRPr lang="es-ES" sz="3600">
              <a:latin typeface="Times New Roman"/>
              <a:ea typeface="+mn-lt"/>
              <a:cs typeface="Times New Roman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5A4D97-CE68-DF2D-29ED-1E8FE8EDB024}"/>
              </a:ext>
            </a:extLst>
          </p:cNvPr>
          <p:cNvSpPr txBox="1"/>
          <p:nvPr/>
        </p:nvSpPr>
        <p:spPr>
          <a:xfrm>
            <a:off x="218907" y="218944"/>
            <a:ext cx="105092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5400" i="1">
                <a:latin typeface="Times New Roman"/>
                <a:cs typeface="Times New Roman"/>
              </a:rPr>
              <a:t>ODS No. 4 - Educación de calidad</a:t>
            </a:r>
          </a:p>
        </p:txBody>
      </p:sp>
      <p:pic>
        <p:nvPicPr>
          <p:cNvPr id="9" name="Imagen 8" descr="Código QR&#10;&#10;El contenido generado por IA puede ser incorrecto.">
            <a:extLst>
              <a:ext uri="{FF2B5EF4-FFF2-40B4-BE49-F238E27FC236}">
                <a16:creationId xmlns:a16="http://schemas.microsoft.com/office/drawing/2014/main" id="{A0161756-9BB1-4A9F-192D-AB2136689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517" y="3350171"/>
            <a:ext cx="3192517" cy="306113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F234833-C1A6-F7A6-5A7A-C523301B3F6E}"/>
              </a:ext>
            </a:extLst>
          </p:cNvPr>
          <p:cNvSpPr txBox="1"/>
          <p:nvPr/>
        </p:nvSpPr>
        <p:spPr>
          <a:xfrm>
            <a:off x="2691824" y="6450531"/>
            <a:ext cx="2527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Times New Roman"/>
                <a:ea typeface="Calibri"/>
                <a:cs typeface="Calibri"/>
              </a:rPr>
              <a:t>Contenido adicional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EF7BD96-F29B-460F-0B76-7969BEBD5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780000">
            <a:off x="7670583" y="4368826"/>
            <a:ext cx="1099459" cy="5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317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0B331BE1-DA12-1014-70E2-43DEF541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6048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6389" y="998731"/>
            <a:ext cx="61269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000" i="1">
                <a:solidFill>
                  <a:srgbClr val="000000"/>
                </a:solidFill>
                <a:latin typeface="Times New Roman"/>
                <a:cs typeface="Times New Roman"/>
              </a:rPr>
              <a:t>¿Qué es </a:t>
            </a:r>
            <a:r>
              <a:rPr lang="es-MX" sz="6000" i="1" err="1">
                <a:solidFill>
                  <a:srgbClr val="000000"/>
                </a:solidFill>
                <a:latin typeface="Times New Roman"/>
                <a:cs typeface="Times New Roman"/>
              </a:rPr>
              <a:t>Finingo</a:t>
            </a:r>
            <a:r>
              <a:rPr lang="es-MX" sz="6000" i="1">
                <a:solidFill>
                  <a:srgbClr val="000000"/>
                </a:solidFill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66387" y="2459943"/>
            <a:ext cx="653073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3600">
                <a:solidFill>
                  <a:srgbClr val="000000"/>
                </a:solidFill>
                <a:latin typeface="Times New Roman"/>
                <a:cs typeface="Times New Roman"/>
              </a:rPr>
              <a:t>Es una aplicación web de educación financiera en la que los usuarios irán aprendiendo sobre temas como economía, finanzas, administración, probabilidad y estadística, entre muchos otros.</a:t>
            </a:r>
          </a:p>
        </p:txBody>
      </p:sp>
      <p:pic>
        <p:nvPicPr>
          <p:cNvPr id="7" name="Imagen 6" descr="Forma, Flecha&#10;&#10;El contenido generado por IA puede ser incorrecto.">
            <a:extLst>
              <a:ext uri="{FF2B5EF4-FFF2-40B4-BE49-F238E27FC236}">
                <a16:creationId xmlns:a16="http://schemas.microsoft.com/office/drawing/2014/main" id="{4172FF55-6617-4AD0-DE70-59CED4B8B5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059" t="22050" r="36" b="743"/>
          <a:stretch>
            <a:fillRect/>
          </a:stretch>
        </p:blipFill>
        <p:spPr>
          <a:xfrm>
            <a:off x="7583978" y="345058"/>
            <a:ext cx="4594015" cy="650860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609486-16DB-064B-A1C0-E7A37B112D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368" r="71368" b="39281"/>
          <a:stretch>
            <a:fillRect/>
          </a:stretch>
        </p:blipFill>
        <p:spPr>
          <a:xfrm rot="-420000">
            <a:off x="8250620" y="1707931"/>
            <a:ext cx="3490802" cy="31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43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00842EC7-0304-3CE2-9831-233BDF7BE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73623"/>
          </a:xfrm>
          <a:prstGeom prst="rect">
            <a:avLst/>
          </a:prstGeom>
        </p:spPr>
      </p:pic>
      <p:pic>
        <p:nvPicPr>
          <p:cNvPr id="17" name="Imagen 16" descr="Forma, Flecha&#10;&#10;El contenido generado por IA puede ser incorrecto.">
            <a:extLst>
              <a:ext uri="{FF2B5EF4-FFF2-40B4-BE49-F238E27FC236}">
                <a16:creationId xmlns:a16="http://schemas.microsoft.com/office/drawing/2014/main" id="{7516840E-13C0-216F-A517-0E9CEC7E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059" t="22050" r="36" b="743"/>
          <a:stretch>
            <a:fillRect/>
          </a:stretch>
        </p:blipFill>
        <p:spPr>
          <a:xfrm flipH="1">
            <a:off x="-105971" y="1225300"/>
            <a:ext cx="3380707" cy="5628368"/>
          </a:xfrm>
          <a:prstGeom prst="rect">
            <a:avLst/>
          </a:prstGeom>
        </p:spPr>
      </p:pic>
      <p:pic>
        <p:nvPicPr>
          <p:cNvPr id="13" name="Imagen 12" descr="Forma, Flecha&#10;&#10;El contenido generado por IA puede ser incorrecto.">
            <a:extLst>
              <a:ext uri="{FF2B5EF4-FFF2-40B4-BE49-F238E27FC236}">
                <a16:creationId xmlns:a16="http://schemas.microsoft.com/office/drawing/2014/main" id="{3AA5677F-E1DF-A7F7-5FB6-F987CF0A88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826" t="55672" r="53092" b="-210"/>
          <a:stretch>
            <a:fillRect/>
          </a:stretch>
        </p:blipFill>
        <p:spPr>
          <a:xfrm>
            <a:off x="4531414" y="3797300"/>
            <a:ext cx="7648514" cy="308067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202180" y="304800"/>
            <a:ext cx="7787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¿A quién va dirigido?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r="86105"/>
          <a:stretch/>
        </p:blipFill>
        <p:spPr>
          <a:xfrm rot="16200000">
            <a:off x="6617382" y="1969108"/>
            <a:ext cx="5224103" cy="4086227"/>
          </a:xfrm>
          <a:prstGeom prst="rect">
            <a:avLst/>
          </a:prstGeom>
        </p:spPr>
      </p:pic>
      <p:pic>
        <p:nvPicPr>
          <p:cNvPr id="12" name="Imagen 11" descr="Grupo de personas en una playa&#10;&#10;El contenido generado por IA puede ser incorrecto.">
            <a:extLst>
              <a:ext uri="{FF2B5EF4-FFF2-40B4-BE49-F238E27FC236}">
                <a16:creationId xmlns:a16="http://schemas.microsoft.com/office/drawing/2014/main" id="{B61B9C7D-40B9-077F-E423-EE589C4B3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l="25821" t="-334" r="19825" b="334"/>
          <a:stretch>
            <a:fillRect/>
          </a:stretch>
        </p:blipFill>
        <p:spPr>
          <a:xfrm>
            <a:off x="7428411" y="1611921"/>
            <a:ext cx="3592196" cy="346969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792837" y="5160672"/>
            <a:ext cx="288607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>
                <a:latin typeface="Times New Roman"/>
                <a:cs typeface="Times New Roman"/>
              </a:rPr>
              <a:t>Público en general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r="86105"/>
          <a:stretch/>
        </p:blipFill>
        <p:spPr>
          <a:xfrm rot="16200000">
            <a:off x="357896" y="1969108"/>
            <a:ext cx="5224103" cy="4086227"/>
          </a:xfrm>
          <a:prstGeom prst="rect">
            <a:avLst/>
          </a:prstGeom>
        </p:spPr>
      </p:pic>
      <p:pic>
        <p:nvPicPr>
          <p:cNvPr id="6" name="Imagen 5" descr="Un grupo de personas posando para una foto&#10;&#10;El contenido generado por IA puede ser incorrecto.">
            <a:extLst>
              <a:ext uri="{FF2B5EF4-FFF2-40B4-BE49-F238E27FC236}">
                <a16:creationId xmlns:a16="http://schemas.microsoft.com/office/drawing/2014/main" id="{425C653D-CE19-47C0-5E2B-55A08F6017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rcRect l="16644" t="-1079" r="16728" b="1079"/>
          <a:stretch>
            <a:fillRect/>
          </a:stretch>
        </p:blipFill>
        <p:spPr>
          <a:xfrm>
            <a:off x="1171393" y="1626784"/>
            <a:ext cx="3594463" cy="346640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511211" y="5160671"/>
            <a:ext cx="288607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>
                <a:latin typeface="Times New Roman"/>
                <a:cs typeface="Times New Roman"/>
              </a:rPr>
              <a:t>Especialmente a estudiantes</a:t>
            </a:r>
          </a:p>
        </p:txBody>
      </p:sp>
      <p:pic>
        <p:nvPicPr>
          <p:cNvPr id="5" name="Imagen 4" descr="Imagen que contiene lámpara&#10;&#10;El contenido generado por IA puede ser incorrecto.">
            <a:extLst>
              <a:ext uri="{FF2B5EF4-FFF2-40B4-BE49-F238E27FC236}">
                <a16:creationId xmlns:a16="http://schemas.microsoft.com/office/drawing/2014/main" id="{E478D9AD-C3FB-DEA1-0ABA-7AC5769A0A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4" t="36054" r="80455" b="37755"/>
          <a:stretch>
            <a:fillRect/>
          </a:stretch>
        </p:blipFill>
        <p:spPr>
          <a:xfrm>
            <a:off x="199605" y="5322079"/>
            <a:ext cx="1955684" cy="1696512"/>
          </a:xfrm>
          <a:prstGeom prst="rect">
            <a:avLst/>
          </a:prstGeom>
        </p:spPr>
      </p:pic>
      <p:pic>
        <p:nvPicPr>
          <p:cNvPr id="15" name="Imagen 14" descr="Imagen que contiene luz, dibujo&#10;&#10;El contenido generado por IA puede ser incorrecto.">
            <a:extLst>
              <a:ext uri="{FF2B5EF4-FFF2-40B4-BE49-F238E27FC236}">
                <a16:creationId xmlns:a16="http://schemas.microsoft.com/office/drawing/2014/main" id="{065D3E22-F6EB-693B-A80C-902A895B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127" b="59524"/>
          <a:stretch>
            <a:fillRect/>
          </a:stretch>
        </p:blipFill>
        <p:spPr>
          <a:xfrm>
            <a:off x="5132647" y="3347528"/>
            <a:ext cx="2648292" cy="2815820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C0A634A0-1ABA-BA82-6482-539E5251F65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5431" t="39194" r="54957" b="38196"/>
          <a:stretch>
            <a:fillRect/>
          </a:stretch>
        </p:blipFill>
        <p:spPr>
          <a:xfrm>
            <a:off x="5022313" y="3044753"/>
            <a:ext cx="1207273" cy="790912"/>
          </a:xfrm>
          <a:prstGeom prst="rect">
            <a:avLst/>
          </a:prstGeom>
        </p:spPr>
      </p:pic>
      <p:pic>
        <p:nvPicPr>
          <p:cNvPr id="20" name="Imagen 19" descr="Icono&#10;&#10;El contenido generado por IA puede ser incorrecto.">
            <a:extLst>
              <a:ext uri="{FF2B5EF4-FFF2-40B4-BE49-F238E27FC236}">
                <a16:creationId xmlns:a16="http://schemas.microsoft.com/office/drawing/2014/main" id="{39EF7ECC-9F94-9F4B-290C-B8C4FE3F073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5442" t="39130" r="60773" b="38509"/>
          <a:stretch>
            <a:fillRect/>
          </a:stretch>
        </p:blipFill>
        <p:spPr>
          <a:xfrm>
            <a:off x="6339485" y="1956181"/>
            <a:ext cx="848582" cy="782177"/>
          </a:xfrm>
          <a:prstGeom prst="rect">
            <a:avLst/>
          </a:prstGeom>
        </p:spPr>
      </p:pic>
      <p:pic>
        <p:nvPicPr>
          <p:cNvPr id="21" name="Imagen 20" descr="Icono&#10;&#10;El contenido generado por IA puede ser incorrecto.">
            <a:extLst>
              <a:ext uri="{FF2B5EF4-FFF2-40B4-BE49-F238E27FC236}">
                <a16:creationId xmlns:a16="http://schemas.microsoft.com/office/drawing/2014/main" id="{6A32991A-FA5D-A46F-EFC3-6065A93D6E0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5431" t="39194" r="54957" b="38196"/>
          <a:stretch>
            <a:fillRect/>
          </a:stretch>
        </p:blipFill>
        <p:spPr>
          <a:xfrm>
            <a:off x="3998" y="617238"/>
            <a:ext cx="1207273" cy="7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3101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D66A67F5-BD5A-FA41-07D7-3C061E74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60485"/>
          </a:xfrm>
          <a:prstGeom prst="rect">
            <a:avLst/>
          </a:prstGeom>
        </p:spPr>
      </p:pic>
      <p:pic>
        <p:nvPicPr>
          <p:cNvPr id="5" name="Imagen 4" descr="Forma, Flecha&#10;&#10;El contenido generado por IA puede ser incorrecto.">
            <a:extLst>
              <a:ext uri="{FF2B5EF4-FFF2-40B4-BE49-F238E27FC236}">
                <a16:creationId xmlns:a16="http://schemas.microsoft.com/office/drawing/2014/main" id="{D6F9EA57-B454-3E90-8C58-3F4AA520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68" t="56716" r="-90" b="166"/>
          <a:stretch>
            <a:fillRect/>
          </a:stretch>
        </p:blipFill>
        <p:spPr>
          <a:xfrm>
            <a:off x="-257271" y="3992524"/>
            <a:ext cx="4746632" cy="2866547"/>
          </a:xfrm>
          <a:prstGeom prst="rect">
            <a:avLst/>
          </a:prstGeom>
        </p:spPr>
      </p:pic>
      <p:pic>
        <p:nvPicPr>
          <p:cNvPr id="8" name="Imagen 7" descr="Forma, Flecha&#10;&#10;El contenido generado por IA puede ser incorrecto.">
            <a:extLst>
              <a:ext uri="{FF2B5EF4-FFF2-40B4-BE49-F238E27FC236}">
                <a16:creationId xmlns:a16="http://schemas.microsoft.com/office/drawing/2014/main" id="{575C0A63-AB85-F2AF-3708-08925EAA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23" t="56747" r="12926" b="185"/>
          <a:stretch>
            <a:fillRect/>
          </a:stretch>
        </p:blipFill>
        <p:spPr>
          <a:xfrm flipH="1">
            <a:off x="4226775" y="4545589"/>
            <a:ext cx="2263341" cy="23101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04C73B-935C-62D2-B71E-6FEA432153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165" r="61859" b="59238"/>
          <a:stretch>
            <a:fillRect/>
          </a:stretch>
        </p:blipFill>
        <p:spPr>
          <a:xfrm>
            <a:off x="1439583" y="488831"/>
            <a:ext cx="3910635" cy="474223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7573026-1216-B62C-82B2-097AC855077F}"/>
              </a:ext>
            </a:extLst>
          </p:cNvPr>
          <p:cNvSpPr txBox="1"/>
          <p:nvPr/>
        </p:nvSpPr>
        <p:spPr>
          <a:xfrm>
            <a:off x="6102110" y="317427"/>
            <a:ext cx="52034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 i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Impacto esperado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DAE4B8-1147-ED2F-6601-C2A9DE513596}"/>
              </a:ext>
            </a:extLst>
          </p:cNvPr>
          <p:cNvSpPr txBox="1"/>
          <p:nvPr/>
        </p:nvSpPr>
        <p:spPr>
          <a:xfrm>
            <a:off x="6102109" y="3717041"/>
            <a:ext cx="520340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 i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Monetización</a:t>
            </a:r>
          </a:p>
        </p:txBody>
      </p:sp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DC541F68-06DD-C556-2E65-0F146206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431" t="39194" r="54957" b="38196"/>
          <a:stretch>
            <a:fillRect/>
          </a:stretch>
        </p:blipFill>
        <p:spPr>
          <a:xfrm>
            <a:off x="3999" y="726097"/>
            <a:ext cx="2415587" cy="1563797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90F42FBC-44E5-18A7-557B-C5B01454FC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883" t="12419" r="55372" b="64175"/>
          <a:stretch>
            <a:fillRect/>
          </a:stretch>
        </p:blipFill>
        <p:spPr>
          <a:xfrm>
            <a:off x="3553028" y="153996"/>
            <a:ext cx="1843568" cy="11393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E4CD023-2A5D-61AD-E149-00AFDECE759F}"/>
              </a:ext>
            </a:extLst>
          </p:cNvPr>
          <p:cNvSpPr txBox="1"/>
          <p:nvPr/>
        </p:nvSpPr>
        <p:spPr>
          <a:xfrm>
            <a:off x="5593041" y="1297458"/>
            <a:ext cx="60960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latin typeface="Times New Roman"/>
                <a:cs typeface="Times New Roman"/>
              </a:rPr>
              <a:t>Población preparada en el manejo correcto de su economía, al haber aprendido sobre los conceptos y servicios que promueven la inclusión financiera.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EA6DBF-0775-1BB5-3B05-0DBA24226BCB}"/>
              </a:ext>
            </a:extLst>
          </p:cNvPr>
          <p:cNvSpPr txBox="1"/>
          <p:nvPr/>
        </p:nvSpPr>
        <p:spPr>
          <a:xfrm>
            <a:off x="5592852" y="4732701"/>
            <a:ext cx="60960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latin typeface="Times New Roman"/>
              </a:rPr>
              <a:t>La aplicación es gratuita, pero se pueden percibir ingresos mediante contenido publicitario dentro de la misma.  </a:t>
            </a:r>
            <a:endParaRPr lang="es-MX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9656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1699-9CC2-B1E0-5354-67B08AB5C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829690C9-79BF-EB11-0F90-08C52007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94" y="-11811"/>
            <a:ext cx="12320517" cy="688588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E21644B-5E4A-DA55-5DD6-21EFC2FB6617}"/>
              </a:ext>
            </a:extLst>
          </p:cNvPr>
          <p:cNvSpPr txBox="1"/>
          <p:nvPr/>
        </p:nvSpPr>
        <p:spPr>
          <a:xfrm>
            <a:off x="612324" y="577311"/>
            <a:ext cx="34701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i="1">
                <a:solidFill>
                  <a:srgbClr val="000000"/>
                </a:solidFill>
                <a:latin typeface="Times New Roman"/>
                <a:cs typeface="Times New Roman"/>
              </a:rPr>
              <a:t>Proyección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714EBD-45EF-0CED-F12B-90C3E637AECD}"/>
              </a:ext>
            </a:extLst>
          </p:cNvPr>
          <p:cNvSpPr txBox="1"/>
          <p:nvPr/>
        </p:nvSpPr>
        <p:spPr>
          <a:xfrm>
            <a:off x="616955" y="1523224"/>
            <a:ext cx="60960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solidFill>
                  <a:srgbClr val="000000"/>
                </a:solidFill>
                <a:latin typeface="Times New Roman"/>
                <a:cs typeface="Times New Roman"/>
              </a:rPr>
              <a:t>Desarrollarla para dispositivos móviles con sistema operativo Android e iOS.</a:t>
            </a:r>
            <a:endParaRPr lang="es-MX" sz="2800">
              <a:latin typeface="Times New Roman"/>
              <a:cs typeface="Times New Roman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C0C929-94FE-5190-FAF9-D1675DA65FC0}"/>
              </a:ext>
            </a:extLst>
          </p:cNvPr>
          <p:cNvSpPr txBox="1"/>
          <p:nvPr/>
        </p:nvSpPr>
        <p:spPr>
          <a:xfrm>
            <a:off x="610243" y="2540049"/>
            <a:ext cx="42836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i="1">
                <a:solidFill>
                  <a:srgbClr val="000000"/>
                </a:solidFill>
                <a:latin typeface="Times New Roman"/>
                <a:cs typeface="Times New Roman"/>
              </a:rPr>
              <a:t>Valor agregado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11E1CB2-6C27-1720-8738-E5FB8030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94" t="12963" r="22836" b="-1111"/>
          <a:stretch>
            <a:fillRect/>
          </a:stretch>
        </p:blipFill>
        <p:spPr>
          <a:xfrm>
            <a:off x="7607300" y="1300292"/>
            <a:ext cx="4006850" cy="3936969"/>
          </a:xfrm>
          <a:prstGeom prst="rect">
            <a:avLst/>
          </a:prstGeom>
        </p:spPr>
      </p:pic>
      <p:pic>
        <p:nvPicPr>
          <p:cNvPr id="11" name="Imagen 10" descr="Forma, Flecha&#10;&#10;El contenido generado por IA puede ser incorrecto.">
            <a:extLst>
              <a:ext uri="{FF2B5EF4-FFF2-40B4-BE49-F238E27FC236}">
                <a16:creationId xmlns:a16="http://schemas.microsoft.com/office/drawing/2014/main" id="{681C1B7D-716D-0116-DACA-38354C3E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94" t="12963" r="22836" b="-1111"/>
          <a:stretch>
            <a:fillRect/>
          </a:stretch>
        </p:blipFill>
        <p:spPr>
          <a:xfrm>
            <a:off x="6527799" y="2951292"/>
            <a:ext cx="4184650" cy="4051269"/>
          </a:xfrm>
          <a:prstGeom prst="rect">
            <a:avLst/>
          </a:prstGeom>
        </p:spPr>
      </p:pic>
      <p:pic>
        <p:nvPicPr>
          <p:cNvPr id="12" name="Imagen 11" descr="Forma, Flecha&#10;&#10;El contenido generado por IA puede ser incorrecto.">
            <a:extLst>
              <a:ext uri="{FF2B5EF4-FFF2-40B4-BE49-F238E27FC236}">
                <a16:creationId xmlns:a16="http://schemas.microsoft.com/office/drawing/2014/main" id="{5E7AC7B0-6576-555A-129C-C907D62862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88" t="11995" r="26667" b="-572"/>
          <a:stretch>
            <a:fillRect/>
          </a:stretch>
        </p:blipFill>
        <p:spPr>
          <a:xfrm>
            <a:off x="8750299" y="3065374"/>
            <a:ext cx="3452414" cy="3943358"/>
          </a:xfrm>
          <a:prstGeom prst="rect">
            <a:avLst/>
          </a:prstGeom>
        </p:spPr>
      </p:pic>
      <p:pic>
        <p:nvPicPr>
          <p:cNvPr id="14" name="Imagen 13" descr="Icono&#10;&#10;El contenido generado por IA puede ser incorrecto.">
            <a:extLst>
              <a:ext uri="{FF2B5EF4-FFF2-40B4-BE49-F238E27FC236}">
                <a16:creationId xmlns:a16="http://schemas.microsoft.com/office/drawing/2014/main" id="{EC993EFF-B302-9F8B-5AFC-E7289BF513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431" t="39194" r="54957" b="38196"/>
          <a:stretch>
            <a:fillRect/>
          </a:stretch>
        </p:blipFill>
        <p:spPr>
          <a:xfrm>
            <a:off x="6524792" y="22342"/>
            <a:ext cx="1729787" cy="1119297"/>
          </a:xfrm>
          <a:prstGeom prst="rect">
            <a:avLst/>
          </a:prstGeom>
        </p:spPr>
      </p:pic>
      <p:pic>
        <p:nvPicPr>
          <p:cNvPr id="16" name="Imagen 15" descr="Icono&#10;&#10;El contenido generado por IA puede ser incorrecto.">
            <a:extLst>
              <a:ext uri="{FF2B5EF4-FFF2-40B4-BE49-F238E27FC236}">
                <a16:creationId xmlns:a16="http://schemas.microsoft.com/office/drawing/2014/main" id="{02AC6339-6822-5521-EE1B-05BAF874AF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83" t="12419" r="55372" b="64175"/>
          <a:stretch>
            <a:fillRect/>
          </a:stretch>
        </p:blipFill>
        <p:spPr>
          <a:xfrm>
            <a:off x="10808231" y="651486"/>
            <a:ext cx="1602268" cy="986940"/>
          </a:xfrm>
          <a:prstGeom prst="rect">
            <a:avLst/>
          </a:prstGeom>
        </p:spPr>
      </p:pic>
      <p:pic>
        <p:nvPicPr>
          <p:cNvPr id="17" name="Imagen 1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32D59F46-BB90-6378-E0CA-6BCDBDA4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720" y="418662"/>
            <a:ext cx="2085975" cy="2222500"/>
          </a:xfrm>
          <a:prstGeom prst="rect">
            <a:avLst/>
          </a:prstGeom>
        </p:spPr>
      </p:pic>
      <p:pic>
        <p:nvPicPr>
          <p:cNvPr id="19" name="Imagen 18" descr="Imagen que contiene Flecha&#10;&#10;El contenido generado por IA puede ser incorrecto.">
            <a:extLst>
              <a:ext uri="{FF2B5EF4-FFF2-40B4-BE49-F238E27FC236}">
                <a16:creationId xmlns:a16="http://schemas.microsoft.com/office/drawing/2014/main" id="{87B0AF76-CE3E-732A-48B8-CFD3A007C5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9584" t="36448" r="62600" b="28297"/>
          <a:stretch>
            <a:fillRect/>
          </a:stretch>
        </p:blipFill>
        <p:spPr>
          <a:xfrm>
            <a:off x="7937388" y="3277004"/>
            <a:ext cx="1349928" cy="1490178"/>
          </a:xfrm>
          <a:prstGeom prst="rect">
            <a:avLst/>
          </a:prstGeom>
        </p:spPr>
      </p:pic>
      <p:pic>
        <p:nvPicPr>
          <p:cNvPr id="21" name="Imagen 20" descr="Imagen que contiene luz, dibujo&#10;&#10;El contenido generado por IA puede ser incorrecto.">
            <a:extLst>
              <a:ext uri="{FF2B5EF4-FFF2-40B4-BE49-F238E27FC236}">
                <a16:creationId xmlns:a16="http://schemas.microsoft.com/office/drawing/2014/main" id="{F5508335-F9B1-6225-AF23-CC2FC6BBB1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9127" b="59524"/>
          <a:stretch>
            <a:fillRect/>
          </a:stretch>
        </p:blipFill>
        <p:spPr>
          <a:xfrm>
            <a:off x="8811267" y="3005941"/>
            <a:ext cx="1676086" cy="1725372"/>
          </a:xfrm>
          <a:prstGeom prst="rect">
            <a:avLst/>
          </a:prstGeom>
        </p:spPr>
      </p:pic>
      <p:pic>
        <p:nvPicPr>
          <p:cNvPr id="23" name="Imagen 22" descr="Logotipo&#10;&#10;El contenido generado por IA puede ser incorrecto.">
            <a:extLst>
              <a:ext uri="{FF2B5EF4-FFF2-40B4-BE49-F238E27FC236}">
                <a16:creationId xmlns:a16="http://schemas.microsoft.com/office/drawing/2014/main" id="{D2EBBAA8-AB70-2FBC-861E-AACD0062CA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0614" t="29640" r="40968" b="28361"/>
          <a:stretch>
            <a:fillRect/>
          </a:stretch>
        </p:blipFill>
        <p:spPr>
          <a:xfrm>
            <a:off x="10281297" y="3404218"/>
            <a:ext cx="866042" cy="1251168"/>
          </a:xfrm>
          <a:prstGeom prst="rect">
            <a:avLst/>
          </a:prstGeom>
        </p:spPr>
      </p:pic>
      <p:pic>
        <p:nvPicPr>
          <p:cNvPr id="26" name="Imagen 25" descr="Forma, Flecha&#10;&#10;El contenido generado por IA puede ser incorrecto.">
            <a:extLst>
              <a:ext uri="{FF2B5EF4-FFF2-40B4-BE49-F238E27FC236}">
                <a16:creationId xmlns:a16="http://schemas.microsoft.com/office/drawing/2014/main" id="{649513CC-42A0-5766-1043-503288F060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1323" t="56747" r="12926" b="185"/>
          <a:stretch>
            <a:fillRect/>
          </a:stretch>
        </p:blipFill>
        <p:spPr>
          <a:xfrm rot="16200000" flipH="1">
            <a:off x="2690557" y="2638516"/>
            <a:ext cx="1343687" cy="7118673"/>
          </a:xfrm>
          <a:prstGeom prst="rect">
            <a:avLst/>
          </a:prstGeom>
        </p:spPr>
      </p:pic>
      <p:pic>
        <p:nvPicPr>
          <p:cNvPr id="27" name="Imagen 26" descr="Forma, Flecha&#10;&#10;El contenido generado por IA puede ser incorrecto.">
            <a:extLst>
              <a:ext uri="{FF2B5EF4-FFF2-40B4-BE49-F238E27FC236}">
                <a16:creationId xmlns:a16="http://schemas.microsoft.com/office/drawing/2014/main" id="{DE6BD9CE-6322-35E6-0D40-0DD90A25A0B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1323" t="56747" r="12926" b="185"/>
          <a:stretch>
            <a:fillRect/>
          </a:stretch>
        </p:blipFill>
        <p:spPr>
          <a:xfrm rot="16200000" flipH="1">
            <a:off x="3701255" y="2351556"/>
            <a:ext cx="1343687" cy="7118673"/>
          </a:xfrm>
          <a:prstGeom prst="rect">
            <a:avLst/>
          </a:prstGeom>
        </p:spPr>
      </p:pic>
      <p:pic>
        <p:nvPicPr>
          <p:cNvPr id="29" name="Imagen 28" descr="Forma, Flecha&#10;&#10;El contenido generado por IA puede ser incorrecto.">
            <a:extLst>
              <a:ext uri="{FF2B5EF4-FFF2-40B4-BE49-F238E27FC236}">
                <a16:creationId xmlns:a16="http://schemas.microsoft.com/office/drawing/2014/main" id="{CC597535-1107-2721-9DD9-81EE2EA8777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1758" t="75064" r="22179" b="921"/>
          <a:stretch>
            <a:fillRect/>
          </a:stretch>
        </p:blipFill>
        <p:spPr>
          <a:xfrm rot="16200000" flipH="1">
            <a:off x="233756" y="5552608"/>
            <a:ext cx="782263" cy="1255812"/>
          </a:xfrm>
          <a:prstGeom prst="rect">
            <a:avLst/>
          </a:prstGeom>
        </p:spPr>
      </p:pic>
      <p:pic>
        <p:nvPicPr>
          <p:cNvPr id="30" name="Imagen 29" descr="Un monitor de computadora al lado de un teclado&#10;&#10;El contenido generado por IA puede ser incorrecto.">
            <a:extLst>
              <a:ext uri="{FF2B5EF4-FFF2-40B4-BE49-F238E27FC236}">
                <a16:creationId xmlns:a16="http://schemas.microsoft.com/office/drawing/2014/main" id="{8C4C693A-EBB9-8C9A-7C91-8D4D93A87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0650" y="4650827"/>
            <a:ext cx="2328699" cy="2115207"/>
          </a:xfrm>
          <a:prstGeom prst="rect">
            <a:avLst/>
          </a:prstGeom>
        </p:spPr>
      </p:pic>
      <p:pic>
        <p:nvPicPr>
          <p:cNvPr id="31" name="Imagen 30" descr="Icono&#10;&#10;El contenido generado por IA puede ser incorrecto.">
            <a:extLst>
              <a:ext uri="{FF2B5EF4-FFF2-40B4-BE49-F238E27FC236}">
                <a16:creationId xmlns:a16="http://schemas.microsoft.com/office/drawing/2014/main" id="{6F014203-994A-95E6-E78D-79F4B94FFB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83" t="12419" r="55372" b="64175"/>
          <a:stretch>
            <a:fillRect/>
          </a:stretch>
        </p:blipFill>
        <p:spPr>
          <a:xfrm>
            <a:off x="5910087" y="2162348"/>
            <a:ext cx="1602268" cy="98694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03E07AD-C198-7970-9CA0-90BBFD946CBE}"/>
              </a:ext>
            </a:extLst>
          </p:cNvPr>
          <p:cNvSpPr txBox="1"/>
          <p:nvPr/>
        </p:nvSpPr>
        <p:spPr>
          <a:xfrm>
            <a:off x="607265" y="3523095"/>
            <a:ext cx="60960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800">
                <a:solidFill>
                  <a:srgbClr val="000000"/>
                </a:solidFill>
                <a:latin typeface="Times New Roman"/>
                <a:cs typeface="Times New Roman"/>
              </a:rPr>
              <a:t>Ofrece una sección de foros de discusión para la interacción de los usuarios mediante preguntas y respuestas, un servicio de moderadores y actualizaciones frecuentes mediante las sugerencias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610743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FF38BC34-13CF-097F-D3DF-98FA3A5D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527" y="-26642"/>
            <a:ext cx="12320517" cy="6885885"/>
          </a:xfrm>
          <a:prstGeom prst="rect">
            <a:avLst/>
          </a:prstGeom>
        </p:spPr>
      </p:pic>
      <p:pic>
        <p:nvPicPr>
          <p:cNvPr id="3" name="Imagen 2" descr="Forma, Flecha&#10;&#10;El contenido generado por IA puede ser incorrecto.">
            <a:extLst>
              <a:ext uri="{FF2B5EF4-FFF2-40B4-BE49-F238E27FC236}">
                <a16:creationId xmlns:a16="http://schemas.microsoft.com/office/drawing/2014/main" id="{D499F410-D283-B44A-4712-296FADC5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20" t="55473" r="60063" b="-37"/>
          <a:stretch>
            <a:fillRect/>
          </a:stretch>
        </p:blipFill>
        <p:spPr>
          <a:xfrm>
            <a:off x="-136484" y="-156953"/>
            <a:ext cx="952842" cy="7009972"/>
          </a:xfrm>
          <a:prstGeom prst="rect">
            <a:avLst/>
          </a:prstGeom>
        </p:spPr>
      </p:pic>
      <p:pic>
        <p:nvPicPr>
          <p:cNvPr id="7" name="Imagen 6" descr="Forma, Flecha&#10;&#10;El contenido generado por IA puede ser incorrecto.">
            <a:extLst>
              <a:ext uri="{FF2B5EF4-FFF2-40B4-BE49-F238E27FC236}">
                <a16:creationId xmlns:a16="http://schemas.microsoft.com/office/drawing/2014/main" id="{1D56B993-2204-4BE9-F2FB-F4EC9F8C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323" t="56747" r="12926" b="185"/>
          <a:stretch>
            <a:fillRect/>
          </a:stretch>
        </p:blipFill>
        <p:spPr>
          <a:xfrm flipH="1">
            <a:off x="377361" y="3179244"/>
            <a:ext cx="2263341" cy="3676537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5B23991C-7EB2-C75B-EEEA-87D7C967E0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95" t="11321" r="74951" b="65199"/>
          <a:stretch>
            <a:fillRect/>
          </a:stretch>
        </p:blipFill>
        <p:spPr>
          <a:xfrm>
            <a:off x="593237" y="161646"/>
            <a:ext cx="3511086" cy="992779"/>
          </a:xfrm>
          <a:prstGeom prst="rect">
            <a:avLst/>
          </a:prstGeom>
        </p:spPr>
      </p:pic>
      <p:pic>
        <p:nvPicPr>
          <p:cNvPr id="10" name="Imagen 9" descr="Icono&#10;&#10;El contenido generado por IA puede ser incorrecto.">
            <a:extLst>
              <a:ext uri="{FF2B5EF4-FFF2-40B4-BE49-F238E27FC236}">
                <a16:creationId xmlns:a16="http://schemas.microsoft.com/office/drawing/2014/main" id="{4CC2F0FE-A50C-CC0A-8005-B830ED07D9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95" t="11321" r="74951" b="65199"/>
          <a:stretch>
            <a:fillRect/>
          </a:stretch>
        </p:blipFill>
        <p:spPr>
          <a:xfrm>
            <a:off x="9027788" y="713439"/>
            <a:ext cx="3511086" cy="992779"/>
          </a:xfrm>
          <a:prstGeom prst="rect">
            <a:avLst/>
          </a:prstGeom>
        </p:spPr>
      </p:pic>
      <p:pic>
        <p:nvPicPr>
          <p:cNvPr id="12" name="Imagen 11" descr="Logotipo&#10;&#10;El contenido generado por IA puede ser incorrecto.">
            <a:extLst>
              <a:ext uri="{FF2B5EF4-FFF2-40B4-BE49-F238E27FC236}">
                <a16:creationId xmlns:a16="http://schemas.microsoft.com/office/drawing/2014/main" id="{D9F0B9FF-75A7-9FE1-3DA9-6AEC84B51BD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368" r="71368" b="39281"/>
          <a:stretch>
            <a:fillRect/>
          </a:stretch>
        </p:blipFill>
        <p:spPr>
          <a:xfrm rot="1440000" flipH="1">
            <a:off x="101755" y="2386358"/>
            <a:ext cx="2539508" cy="252187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39CAC4-AF26-D4A3-68DA-ECAD8ABF6E86}"/>
              </a:ext>
            </a:extLst>
          </p:cNvPr>
          <p:cNvSpPr txBox="1"/>
          <p:nvPr/>
        </p:nvSpPr>
        <p:spPr>
          <a:xfrm>
            <a:off x="2866431" y="1142604"/>
            <a:ext cx="34701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 i="1" dirty="0">
                <a:solidFill>
                  <a:srgbClr val="000000"/>
                </a:solidFill>
                <a:latin typeface="Times New Roman"/>
                <a:cs typeface="Times New Roman"/>
              </a:rPr>
              <a:t>Referencias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B79DEA-BFE8-2BBD-C8DD-8EACE5541C2E}"/>
              </a:ext>
            </a:extLst>
          </p:cNvPr>
          <p:cNvSpPr txBox="1"/>
          <p:nvPr/>
        </p:nvSpPr>
        <p:spPr>
          <a:xfrm>
            <a:off x="2871062" y="2297535"/>
            <a:ext cx="8175171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Economía con Inma. 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Times New Roman"/>
                <a:cs typeface="Times New Roman"/>
              </a:rPr>
              <a:t>s.f.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). </a:t>
            </a:r>
            <a:r>
              <a:rPr lang="en-US" sz="1600" i="1">
                <a:solidFill>
                  <a:srgbClr val="000000"/>
                </a:solidFill>
                <a:latin typeface="Times New Roman"/>
                <a:cs typeface="Times New Roman"/>
              </a:rPr>
              <a:t>2.1.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Preguntas económicas básicas.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7"/>
              </a:rPr>
              <a:t>https://economiaconinma.com/2-1-preguntas-economicas-basicas/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ES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Ferrero, R. (2018, septiembre 17).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35 preguntas frecuentes sobre estadística aplicada.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8"/>
              </a:rPr>
              <a:t>https://www.maximaformacion.es/blog-dat/35-preguntas-frecuentes-sobre-estadistica-aplicada/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 i="1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Guadalupe, M. (2024, enero 29).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Diseño y análisis de cuestionario para evaluar el curso de administración.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9"/>
              </a:rPr>
              <a:t>https://openapi.aiu.edu/submissions/profiles/UD83850ED93068/Assignments/a9UD83850_728173_tarea_de_administracion.pdf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Everardo, J. (2019).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124 preguntas sobre conceptos básicos sobre administración.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0"/>
              </a:rPr>
              <a:t>http://www.direcciondepersonal.com/examen_conceptos_basicos_administracion.pdf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 </a:t>
            </a:r>
            <a:endParaRPr lang="es-MX" sz="1600" i="1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CNMV. (s.f.).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50 preguntas y respuestas básicas sobre inversión.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1"/>
              </a:rPr>
              <a:t>https://www.cnmv.es/DocPortal/Publicaciones/Guias/Guia_50_preguntas.pdf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Fernández, P. (2008, noviembre).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160 preguntas sobre finanzas.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2"/>
              </a:rPr>
              <a:t>https://www.iese.edu/media/research/pdfs/DI-0770.pdf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r>
              <a:rPr lang="es-MX" sz="1600">
                <a:solidFill>
                  <a:srgbClr val="000000"/>
                </a:solidFill>
                <a:latin typeface="Times New Roman"/>
                <a:cs typeface="Times New Roman"/>
              </a:rPr>
              <a:t>Fernández, P. (2011, marzo).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210 preguntas sobre finanzas. 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  <a:hlinkClick r:id="rId13"/>
              </a:rPr>
              <a:t>https://www.iese.edu/media/research/pdfs/DI-0913.pdf</a:t>
            </a:r>
            <a:r>
              <a:rPr lang="es-MX" sz="160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s-MX" sz="1600">
              <a:latin typeface="Times New Roman"/>
              <a:cs typeface="Times New Roman"/>
            </a:endParaRPr>
          </a:p>
          <a:p>
            <a:endParaRPr lang="es-MX" sz="1400" i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s-MX" sz="1600" i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s-MX" sz="2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0042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E7CD4726-ED48-6796-C73F-932A2B37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383" y="-1242"/>
            <a:ext cx="12282417" cy="6860485"/>
          </a:xfrm>
          <a:prstGeom prst="rect">
            <a:avLst/>
          </a:prstGeom>
        </p:spPr>
      </p:pic>
      <p:pic>
        <p:nvPicPr>
          <p:cNvPr id="3" name="Imagen 2" descr="Forma, Flecha&#10;&#10;El contenido generado por IA puede ser incorrecto.">
            <a:extLst>
              <a:ext uri="{FF2B5EF4-FFF2-40B4-BE49-F238E27FC236}">
                <a16:creationId xmlns:a16="http://schemas.microsoft.com/office/drawing/2014/main" id="{1D56B993-2204-4BE9-F2FB-F4EC9F8C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23" t="56747" r="12926" b="185"/>
          <a:stretch>
            <a:fillRect/>
          </a:stretch>
        </p:blipFill>
        <p:spPr>
          <a:xfrm flipH="1">
            <a:off x="-89384" y="3181463"/>
            <a:ext cx="5004283" cy="3676537"/>
          </a:xfrm>
          <a:prstGeom prst="rect">
            <a:avLst/>
          </a:prstGeom>
        </p:spPr>
      </p:pic>
      <p:pic>
        <p:nvPicPr>
          <p:cNvPr id="4" name="Imagen 3" descr="Forma, Flecha&#10;&#10;El contenido generado por IA puede ser incorrecto.">
            <a:extLst>
              <a:ext uri="{FF2B5EF4-FFF2-40B4-BE49-F238E27FC236}">
                <a16:creationId xmlns:a16="http://schemas.microsoft.com/office/drawing/2014/main" id="{D6F9EA57-B454-3E90-8C58-3F4AA520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368" t="56716" r="-90" b="166"/>
          <a:stretch>
            <a:fillRect/>
          </a:stretch>
        </p:blipFill>
        <p:spPr>
          <a:xfrm>
            <a:off x="6051825" y="4745770"/>
            <a:ext cx="3497581" cy="2112230"/>
          </a:xfrm>
          <a:prstGeom prst="rect">
            <a:avLst/>
          </a:prstGeom>
        </p:spPr>
      </p:pic>
      <p:pic>
        <p:nvPicPr>
          <p:cNvPr id="5" name="Imagen 4" descr="Forma, Flecha&#10;&#10;El contenido generado por IA puede ser incorrecto.">
            <a:extLst>
              <a:ext uri="{FF2B5EF4-FFF2-40B4-BE49-F238E27FC236}">
                <a16:creationId xmlns:a16="http://schemas.microsoft.com/office/drawing/2014/main" id="{4172FF55-6617-4AD0-DE70-59CED4B8B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614" t="22050" r="36" b="743"/>
          <a:stretch/>
        </p:blipFill>
        <p:spPr>
          <a:xfrm rot="5400000">
            <a:off x="9651281" y="3923426"/>
            <a:ext cx="2070100" cy="37990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730" y="1129585"/>
            <a:ext cx="4101270" cy="4101270"/>
          </a:xfrm>
          <a:prstGeom prst="rect">
            <a:avLst/>
          </a:prstGeom>
        </p:spPr>
      </p:pic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E93A3F4F-9E51-8BCA-F484-F14E5BEF9D1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0614" t="29640" r="40968" b="28361"/>
          <a:stretch>
            <a:fillRect/>
          </a:stretch>
        </p:blipFill>
        <p:spPr>
          <a:xfrm>
            <a:off x="576708" y="3366079"/>
            <a:ext cx="2173703" cy="275938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39CAC4-AF26-D4A3-68DA-ECAD8ABF6E86}"/>
              </a:ext>
            </a:extLst>
          </p:cNvPr>
          <p:cNvSpPr txBox="1"/>
          <p:nvPr/>
        </p:nvSpPr>
        <p:spPr>
          <a:xfrm>
            <a:off x="725310" y="206280"/>
            <a:ext cx="96226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Link a nuestro repositorio de GitHub</a:t>
            </a:r>
            <a:endParaRPr lang="es-ES" sz="48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1744FF71-A7AA-9F86-765A-ED69C3D905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195" t="11321" r="74951" b="65199"/>
          <a:stretch>
            <a:fillRect/>
          </a:stretch>
        </p:blipFill>
        <p:spPr>
          <a:xfrm>
            <a:off x="9125230" y="2361952"/>
            <a:ext cx="3261464" cy="1636536"/>
          </a:xfrm>
          <a:prstGeom prst="rect">
            <a:avLst/>
          </a:prstGeom>
        </p:spPr>
      </p:pic>
      <p:pic>
        <p:nvPicPr>
          <p:cNvPr id="10" name="Imagen 9" descr="Icono&#10;&#10;El contenido generado por IA puede ser incorrecto.">
            <a:extLst>
              <a:ext uri="{FF2B5EF4-FFF2-40B4-BE49-F238E27FC236}">
                <a16:creationId xmlns:a16="http://schemas.microsoft.com/office/drawing/2014/main" id="{1744FF71-A7AA-9F86-765A-ED69C3D9058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195" t="11321" r="74951" b="65199"/>
          <a:stretch>
            <a:fillRect/>
          </a:stretch>
        </p:blipFill>
        <p:spPr>
          <a:xfrm>
            <a:off x="350935" y="1258276"/>
            <a:ext cx="2061822" cy="10345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AFEA4D-AA57-5CFC-E1BD-972F811E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053" t="-340" r="41196" b="59864"/>
          <a:stretch>
            <a:fillRect/>
          </a:stretch>
        </p:blipFill>
        <p:spPr>
          <a:xfrm>
            <a:off x="7239000" y="2866816"/>
            <a:ext cx="3283147" cy="32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8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1C4DECE6-A8AA-DB44-FAE4-ED0F1125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427" y="-1242"/>
            <a:ext cx="12282417" cy="6860485"/>
          </a:xfrm>
          <a:prstGeom prst="rect">
            <a:avLst/>
          </a:prstGeom>
        </p:spPr>
      </p:pic>
      <p:pic>
        <p:nvPicPr>
          <p:cNvPr id="2" name="Imagen 1" descr="Icono&#10;&#10;El contenido generado por IA puede ser incorrecto.">
            <a:extLst>
              <a:ext uri="{FF2B5EF4-FFF2-40B4-BE49-F238E27FC236}">
                <a16:creationId xmlns:a16="http://schemas.microsoft.com/office/drawing/2014/main" id="{9481A4FE-A9E9-C5FC-BA1A-4E95ED39F5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5" t="11321" r="74951" b="65199"/>
          <a:stretch>
            <a:fillRect/>
          </a:stretch>
        </p:blipFill>
        <p:spPr>
          <a:xfrm>
            <a:off x="1666607" y="1034881"/>
            <a:ext cx="2420637" cy="1610261"/>
          </a:xfrm>
          <a:prstGeom prst="rect">
            <a:avLst/>
          </a:prstGeom>
        </p:spPr>
      </p:pic>
      <p:pic>
        <p:nvPicPr>
          <p:cNvPr id="9" name="Imagen 8" descr="Forma, Flecha&#10;&#10;El contenido generado por IA puede ser incorrecto.">
            <a:extLst>
              <a:ext uri="{FF2B5EF4-FFF2-40B4-BE49-F238E27FC236}">
                <a16:creationId xmlns:a16="http://schemas.microsoft.com/office/drawing/2014/main" id="{A19062FA-5684-4507-0EAD-4BF439D963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59" t="22050" r="36" b="743"/>
          <a:stretch>
            <a:fillRect/>
          </a:stretch>
        </p:blipFill>
        <p:spPr>
          <a:xfrm>
            <a:off x="-417022" y="3852884"/>
            <a:ext cx="6919431" cy="3000785"/>
          </a:xfrm>
          <a:prstGeom prst="rect">
            <a:avLst/>
          </a:prstGeom>
        </p:spPr>
      </p:pic>
      <p:pic>
        <p:nvPicPr>
          <p:cNvPr id="10" name="Imagen 9" descr="Forma, Flecha&#10;&#10;El contenido generado por IA puede ser incorrecto.">
            <a:extLst>
              <a:ext uri="{FF2B5EF4-FFF2-40B4-BE49-F238E27FC236}">
                <a16:creationId xmlns:a16="http://schemas.microsoft.com/office/drawing/2014/main" id="{2FFA00FD-7E0C-C96C-15D9-9EC21D6B08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59" t="22050" r="36" b="743"/>
          <a:stretch>
            <a:fillRect/>
          </a:stretch>
        </p:blipFill>
        <p:spPr>
          <a:xfrm flipH="1">
            <a:off x="6502410" y="3866022"/>
            <a:ext cx="5863775" cy="2987647"/>
          </a:xfrm>
          <a:prstGeom prst="rect">
            <a:avLst/>
          </a:prstGeom>
        </p:spPr>
      </p:pic>
      <p:pic>
        <p:nvPicPr>
          <p:cNvPr id="12" name="Imagen 11" descr="Forma, Flecha&#10;&#10;El contenido generado por IA puede ser incorrecto.">
            <a:extLst>
              <a:ext uri="{FF2B5EF4-FFF2-40B4-BE49-F238E27FC236}">
                <a16:creationId xmlns:a16="http://schemas.microsoft.com/office/drawing/2014/main" id="{09E50370-EFB6-BB8B-182A-09D4BAA0CC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1368" t="56716" r="-90" b="166"/>
          <a:stretch>
            <a:fillRect/>
          </a:stretch>
        </p:blipFill>
        <p:spPr>
          <a:xfrm>
            <a:off x="3731998" y="3992524"/>
            <a:ext cx="4746632" cy="2866547"/>
          </a:xfrm>
          <a:prstGeom prst="rect">
            <a:avLst/>
          </a:prstGeom>
        </p:spPr>
      </p:pic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8F2CCC08-0821-067F-60C7-DBCCA545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83" t="12419" r="55372" b="64175"/>
          <a:stretch>
            <a:fillRect/>
          </a:stretch>
        </p:blipFill>
        <p:spPr>
          <a:xfrm>
            <a:off x="-104572" y="2198696"/>
            <a:ext cx="1602268" cy="986940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4A96063-7D85-7C18-6AFE-BD26C92B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31" t="39194" r="54957" b="38196"/>
          <a:stretch>
            <a:fillRect/>
          </a:stretch>
        </p:blipFill>
        <p:spPr>
          <a:xfrm>
            <a:off x="9935399" y="1843697"/>
            <a:ext cx="1729787" cy="1119297"/>
          </a:xfrm>
          <a:prstGeom prst="rect">
            <a:avLst/>
          </a:prstGeom>
        </p:spPr>
      </p:pic>
      <p:pic>
        <p:nvPicPr>
          <p:cNvPr id="14" name="Imagen 13" descr="Icono&#10;&#10;El contenido generado por IA puede ser incorrecto.">
            <a:extLst>
              <a:ext uri="{FF2B5EF4-FFF2-40B4-BE49-F238E27FC236}">
                <a16:creationId xmlns:a16="http://schemas.microsoft.com/office/drawing/2014/main" id="{6F08DAD8-B28A-B737-0413-E1F7D3AA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" t="37034" r="74838" b="39159"/>
          <a:stretch>
            <a:fillRect/>
          </a:stretch>
        </p:blipFill>
        <p:spPr>
          <a:xfrm>
            <a:off x="2530736" y="632916"/>
            <a:ext cx="1787438" cy="125882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25007" y="2501876"/>
            <a:ext cx="93954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5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funciona la aplicación?</a:t>
            </a:r>
          </a:p>
        </p:txBody>
      </p:sp>
      <p:pic>
        <p:nvPicPr>
          <p:cNvPr id="16" name="Imagen 15" descr="Icono&#10;&#10;El contenido generado por IA puede ser incorrecto.">
            <a:extLst>
              <a:ext uri="{FF2B5EF4-FFF2-40B4-BE49-F238E27FC236}">
                <a16:creationId xmlns:a16="http://schemas.microsoft.com/office/drawing/2014/main" id="{1744FF71-A7AA-9F86-765A-ED69C3D9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5" t="11321" r="74951" b="65199"/>
          <a:stretch>
            <a:fillRect/>
          </a:stretch>
        </p:blipFill>
        <p:spPr>
          <a:xfrm>
            <a:off x="2450420" y="1034881"/>
            <a:ext cx="3261464" cy="1636536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61911058-3B55-B4B5-2734-EF287E3F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5" t="11321" r="74951" b="65199"/>
          <a:stretch>
            <a:fillRect/>
          </a:stretch>
        </p:blipFill>
        <p:spPr>
          <a:xfrm>
            <a:off x="6623548" y="1107578"/>
            <a:ext cx="2420637" cy="1610261"/>
          </a:xfrm>
          <a:prstGeom prst="rect">
            <a:avLst/>
          </a:prstGeom>
        </p:spPr>
      </p:pic>
      <p:pic>
        <p:nvPicPr>
          <p:cNvPr id="19" name="Imagen 18" descr="Imagen que contiene Flecha&#10;&#10;El contenido generado por IA puede ser incorrecto.">
            <a:extLst>
              <a:ext uri="{FF2B5EF4-FFF2-40B4-BE49-F238E27FC236}">
                <a16:creationId xmlns:a16="http://schemas.microsoft.com/office/drawing/2014/main" id="{FBE677BF-DADC-B5DA-3B09-5B98DDEBDA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84" t="36448" r="62600" b="28297"/>
          <a:stretch>
            <a:fillRect/>
          </a:stretch>
        </p:blipFill>
        <p:spPr>
          <a:xfrm>
            <a:off x="2524560" y="4275487"/>
            <a:ext cx="1349928" cy="149017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CAFEA4D-AA57-5CFC-E1BD-972F811E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053" t="-340" r="41196" b="59864"/>
          <a:stretch>
            <a:fillRect/>
          </a:stretch>
        </p:blipFill>
        <p:spPr>
          <a:xfrm rot="600000">
            <a:off x="9820863" y="4900282"/>
            <a:ext cx="1723789" cy="17109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E9B5D6C-AC57-2C07-1B77-3C8D400111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165" r="61859" b="59238"/>
          <a:stretch>
            <a:fillRect/>
          </a:stretch>
        </p:blipFill>
        <p:spPr>
          <a:xfrm>
            <a:off x="6275581" y="3192517"/>
            <a:ext cx="1437730" cy="17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9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Verdana Pro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Ian Alejandro Galván Arvizu</dc:creator>
  <cp:lastModifiedBy>computacion</cp:lastModifiedBy>
  <cp:revision>8</cp:revision>
  <dcterms:created xsi:type="dcterms:W3CDTF">2025-10-14T04:18:11Z</dcterms:created>
  <dcterms:modified xsi:type="dcterms:W3CDTF">2025-10-16T03:57:45Z</dcterms:modified>
</cp:coreProperties>
</file>