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5.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6.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7.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8.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9.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10.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3" r:id="rId17"/>
    <p:sldId id="272"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518"/>
    <a:srgbClr val="FF6600"/>
    <a:srgbClr val="FF3300"/>
    <a:srgbClr val="D00000"/>
    <a:srgbClr val="FF6D6D"/>
    <a:srgbClr val="FF5050"/>
    <a:srgbClr val="E1BC01"/>
    <a:srgbClr val="EAB2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331" autoAdjust="0"/>
  </p:normalViewPr>
  <p:slideViewPr>
    <p:cSldViewPr snapToGrid="0">
      <p:cViewPr varScale="1">
        <p:scale>
          <a:sx n="110" d="100"/>
          <a:sy n="110" d="100"/>
        </p:scale>
        <p:origin x="6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Foglio_di_lavoro_di_Microsoft_Excel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package" Target="../embeddings/Foglio_di_lavoro_di_Microsoft_Excel10.xlsx"/><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10.xml"/></Relationships>
</file>

<file path=ppt/charts/_rels/chart2.xml.rels><?xml version="1.0" encoding="UTF-8" standalone="yes"?>
<Relationships xmlns="http://schemas.openxmlformats.org/package/2006/relationships"><Relationship Id="rId3" Type="http://schemas.openxmlformats.org/officeDocument/2006/relationships/package" Target="../embeddings/Foglio_di_lavoro_di_Microsoft_Excel2.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Foglio_di_lavoro_di_Microsoft_Excel3.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package" Target="../embeddings/Foglio_di_lavoro_di_Microsoft_Excel4.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package" Target="../embeddings/Foglio_di_lavoro_di_Microsoft_Excel5.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5.xml"/></Relationships>
</file>

<file path=ppt/charts/_rels/chart6.xml.rels><?xml version="1.0" encoding="UTF-8" standalone="yes"?>
<Relationships xmlns="http://schemas.openxmlformats.org/package/2006/relationships"><Relationship Id="rId3" Type="http://schemas.openxmlformats.org/officeDocument/2006/relationships/package" Target="../embeddings/Foglio_di_lavoro_di_Microsoft_Excel6.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6.xml"/></Relationships>
</file>

<file path=ppt/charts/_rels/chart7.xml.rels><?xml version="1.0" encoding="UTF-8" standalone="yes"?>
<Relationships xmlns="http://schemas.openxmlformats.org/package/2006/relationships"><Relationship Id="rId3" Type="http://schemas.openxmlformats.org/officeDocument/2006/relationships/package" Target="../embeddings/Foglio_di_lavoro_di_Microsoft_Excel7.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7.xml"/></Relationships>
</file>

<file path=ppt/charts/_rels/chart8.xml.rels><?xml version="1.0" encoding="UTF-8" standalone="yes"?>
<Relationships xmlns="http://schemas.openxmlformats.org/package/2006/relationships"><Relationship Id="rId3" Type="http://schemas.openxmlformats.org/officeDocument/2006/relationships/package" Target="../embeddings/Foglio_di_lavoro_di_Microsoft_Excel8.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8.xml"/></Relationships>
</file>

<file path=ppt/charts/_rels/chart9.xml.rels><?xml version="1.0" encoding="UTF-8" standalone="yes"?>
<Relationships xmlns="http://schemas.openxmlformats.org/package/2006/relationships"><Relationship Id="rId3" Type="http://schemas.openxmlformats.org/officeDocument/2006/relationships/package" Target="../embeddings/Foglio_di_lavoro_di_Microsoft_Excel9.xlsx"/><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it-IT"/>
        </a:p>
      </c:txPr>
    </c:title>
    <c:autoTitleDeleted val="0"/>
    <c:plotArea>
      <c:layout/>
      <c:doughnutChart>
        <c:varyColors val="1"/>
        <c:ser>
          <c:idx val="0"/>
          <c:order val="0"/>
          <c:tx>
            <c:strRef>
              <c:f>Foglio1!$B$1</c:f>
              <c:strCache>
                <c:ptCount val="1"/>
                <c:pt idx="0">
                  <c:v>Supporto</c:v>
                </c:pt>
              </c:strCache>
            </c:strRef>
          </c:tx>
          <c:spPr>
            <a:solidFill>
              <a:srgbClr val="00B050"/>
            </a:solidFill>
            <a:ln w="63500">
              <a:solidFill>
                <a:srgbClr val="00B050"/>
              </a:solidFill>
            </a:ln>
          </c:spPr>
          <c:dPt>
            <c:idx val="0"/>
            <c:bubble3D val="0"/>
            <c:spPr>
              <a:solidFill>
                <a:srgbClr val="00B050"/>
              </a:solidFill>
              <a:ln w="63500">
                <a:solidFill>
                  <a:srgbClr val="00B050"/>
                </a:solidFill>
              </a:ln>
              <a:effectLst/>
            </c:spPr>
            <c:extLst xmlns:c16r2="http://schemas.microsoft.com/office/drawing/2015/06/chart">
              <c:ext xmlns:c16="http://schemas.microsoft.com/office/drawing/2014/chart" uri="{C3380CC4-5D6E-409C-BE32-E72D297353CC}">
                <c16:uniqueId val="{00000001-ECA0-4BDA-8560-B3C5846AD1C6}"/>
              </c:ext>
            </c:extLst>
          </c:dPt>
          <c:dPt>
            <c:idx val="1"/>
            <c:bubble3D val="0"/>
            <c:spPr>
              <a:solidFill>
                <a:srgbClr val="00B050"/>
              </a:solidFill>
              <a:ln w="63500">
                <a:solidFill>
                  <a:srgbClr val="00B050"/>
                </a:solidFill>
              </a:ln>
              <a:effectLst/>
            </c:spPr>
            <c:extLst xmlns:c16r2="http://schemas.microsoft.com/office/drawing/2015/06/chart">
              <c:ext xmlns:c16="http://schemas.microsoft.com/office/drawing/2014/chart" uri="{C3380CC4-5D6E-409C-BE32-E72D297353CC}">
                <c16:uniqueId val="{00000003-ECA0-4BDA-8560-B3C5846AD1C6}"/>
              </c:ext>
            </c:extLst>
          </c:dPt>
          <c:dPt>
            <c:idx val="2"/>
            <c:bubble3D val="0"/>
            <c:spPr>
              <a:solidFill>
                <a:srgbClr val="00B050"/>
              </a:solidFill>
              <a:ln w="63500">
                <a:solidFill>
                  <a:srgbClr val="00B050"/>
                </a:solidFill>
              </a:ln>
              <a:effectLst/>
            </c:spPr>
            <c:extLst xmlns:c16r2="http://schemas.microsoft.com/office/drawing/2015/06/chart">
              <c:ext xmlns:c16="http://schemas.microsoft.com/office/drawing/2014/chart" uri="{C3380CC4-5D6E-409C-BE32-E72D297353CC}">
                <c16:uniqueId val="{00000005-ECA0-4BDA-8560-B3C5846AD1C6}"/>
              </c:ext>
            </c:extLst>
          </c:dPt>
          <c:dPt>
            <c:idx val="3"/>
            <c:bubble3D val="0"/>
            <c:spPr>
              <a:solidFill>
                <a:srgbClr val="00B050"/>
              </a:solidFill>
              <a:ln w="63500">
                <a:solidFill>
                  <a:srgbClr val="00B050"/>
                </a:solidFill>
              </a:ln>
              <a:effectLst/>
            </c:spPr>
            <c:extLst xmlns:c16r2="http://schemas.microsoft.com/office/drawing/2015/06/chart">
              <c:ext xmlns:c16="http://schemas.microsoft.com/office/drawing/2014/chart" uri="{C3380CC4-5D6E-409C-BE32-E72D297353CC}">
                <c16:uniqueId val="{00000007-ECA0-4BDA-8560-B3C5846AD1C6}"/>
              </c:ext>
            </c:extLst>
          </c:dPt>
          <c:cat>
            <c:strRef>
              <c:f>Foglio1!$A$2:$A$5</c:f>
              <c:strCache>
                <c:ptCount val="1"/>
                <c:pt idx="0">
                  <c:v>1° trim.</c:v>
                </c:pt>
              </c:strCache>
            </c:strRef>
          </c:cat>
          <c:val>
            <c:numRef>
              <c:f>Foglio1!$B$2:$B$5</c:f>
              <c:numCache>
                <c:formatCode>General</c:formatCode>
                <c:ptCount val="4"/>
                <c:pt idx="0">
                  <c:v>100</c:v>
                </c:pt>
              </c:numCache>
            </c:numRef>
          </c:val>
          <c:extLst xmlns:c16r2="http://schemas.microsoft.com/office/drawing/2015/06/chart">
            <c:ext xmlns:c16="http://schemas.microsoft.com/office/drawing/2014/chart" uri="{C3380CC4-5D6E-409C-BE32-E72D297353CC}">
              <c16:uniqueId val="{00000008-ECA0-4BDA-8560-B3C5846AD1C6}"/>
            </c:ext>
          </c:extLst>
        </c:ser>
        <c:dLbls>
          <c:showLegendKey val="0"/>
          <c:showVal val="0"/>
          <c:showCatName val="0"/>
          <c:showSerName val="0"/>
          <c:showPercent val="0"/>
          <c:showBubbleSize val="0"/>
          <c:showLeaderLines val="1"/>
        </c:dLbls>
        <c:firstSliceAng val="0"/>
        <c:holeSize val="90"/>
        <c:extLst xmlns:c16r2="http://schemas.microsoft.com/office/drawing/2015/06/chart">
          <c:ext xmlns:c15="http://schemas.microsoft.com/office/drawing/2012/chart" uri="{02D57815-91ED-43cb-92C2-25804820EDAC}">
            <c15:filteredPieSeries>
              <c15:ser>
                <c:idx val="1"/>
                <c:order val="1"/>
                <c:tx>
                  <c:strRef>
                    <c:extLst xmlns:c16r2="http://schemas.microsoft.com/office/drawing/2015/06/chart">
                      <c:ext uri="{02D57815-91ED-43cb-92C2-25804820EDAC}">
                        <c15:formulaRef>
                          <c15:sqref>Foglio1!$C$1</c15:sqref>
                        </c15:formulaRef>
                      </c:ext>
                    </c:extLst>
                    <c:strCache>
                      <c:ptCount val="1"/>
                      <c:pt idx="0">
                        <c:v>Resto</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A-ECA0-4BDA-8560-B3C5846AD1C6}"/>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C-ECA0-4BDA-8560-B3C5846AD1C6}"/>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E-ECA0-4BDA-8560-B3C5846AD1C6}"/>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10-ECA0-4BDA-8560-B3C5846AD1C6}"/>
                    </c:ext>
                  </c:extLst>
                </c:dPt>
                <c:cat>
                  <c:strRef>
                    <c:extLst xmlns:c16r2="http://schemas.microsoft.com/office/drawing/2015/06/chart">
                      <c:ext uri="{02D57815-91ED-43cb-92C2-25804820EDAC}">
                        <c15:formulaRef>
                          <c15:sqref>Foglio1!$A$2:$A$5</c15:sqref>
                        </c15:formulaRef>
                      </c:ext>
                    </c:extLst>
                    <c:strCache>
                      <c:ptCount val="1"/>
                      <c:pt idx="0">
                        <c:v>1° trim.</c:v>
                      </c:pt>
                    </c:strCache>
                  </c:strRef>
                </c:cat>
                <c:val>
                  <c:numRef>
                    <c:extLst xmlns:c16r2="http://schemas.microsoft.com/office/drawing/2015/06/chart">
                      <c:ext uri="{02D57815-91ED-43cb-92C2-25804820EDAC}">
                        <c15:formulaRef>
                          <c15:sqref>Foglio1!$C$2:$C$5</c15:sqref>
                        </c15:formulaRef>
                      </c:ext>
                    </c:extLst>
                    <c:numCache>
                      <c:formatCode>General</c:formatCode>
                      <c:ptCount val="4"/>
                      <c:pt idx="0">
                        <c:v>0</c:v>
                      </c:pt>
                    </c:numCache>
                  </c:numRef>
                </c:val>
                <c:extLst xmlns:c16r2="http://schemas.microsoft.com/office/drawing/2015/06/chart">
                  <c:ext xmlns:c16="http://schemas.microsoft.com/office/drawing/2014/chart" uri="{C3380CC4-5D6E-409C-BE32-E72D297353CC}">
                    <c16:uniqueId val="{00000011-ECA0-4BDA-8560-B3C5846AD1C6}"/>
                  </c:ext>
                </c:extLst>
              </c15:ser>
            </c15:filteredPieSeries>
          </c:ext>
        </c:extLst>
      </c:doughnut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it-IT"/>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it-IT"/>
        </a:p>
      </c:txPr>
    </c:title>
    <c:autoTitleDeleted val="0"/>
    <c:plotArea>
      <c:layout/>
      <c:doughnutChart>
        <c:varyColors val="1"/>
        <c:ser>
          <c:idx val="0"/>
          <c:order val="0"/>
          <c:tx>
            <c:strRef>
              <c:f>Foglio1!$B$1</c:f>
              <c:strCache>
                <c:ptCount val="1"/>
                <c:pt idx="0">
                  <c:v>Supporto</c:v>
                </c:pt>
              </c:strCache>
            </c:strRef>
          </c:tx>
          <c:spPr>
            <a:solidFill>
              <a:srgbClr val="FF0000"/>
            </a:solidFill>
            <a:ln w="6350"/>
          </c:spPr>
          <c:dPt>
            <c:idx val="0"/>
            <c:bubble3D val="0"/>
            <c:spPr>
              <a:solidFill>
                <a:srgbClr val="00B050"/>
              </a:solidFill>
              <a:ln w="63500">
                <a:solidFill>
                  <a:srgbClr val="00B050"/>
                </a:solidFill>
              </a:ln>
              <a:effectLst/>
            </c:spPr>
            <c:extLst xmlns:c16r2="http://schemas.microsoft.com/office/drawing/2015/06/chart">
              <c:ext xmlns:c16="http://schemas.microsoft.com/office/drawing/2014/chart" uri="{C3380CC4-5D6E-409C-BE32-E72D297353CC}">
                <c16:uniqueId val="{00000001-6A7E-4E8F-AC61-EA1ACC481914}"/>
              </c:ext>
            </c:extLst>
          </c:dPt>
          <c:dPt>
            <c:idx val="1"/>
            <c:bubble3D val="0"/>
            <c:spPr>
              <a:solidFill>
                <a:srgbClr val="FF0000"/>
              </a:solidFill>
              <a:ln w="6350">
                <a:solidFill>
                  <a:schemeClr val="lt1"/>
                </a:solidFill>
              </a:ln>
              <a:effectLst/>
            </c:spPr>
            <c:extLst xmlns:c16r2="http://schemas.microsoft.com/office/drawing/2015/06/chart">
              <c:ext xmlns:c16="http://schemas.microsoft.com/office/drawing/2014/chart" uri="{C3380CC4-5D6E-409C-BE32-E72D297353CC}">
                <c16:uniqueId val="{00000003-6A7E-4E8F-AC61-EA1ACC481914}"/>
              </c:ext>
            </c:extLst>
          </c:dPt>
          <c:cat>
            <c:strRef>
              <c:f>Foglio1!$A$2:$A$5</c:f>
              <c:strCache>
                <c:ptCount val="2"/>
                <c:pt idx="0">
                  <c:v>Sì</c:v>
                </c:pt>
                <c:pt idx="1">
                  <c:v>No</c:v>
                </c:pt>
              </c:strCache>
            </c:strRef>
          </c:cat>
          <c:val>
            <c:numRef>
              <c:f>Foglio1!$B$2:$B$3</c:f>
              <c:numCache>
                <c:formatCode>General</c:formatCode>
                <c:ptCount val="2"/>
                <c:pt idx="0">
                  <c:v>30.9</c:v>
                </c:pt>
                <c:pt idx="1">
                  <c:v>69.099999999999994</c:v>
                </c:pt>
              </c:numCache>
            </c:numRef>
          </c:val>
          <c:extLst xmlns:c16r2="http://schemas.microsoft.com/office/drawing/2015/06/chart">
            <c:ext xmlns:c16="http://schemas.microsoft.com/office/drawing/2014/chart" uri="{C3380CC4-5D6E-409C-BE32-E72D297353CC}">
              <c16:uniqueId val="{00000004-6A7E-4E8F-AC61-EA1ACC481914}"/>
            </c:ext>
          </c:extLst>
        </c:ser>
        <c:dLbls>
          <c:showLegendKey val="0"/>
          <c:showVal val="0"/>
          <c:showCatName val="0"/>
          <c:showSerName val="0"/>
          <c:showPercent val="0"/>
          <c:showBubbleSize val="0"/>
          <c:showLeaderLines val="1"/>
        </c:dLbls>
        <c:firstSliceAng val="0"/>
        <c:holeSize val="90"/>
        <c:extLst xmlns:c16r2="http://schemas.microsoft.com/office/drawing/2015/06/chart"/>
      </c:doughnut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it-IT"/>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it-IT"/>
        </a:p>
      </c:txPr>
    </c:title>
    <c:autoTitleDeleted val="0"/>
    <c:plotArea>
      <c:layout/>
      <c:doughnutChart>
        <c:varyColors val="1"/>
        <c:ser>
          <c:idx val="0"/>
          <c:order val="0"/>
          <c:tx>
            <c:strRef>
              <c:f>Foglio1!$B$1</c:f>
              <c:strCache>
                <c:ptCount val="1"/>
                <c:pt idx="0">
                  <c:v>Utilizzo</c:v>
                </c:pt>
              </c:strCache>
            </c:strRef>
          </c:tx>
          <c:spPr>
            <a:solidFill>
              <a:srgbClr val="FF0000"/>
            </a:solidFill>
            <a:ln w="6350"/>
          </c:spPr>
          <c:dPt>
            <c:idx val="0"/>
            <c:bubble3D val="0"/>
            <c:spPr>
              <a:solidFill>
                <a:srgbClr val="00B050"/>
              </a:solidFill>
              <a:ln w="63500">
                <a:solidFill>
                  <a:srgbClr val="00B050"/>
                </a:solidFill>
              </a:ln>
              <a:effectLst/>
            </c:spPr>
            <c:extLst xmlns:c16r2="http://schemas.microsoft.com/office/drawing/2015/06/chart">
              <c:ext xmlns:c16="http://schemas.microsoft.com/office/drawing/2014/chart" uri="{C3380CC4-5D6E-409C-BE32-E72D297353CC}">
                <c16:uniqueId val="{00000001-2709-464D-B351-86AA2EB6124F}"/>
              </c:ext>
            </c:extLst>
          </c:dPt>
          <c:dPt>
            <c:idx val="1"/>
            <c:bubble3D val="0"/>
            <c:spPr>
              <a:solidFill>
                <a:srgbClr val="FF0000"/>
              </a:solidFill>
              <a:ln w="6350">
                <a:solidFill>
                  <a:schemeClr val="lt1"/>
                </a:solidFill>
              </a:ln>
              <a:effectLst/>
            </c:spPr>
            <c:extLst xmlns:c16r2="http://schemas.microsoft.com/office/drawing/2015/06/chart">
              <c:ext xmlns:c16="http://schemas.microsoft.com/office/drawing/2014/chart" uri="{C3380CC4-5D6E-409C-BE32-E72D297353CC}">
                <c16:uniqueId val="{00000003-2709-464D-B351-86AA2EB6124F}"/>
              </c:ext>
            </c:extLst>
          </c:dPt>
          <c:cat>
            <c:strRef>
              <c:f>Foglio1!$A$2:$A$5</c:f>
              <c:strCache>
                <c:ptCount val="2"/>
                <c:pt idx="0">
                  <c:v>Sì</c:v>
                </c:pt>
                <c:pt idx="1">
                  <c:v>No</c:v>
                </c:pt>
              </c:strCache>
            </c:strRef>
          </c:cat>
          <c:val>
            <c:numRef>
              <c:f>Foglio1!$B$2:$B$3</c:f>
              <c:numCache>
                <c:formatCode>General</c:formatCode>
                <c:ptCount val="2"/>
                <c:pt idx="0">
                  <c:v>0</c:v>
                </c:pt>
                <c:pt idx="1">
                  <c:v>100</c:v>
                </c:pt>
              </c:numCache>
            </c:numRef>
          </c:val>
          <c:extLst xmlns:c16r2="http://schemas.microsoft.com/office/drawing/2015/06/chart">
            <c:ext xmlns:c16="http://schemas.microsoft.com/office/drawing/2014/chart" uri="{C3380CC4-5D6E-409C-BE32-E72D297353CC}">
              <c16:uniqueId val="{00000004-2709-464D-B351-86AA2EB6124F}"/>
            </c:ext>
          </c:extLst>
        </c:ser>
        <c:dLbls>
          <c:showLegendKey val="0"/>
          <c:showVal val="0"/>
          <c:showCatName val="0"/>
          <c:showSerName val="0"/>
          <c:showPercent val="0"/>
          <c:showBubbleSize val="0"/>
          <c:showLeaderLines val="1"/>
        </c:dLbls>
        <c:firstSliceAng val="0"/>
        <c:holeSize val="90"/>
        <c:extLst xmlns:c16r2="http://schemas.microsoft.com/office/drawing/2015/06/chart"/>
      </c:doughnut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it-IT"/>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it-IT"/>
        </a:p>
      </c:txPr>
    </c:title>
    <c:autoTitleDeleted val="0"/>
    <c:plotArea>
      <c:layout/>
      <c:doughnutChart>
        <c:varyColors val="1"/>
        <c:ser>
          <c:idx val="0"/>
          <c:order val="0"/>
          <c:tx>
            <c:strRef>
              <c:f>Foglio1!$B$1</c:f>
              <c:strCache>
                <c:ptCount val="1"/>
                <c:pt idx="0">
                  <c:v>Supporto</c:v>
                </c:pt>
              </c:strCache>
            </c:strRef>
          </c:tx>
          <c:spPr>
            <a:solidFill>
              <a:srgbClr val="00B050"/>
            </a:solidFill>
            <a:ln w="63500">
              <a:solidFill>
                <a:srgbClr val="00B050"/>
              </a:solidFill>
            </a:ln>
          </c:spPr>
          <c:dPt>
            <c:idx val="0"/>
            <c:bubble3D val="0"/>
            <c:spPr>
              <a:solidFill>
                <a:srgbClr val="00B050"/>
              </a:solidFill>
              <a:ln w="63500">
                <a:solidFill>
                  <a:srgbClr val="00B050"/>
                </a:solidFill>
              </a:ln>
              <a:effectLst/>
            </c:spPr>
            <c:extLst xmlns:c16r2="http://schemas.microsoft.com/office/drawing/2015/06/chart">
              <c:ext xmlns:c16="http://schemas.microsoft.com/office/drawing/2014/chart" uri="{C3380CC4-5D6E-409C-BE32-E72D297353CC}">
                <c16:uniqueId val="{00000001-D9AB-46E9-92CE-495FDD9F6D66}"/>
              </c:ext>
            </c:extLst>
          </c:dPt>
          <c:dPt>
            <c:idx val="1"/>
            <c:bubble3D val="0"/>
            <c:spPr>
              <a:solidFill>
                <a:srgbClr val="00B050"/>
              </a:solidFill>
              <a:ln w="63500">
                <a:solidFill>
                  <a:srgbClr val="00B050"/>
                </a:solidFill>
              </a:ln>
              <a:effectLst/>
            </c:spPr>
            <c:extLst xmlns:c16r2="http://schemas.microsoft.com/office/drawing/2015/06/chart">
              <c:ext xmlns:c16="http://schemas.microsoft.com/office/drawing/2014/chart" uri="{C3380CC4-5D6E-409C-BE32-E72D297353CC}">
                <c16:uniqueId val="{00000003-D9AB-46E9-92CE-495FDD9F6D66}"/>
              </c:ext>
            </c:extLst>
          </c:dPt>
          <c:dPt>
            <c:idx val="2"/>
            <c:bubble3D val="0"/>
            <c:spPr>
              <a:solidFill>
                <a:srgbClr val="00B050"/>
              </a:solidFill>
              <a:ln w="63500">
                <a:solidFill>
                  <a:srgbClr val="00B050"/>
                </a:solidFill>
              </a:ln>
              <a:effectLst/>
            </c:spPr>
            <c:extLst xmlns:c16r2="http://schemas.microsoft.com/office/drawing/2015/06/chart">
              <c:ext xmlns:c16="http://schemas.microsoft.com/office/drawing/2014/chart" uri="{C3380CC4-5D6E-409C-BE32-E72D297353CC}">
                <c16:uniqueId val="{00000005-D9AB-46E9-92CE-495FDD9F6D66}"/>
              </c:ext>
            </c:extLst>
          </c:dPt>
          <c:dPt>
            <c:idx val="3"/>
            <c:bubble3D val="0"/>
            <c:spPr>
              <a:solidFill>
                <a:srgbClr val="00B050"/>
              </a:solidFill>
              <a:ln w="63500">
                <a:solidFill>
                  <a:srgbClr val="00B050"/>
                </a:solidFill>
              </a:ln>
              <a:effectLst/>
            </c:spPr>
            <c:extLst xmlns:c16r2="http://schemas.microsoft.com/office/drawing/2015/06/chart">
              <c:ext xmlns:c16="http://schemas.microsoft.com/office/drawing/2014/chart" uri="{C3380CC4-5D6E-409C-BE32-E72D297353CC}">
                <c16:uniqueId val="{00000007-D9AB-46E9-92CE-495FDD9F6D66}"/>
              </c:ext>
            </c:extLst>
          </c:dPt>
          <c:cat>
            <c:strRef>
              <c:f>Foglio1!$A$2:$A$5</c:f>
              <c:strCache>
                <c:ptCount val="1"/>
                <c:pt idx="0">
                  <c:v>1° trim.</c:v>
                </c:pt>
              </c:strCache>
            </c:strRef>
          </c:cat>
          <c:val>
            <c:numRef>
              <c:f>Foglio1!$B$2:$B$5</c:f>
              <c:numCache>
                <c:formatCode>General</c:formatCode>
                <c:ptCount val="4"/>
                <c:pt idx="0">
                  <c:v>100</c:v>
                </c:pt>
              </c:numCache>
            </c:numRef>
          </c:val>
          <c:extLst xmlns:c16r2="http://schemas.microsoft.com/office/drawing/2015/06/chart">
            <c:ext xmlns:c16="http://schemas.microsoft.com/office/drawing/2014/chart" uri="{C3380CC4-5D6E-409C-BE32-E72D297353CC}">
              <c16:uniqueId val="{00000000-4B19-4455-9702-C7A64525730E}"/>
            </c:ext>
          </c:extLst>
        </c:ser>
        <c:dLbls>
          <c:showLegendKey val="0"/>
          <c:showVal val="0"/>
          <c:showCatName val="0"/>
          <c:showSerName val="0"/>
          <c:showPercent val="0"/>
          <c:showBubbleSize val="0"/>
          <c:showLeaderLines val="1"/>
        </c:dLbls>
        <c:firstSliceAng val="0"/>
        <c:holeSize val="90"/>
        <c:extLst xmlns:c16r2="http://schemas.microsoft.com/office/drawing/2015/06/chart">
          <c:ext xmlns:c15="http://schemas.microsoft.com/office/drawing/2012/chart" uri="{02D57815-91ED-43cb-92C2-25804820EDAC}">
            <c15:filteredPieSeries>
              <c15:ser>
                <c:idx val="1"/>
                <c:order val="1"/>
                <c:tx>
                  <c:strRef>
                    <c:extLst xmlns:c16r2="http://schemas.microsoft.com/office/drawing/2015/06/chart">
                      <c:ext uri="{02D57815-91ED-43cb-92C2-25804820EDAC}">
                        <c15:formulaRef>
                          <c15:sqref>Foglio1!$C$1</c15:sqref>
                        </c15:formulaRef>
                      </c:ext>
                    </c:extLst>
                    <c:strCache>
                      <c:ptCount val="1"/>
                      <c:pt idx="0">
                        <c:v>Resto</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9-D9AB-46E9-92CE-495FDD9F6D66}"/>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B-D9AB-46E9-92CE-495FDD9F6D66}"/>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D-D9AB-46E9-92CE-495FDD9F6D66}"/>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F-D9AB-46E9-92CE-495FDD9F6D66}"/>
                    </c:ext>
                  </c:extLst>
                </c:dPt>
                <c:cat>
                  <c:strRef>
                    <c:extLst xmlns:c16r2="http://schemas.microsoft.com/office/drawing/2015/06/chart">
                      <c:ext uri="{02D57815-91ED-43cb-92C2-25804820EDAC}">
                        <c15:formulaRef>
                          <c15:sqref>Foglio1!$A$2:$A$5</c15:sqref>
                        </c15:formulaRef>
                      </c:ext>
                    </c:extLst>
                    <c:strCache>
                      <c:ptCount val="1"/>
                      <c:pt idx="0">
                        <c:v>1° trim.</c:v>
                      </c:pt>
                    </c:strCache>
                  </c:strRef>
                </c:cat>
                <c:val>
                  <c:numRef>
                    <c:extLst xmlns:c16r2="http://schemas.microsoft.com/office/drawing/2015/06/chart">
                      <c:ext uri="{02D57815-91ED-43cb-92C2-25804820EDAC}">
                        <c15:formulaRef>
                          <c15:sqref>Foglio1!$C$2:$C$5</c15:sqref>
                        </c15:formulaRef>
                      </c:ext>
                    </c:extLst>
                    <c:numCache>
                      <c:formatCode>General</c:formatCode>
                      <c:ptCount val="4"/>
                      <c:pt idx="0">
                        <c:v>0</c:v>
                      </c:pt>
                    </c:numCache>
                  </c:numRef>
                </c:val>
                <c:extLst xmlns:c16r2="http://schemas.microsoft.com/office/drawing/2015/06/chart">
                  <c:ext xmlns:c16="http://schemas.microsoft.com/office/drawing/2014/chart" uri="{C3380CC4-5D6E-409C-BE32-E72D297353CC}">
                    <c16:uniqueId val="{00000001-4B19-4455-9702-C7A64525730E}"/>
                  </c:ext>
                </c:extLst>
              </c15:ser>
            </c15:filteredPieSeries>
          </c:ext>
        </c:extLst>
      </c:doughnut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it-IT"/>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it-IT"/>
        </a:p>
      </c:txPr>
    </c:title>
    <c:autoTitleDeleted val="0"/>
    <c:plotArea>
      <c:layout/>
      <c:doughnutChart>
        <c:varyColors val="1"/>
        <c:ser>
          <c:idx val="0"/>
          <c:order val="0"/>
          <c:tx>
            <c:strRef>
              <c:f>Foglio1!$B$1</c:f>
              <c:strCache>
                <c:ptCount val="1"/>
                <c:pt idx="0">
                  <c:v>Utilizzo</c:v>
                </c:pt>
              </c:strCache>
            </c:strRef>
          </c:tx>
          <c:spPr>
            <a:solidFill>
              <a:srgbClr val="FF0000"/>
            </a:solidFill>
            <a:ln w="6350"/>
          </c:spPr>
          <c:dPt>
            <c:idx val="0"/>
            <c:bubble3D val="0"/>
            <c:spPr>
              <a:solidFill>
                <a:srgbClr val="00B050"/>
              </a:solidFill>
              <a:ln w="63500">
                <a:solidFill>
                  <a:srgbClr val="00B050"/>
                </a:solidFill>
              </a:ln>
              <a:effectLst/>
            </c:spPr>
            <c:extLst xmlns:c16r2="http://schemas.microsoft.com/office/drawing/2015/06/chart">
              <c:ext xmlns:c16="http://schemas.microsoft.com/office/drawing/2014/chart" uri="{C3380CC4-5D6E-409C-BE32-E72D297353CC}">
                <c16:uniqueId val="{00000001-6989-4100-B33D-08D7B8524CFF}"/>
              </c:ext>
            </c:extLst>
          </c:dPt>
          <c:dPt>
            <c:idx val="1"/>
            <c:bubble3D val="0"/>
            <c:spPr>
              <a:solidFill>
                <a:srgbClr val="FF0000"/>
              </a:solidFill>
              <a:ln w="6350">
                <a:solidFill>
                  <a:schemeClr val="lt1"/>
                </a:solidFill>
              </a:ln>
              <a:effectLst/>
            </c:spPr>
            <c:extLst xmlns:c16r2="http://schemas.microsoft.com/office/drawing/2015/06/chart">
              <c:ext xmlns:c16="http://schemas.microsoft.com/office/drawing/2014/chart" uri="{C3380CC4-5D6E-409C-BE32-E72D297353CC}">
                <c16:uniqueId val="{00000003-6989-4100-B33D-08D7B8524CFF}"/>
              </c:ext>
            </c:extLst>
          </c:dPt>
          <c:cat>
            <c:strRef>
              <c:f>Foglio1!$A$2:$A$5</c:f>
              <c:strCache>
                <c:ptCount val="2"/>
                <c:pt idx="0">
                  <c:v>Sì</c:v>
                </c:pt>
                <c:pt idx="1">
                  <c:v>No</c:v>
                </c:pt>
              </c:strCache>
            </c:strRef>
          </c:cat>
          <c:val>
            <c:numRef>
              <c:f>Foglio1!$B$2:$B$3</c:f>
              <c:numCache>
                <c:formatCode>General</c:formatCode>
                <c:ptCount val="2"/>
                <c:pt idx="0">
                  <c:v>0</c:v>
                </c:pt>
                <c:pt idx="1">
                  <c:v>100</c:v>
                </c:pt>
              </c:numCache>
            </c:numRef>
          </c:val>
          <c:extLst xmlns:c16r2="http://schemas.microsoft.com/office/drawing/2015/06/chart">
            <c:ext xmlns:c16="http://schemas.microsoft.com/office/drawing/2014/chart" uri="{C3380CC4-5D6E-409C-BE32-E72D297353CC}">
              <c16:uniqueId val="{00000008-6989-4100-B33D-08D7B8524CFF}"/>
            </c:ext>
          </c:extLst>
        </c:ser>
        <c:dLbls>
          <c:showLegendKey val="0"/>
          <c:showVal val="0"/>
          <c:showCatName val="0"/>
          <c:showSerName val="0"/>
          <c:showPercent val="0"/>
          <c:showBubbleSize val="0"/>
          <c:showLeaderLines val="1"/>
        </c:dLbls>
        <c:firstSliceAng val="0"/>
        <c:holeSize val="90"/>
        <c:extLst xmlns:c16r2="http://schemas.microsoft.com/office/drawing/2015/06/chart"/>
      </c:doughnut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it-IT"/>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it-IT"/>
        </a:p>
      </c:txPr>
    </c:title>
    <c:autoTitleDeleted val="0"/>
    <c:plotArea>
      <c:layout/>
      <c:doughnutChart>
        <c:varyColors val="1"/>
        <c:ser>
          <c:idx val="0"/>
          <c:order val="0"/>
          <c:tx>
            <c:strRef>
              <c:f>Foglio1!$B$1</c:f>
              <c:strCache>
                <c:ptCount val="1"/>
                <c:pt idx="0">
                  <c:v>Supporto</c:v>
                </c:pt>
              </c:strCache>
            </c:strRef>
          </c:tx>
          <c:spPr>
            <a:solidFill>
              <a:srgbClr val="00B050"/>
            </a:solidFill>
            <a:ln w="63500">
              <a:solidFill>
                <a:srgbClr val="00B050"/>
              </a:solidFill>
            </a:ln>
          </c:spPr>
          <c:dPt>
            <c:idx val="0"/>
            <c:bubble3D val="0"/>
            <c:spPr>
              <a:solidFill>
                <a:srgbClr val="00B050"/>
              </a:solidFill>
              <a:ln w="63500">
                <a:solidFill>
                  <a:srgbClr val="00B050"/>
                </a:solidFill>
              </a:ln>
              <a:effectLst/>
            </c:spPr>
            <c:extLst xmlns:c16r2="http://schemas.microsoft.com/office/drawing/2015/06/chart">
              <c:ext xmlns:c16="http://schemas.microsoft.com/office/drawing/2014/chart" uri="{C3380CC4-5D6E-409C-BE32-E72D297353CC}">
                <c16:uniqueId val="{00000001-044B-427D-9210-A8699618649E}"/>
              </c:ext>
            </c:extLst>
          </c:dPt>
          <c:dPt>
            <c:idx val="1"/>
            <c:bubble3D val="0"/>
            <c:spPr>
              <a:solidFill>
                <a:srgbClr val="00B050"/>
              </a:solidFill>
              <a:ln w="63500">
                <a:solidFill>
                  <a:srgbClr val="00B050"/>
                </a:solidFill>
              </a:ln>
              <a:effectLst/>
            </c:spPr>
            <c:extLst xmlns:c16r2="http://schemas.microsoft.com/office/drawing/2015/06/chart">
              <c:ext xmlns:c16="http://schemas.microsoft.com/office/drawing/2014/chart" uri="{C3380CC4-5D6E-409C-BE32-E72D297353CC}">
                <c16:uniqueId val="{00000003-044B-427D-9210-A8699618649E}"/>
              </c:ext>
            </c:extLst>
          </c:dPt>
          <c:dPt>
            <c:idx val="2"/>
            <c:bubble3D val="0"/>
            <c:spPr>
              <a:solidFill>
                <a:srgbClr val="00B050"/>
              </a:solidFill>
              <a:ln w="63500">
                <a:solidFill>
                  <a:srgbClr val="00B050"/>
                </a:solidFill>
              </a:ln>
              <a:effectLst/>
            </c:spPr>
            <c:extLst xmlns:c16r2="http://schemas.microsoft.com/office/drawing/2015/06/chart">
              <c:ext xmlns:c16="http://schemas.microsoft.com/office/drawing/2014/chart" uri="{C3380CC4-5D6E-409C-BE32-E72D297353CC}">
                <c16:uniqueId val="{00000005-044B-427D-9210-A8699618649E}"/>
              </c:ext>
            </c:extLst>
          </c:dPt>
          <c:dPt>
            <c:idx val="3"/>
            <c:bubble3D val="0"/>
            <c:spPr>
              <a:solidFill>
                <a:srgbClr val="00B050"/>
              </a:solidFill>
              <a:ln w="63500">
                <a:solidFill>
                  <a:srgbClr val="00B050"/>
                </a:solidFill>
              </a:ln>
              <a:effectLst/>
            </c:spPr>
            <c:extLst xmlns:c16r2="http://schemas.microsoft.com/office/drawing/2015/06/chart">
              <c:ext xmlns:c16="http://schemas.microsoft.com/office/drawing/2014/chart" uri="{C3380CC4-5D6E-409C-BE32-E72D297353CC}">
                <c16:uniqueId val="{00000007-044B-427D-9210-A8699618649E}"/>
              </c:ext>
            </c:extLst>
          </c:dPt>
          <c:cat>
            <c:strRef>
              <c:f>Foglio1!$A$2:$A$5</c:f>
              <c:strCache>
                <c:ptCount val="1"/>
                <c:pt idx="0">
                  <c:v>1° trim.</c:v>
                </c:pt>
              </c:strCache>
            </c:strRef>
          </c:cat>
          <c:val>
            <c:numRef>
              <c:f>Foglio1!$B$2:$B$5</c:f>
              <c:numCache>
                <c:formatCode>General</c:formatCode>
                <c:ptCount val="4"/>
                <c:pt idx="0">
                  <c:v>100</c:v>
                </c:pt>
              </c:numCache>
            </c:numRef>
          </c:val>
          <c:extLst xmlns:c16r2="http://schemas.microsoft.com/office/drawing/2015/06/chart">
            <c:ext xmlns:c16="http://schemas.microsoft.com/office/drawing/2014/chart" uri="{C3380CC4-5D6E-409C-BE32-E72D297353CC}">
              <c16:uniqueId val="{00000000-4B19-4455-9702-C7A64525730E}"/>
            </c:ext>
          </c:extLst>
        </c:ser>
        <c:dLbls>
          <c:showLegendKey val="0"/>
          <c:showVal val="0"/>
          <c:showCatName val="0"/>
          <c:showSerName val="0"/>
          <c:showPercent val="0"/>
          <c:showBubbleSize val="0"/>
          <c:showLeaderLines val="1"/>
        </c:dLbls>
        <c:firstSliceAng val="0"/>
        <c:holeSize val="90"/>
        <c:extLst xmlns:c16r2="http://schemas.microsoft.com/office/drawing/2015/06/chart">
          <c:ext xmlns:c15="http://schemas.microsoft.com/office/drawing/2012/chart" uri="{02D57815-91ED-43cb-92C2-25804820EDAC}">
            <c15:filteredPieSeries>
              <c15:ser>
                <c:idx val="1"/>
                <c:order val="1"/>
                <c:tx>
                  <c:strRef>
                    <c:extLst xmlns:c16r2="http://schemas.microsoft.com/office/drawing/2015/06/chart">
                      <c:ext uri="{02D57815-91ED-43cb-92C2-25804820EDAC}">
                        <c15:formulaRef>
                          <c15:sqref>Foglio1!$C$1</c15:sqref>
                        </c15:formulaRef>
                      </c:ext>
                    </c:extLst>
                    <c:strCache>
                      <c:ptCount val="1"/>
                      <c:pt idx="0">
                        <c:v>Resto</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9-044B-427D-9210-A8699618649E}"/>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B-044B-427D-9210-A8699618649E}"/>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D-044B-427D-9210-A8699618649E}"/>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F-044B-427D-9210-A8699618649E}"/>
                    </c:ext>
                  </c:extLst>
                </c:dPt>
                <c:cat>
                  <c:strRef>
                    <c:extLst xmlns:c16r2="http://schemas.microsoft.com/office/drawing/2015/06/chart">
                      <c:ext uri="{02D57815-91ED-43cb-92C2-25804820EDAC}">
                        <c15:formulaRef>
                          <c15:sqref>Foglio1!$A$2:$A$5</c15:sqref>
                        </c15:formulaRef>
                      </c:ext>
                    </c:extLst>
                    <c:strCache>
                      <c:ptCount val="1"/>
                      <c:pt idx="0">
                        <c:v>1° trim.</c:v>
                      </c:pt>
                    </c:strCache>
                  </c:strRef>
                </c:cat>
                <c:val>
                  <c:numRef>
                    <c:extLst xmlns:c16r2="http://schemas.microsoft.com/office/drawing/2015/06/chart">
                      <c:ext uri="{02D57815-91ED-43cb-92C2-25804820EDAC}">
                        <c15:formulaRef>
                          <c15:sqref>Foglio1!$C$2:$C$5</c15:sqref>
                        </c15:formulaRef>
                      </c:ext>
                    </c:extLst>
                    <c:numCache>
                      <c:formatCode>General</c:formatCode>
                      <c:ptCount val="4"/>
                      <c:pt idx="0">
                        <c:v>0</c:v>
                      </c:pt>
                    </c:numCache>
                  </c:numRef>
                </c:val>
                <c:extLst xmlns:c16r2="http://schemas.microsoft.com/office/drawing/2015/06/chart">
                  <c:ext xmlns:c16="http://schemas.microsoft.com/office/drawing/2014/chart" uri="{C3380CC4-5D6E-409C-BE32-E72D297353CC}">
                    <c16:uniqueId val="{00000001-4B19-4455-9702-C7A64525730E}"/>
                  </c:ext>
                </c:extLst>
              </c15:ser>
            </c15:filteredPieSeries>
          </c:ext>
        </c:extLst>
      </c:doughnut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it-IT"/>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it-IT"/>
        </a:p>
      </c:txPr>
    </c:title>
    <c:autoTitleDeleted val="0"/>
    <c:plotArea>
      <c:layout/>
      <c:doughnutChart>
        <c:varyColors val="1"/>
        <c:ser>
          <c:idx val="0"/>
          <c:order val="0"/>
          <c:tx>
            <c:strRef>
              <c:f>Foglio1!$B$1</c:f>
              <c:strCache>
                <c:ptCount val="1"/>
                <c:pt idx="0">
                  <c:v>Utilizzo</c:v>
                </c:pt>
              </c:strCache>
            </c:strRef>
          </c:tx>
          <c:spPr>
            <a:solidFill>
              <a:srgbClr val="FF0000"/>
            </a:solidFill>
            <a:ln w="6350"/>
          </c:spPr>
          <c:dPt>
            <c:idx val="0"/>
            <c:bubble3D val="0"/>
            <c:spPr>
              <a:solidFill>
                <a:srgbClr val="00B050"/>
              </a:solidFill>
              <a:ln w="63500">
                <a:solidFill>
                  <a:srgbClr val="00B050"/>
                </a:solidFill>
              </a:ln>
              <a:effectLst/>
            </c:spPr>
            <c:extLst xmlns:c16r2="http://schemas.microsoft.com/office/drawing/2015/06/chart">
              <c:ext xmlns:c16="http://schemas.microsoft.com/office/drawing/2014/chart" uri="{C3380CC4-5D6E-409C-BE32-E72D297353CC}">
                <c16:uniqueId val="{00000001-6989-4100-B33D-08D7B8524CFF}"/>
              </c:ext>
            </c:extLst>
          </c:dPt>
          <c:dPt>
            <c:idx val="1"/>
            <c:bubble3D val="0"/>
            <c:spPr>
              <a:solidFill>
                <a:srgbClr val="FF0000"/>
              </a:solidFill>
              <a:ln w="6350">
                <a:solidFill>
                  <a:schemeClr val="lt1"/>
                </a:solidFill>
              </a:ln>
              <a:effectLst/>
            </c:spPr>
            <c:extLst xmlns:c16r2="http://schemas.microsoft.com/office/drawing/2015/06/chart">
              <c:ext xmlns:c16="http://schemas.microsoft.com/office/drawing/2014/chart" uri="{C3380CC4-5D6E-409C-BE32-E72D297353CC}">
                <c16:uniqueId val="{00000003-6989-4100-B33D-08D7B8524CFF}"/>
              </c:ext>
            </c:extLst>
          </c:dPt>
          <c:cat>
            <c:strRef>
              <c:f>Foglio1!$A$2:$A$5</c:f>
              <c:strCache>
                <c:ptCount val="2"/>
                <c:pt idx="0">
                  <c:v>Sì</c:v>
                </c:pt>
                <c:pt idx="1">
                  <c:v>No</c:v>
                </c:pt>
              </c:strCache>
            </c:strRef>
          </c:cat>
          <c:val>
            <c:numRef>
              <c:f>Foglio1!$B$2:$B$3</c:f>
              <c:numCache>
                <c:formatCode>General</c:formatCode>
                <c:ptCount val="2"/>
                <c:pt idx="0">
                  <c:v>33.799999999999997</c:v>
                </c:pt>
                <c:pt idx="1">
                  <c:v>66.2</c:v>
                </c:pt>
              </c:numCache>
            </c:numRef>
          </c:val>
          <c:extLst xmlns:c16r2="http://schemas.microsoft.com/office/drawing/2015/06/chart">
            <c:ext xmlns:c16="http://schemas.microsoft.com/office/drawing/2014/chart" uri="{C3380CC4-5D6E-409C-BE32-E72D297353CC}">
              <c16:uniqueId val="{00000008-6989-4100-B33D-08D7B8524CFF}"/>
            </c:ext>
          </c:extLst>
        </c:ser>
        <c:dLbls>
          <c:showLegendKey val="0"/>
          <c:showVal val="0"/>
          <c:showCatName val="0"/>
          <c:showSerName val="0"/>
          <c:showPercent val="0"/>
          <c:showBubbleSize val="0"/>
          <c:showLeaderLines val="1"/>
        </c:dLbls>
        <c:firstSliceAng val="0"/>
        <c:holeSize val="90"/>
        <c:extLst xmlns:c16r2="http://schemas.microsoft.com/office/drawing/2015/06/chart"/>
      </c:doughnut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it-IT"/>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it-IT"/>
        </a:p>
      </c:txPr>
    </c:title>
    <c:autoTitleDeleted val="0"/>
    <c:plotArea>
      <c:layout/>
      <c:doughnutChart>
        <c:varyColors val="1"/>
        <c:ser>
          <c:idx val="0"/>
          <c:order val="0"/>
          <c:tx>
            <c:strRef>
              <c:f>Foglio1!$B$1</c:f>
              <c:strCache>
                <c:ptCount val="1"/>
                <c:pt idx="0">
                  <c:v>Utilizzo</c:v>
                </c:pt>
              </c:strCache>
            </c:strRef>
          </c:tx>
          <c:spPr>
            <a:solidFill>
              <a:srgbClr val="FF0000"/>
            </a:solidFill>
            <a:ln w="6350"/>
          </c:spPr>
          <c:dPt>
            <c:idx val="0"/>
            <c:bubble3D val="0"/>
            <c:spPr>
              <a:solidFill>
                <a:srgbClr val="00B050"/>
              </a:solidFill>
              <a:ln w="63500">
                <a:solidFill>
                  <a:srgbClr val="00B050"/>
                </a:solidFill>
              </a:ln>
              <a:effectLst/>
            </c:spPr>
            <c:extLst xmlns:c16r2="http://schemas.microsoft.com/office/drawing/2015/06/chart">
              <c:ext xmlns:c16="http://schemas.microsoft.com/office/drawing/2014/chart" uri="{C3380CC4-5D6E-409C-BE32-E72D297353CC}">
                <c16:uniqueId val="{00000001-6989-4100-B33D-08D7B8524CFF}"/>
              </c:ext>
            </c:extLst>
          </c:dPt>
          <c:dPt>
            <c:idx val="1"/>
            <c:bubble3D val="0"/>
            <c:spPr>
              <a:solidFill>
                <a:srgbClr val="FF0000"/>
              </a:solidFill>
              <a:ln w="6350">
                <a:solidFill>
                  <a:schemeClr val="lt1"/>
                </a:solidFill>
              </a:ln>
              <a:effectLst/>
            </c:spPr>
            <c:extLst xmlns:c16r2="http://schemas.microsoft.com/office/drawing/2015/06/chart">
              <c:ext xmlns:c16="http://schemas.microsoft.com/office/drawing/2014/chart" uri="{C3380CC4-5D6E-409C-BE32-E72D297353CC}">
                <c16:uniqueId val="{00000003-6989-4100-B33D-08D7B8524CFF}"/>
              </c:ext>
            </c:extLst>
          </c:dPt>
          <c:cat>
            <c:strRef>
              <c:f>Foglio1!$A$2:$A$5</c:f>
              <c:strCache>
                <c:ptCount val="2"/>
                <c:pt idx="0">
                  <c:v>Sì</c:v>
                </c:pt>
                <c:pt idx="1">
                  <c:v>No</c:v>
                </c:pt>
              </c:strCache>
            </c:strRef>
          </c:cat>
          <c:val>
            <c:numRef>
              <c:f>Foglio1!$B$2:$B$3</c:f>
              <c:numCache>
                <c:formatCode>General</c:formatCode>
                <c:ptCount val="2"/>
                <c:pt idx="0">
                  <c:v>35.299999999999997</c:v>
                </c:pt>
                <c:pt idx="1">
                  <c:v>64.7</c:v>
                </c:pt>
              </c:numCache>
            </c:numRef>
          </c:val>
          <c:extLst xmlns:c16r2="http://schemas.microsoft.com/office/drawing/2015/06/chart">
            <c:ext xmlns:c16="http://schemas.microsoft.com/office/drawing/2014/chart" uri="{C3380CC4-5D6E-409C-BE32-E72D297353CC}">
              <c16:uniqueId val="{00000008-6989-4100-B33D-08D7B8524CFF}"/>
            </c:ext>
          </c:extLst>
        </c:ser>
        <c:dLbls>
          <c:showLegendKey val="0"/>
          <c:showVal val="0"/>
          <c:showCatName val="0"/>
          <c:showSerName val="0"/>
          <c:showPercent val="0"/>
          <c:showBubbleSize val="0"/>
          <c:showLeaderLines val="1"/>
        </c:dLbls>
        <c:firstSliceAng val="0"/>
        <c:holeSize val="90"/>
        <c:extLst xmlns:c16r2="http://schemas.microsoft.com/office/drawing/2015/06/chart"/>
      </c:doughnut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it-IT"/>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it-IT"/>
        </a:p>
      </c:txPr>
    </c:title>
    <c:autoTitleDeleted val="0"/>
    <c:plotArea>
      <c:layout/>
      <c:doughnutChart>
        <c:varyColors val="1"/>
        <c:ser>
          <c:idx val="0"/>
          <c:order val="0"/>
          <c:tx>
            <c:strRef>
              <c:f>Foglio1!$B$1</c:f>
              <c:strCache>
                <c:ptCount val="1"/>
                <c:pt idx="0">
                  <c:v>Supporto</c:v>
                </c:pt>
              </c:strCache>
            </c:strRef>
          </c:tx>
          <c:spPr>
            <a:solidFill>
              <a:srgbClr val="FF0000"/>
            </a:solidFill>
            <a:ln w="6350"/>
          </c:spPr>
          <c:dPt>
            <c:idx val="0"/>
            <c:bubble3D val="0"/>
            <c:spPr>
              <a:solidFill>
                <a:srgbClr val="00B050"/>
              </a:solidFill>
              <a:ln w="63500">
                <a:solidFill>
                  <a:srgbClr val="00B050"/>
                </a:solidFill>
              </a:ln>
              <a:effectLst/>
            </c:spPr>
            <c:extLst xmlns:c16r2="http://schemas.microsoft.com/office/drawing/2015/06/chart">
              <c:ext xmlns:c16="http://schemas.microsoft.com/office/drawing/2014/chart" uri="{C3380CC4-5D6E-409C-BE32-E72D297353CC}">
                <c16:uniqueId val="{00000001-6A7E-4E8F-AC61-EA1ACC481914}"/>
              </c:ext>
            </c:extLst>
          </c:dPt>
          <c:dPt>
            <c:idx val="1"/>
            <c:bubble3D val="0"/>
            <c:spPr>
              <a:solidFill>
                <a:srgbClr val="FF0000"/>
              </a:solidFill>
              <a:ln w="6350">
                <a:solidFill>
                  <a:schemeClr val="lt1"/>
                </a:solidFill>
              </a:ln>
              <a:effectLst/>
            </c:spPr>
            <c:extLst xmlns:c16r2="http://schemas.microsoft.com/office/drawing/2015/06/chart">
              <c:ext xmlns:c16="http://schemas.microsoft.com/office/drawing/2014/chart" uri="{C3380CC4-5D6E-409C-BE32-E72D297353CC}">
                <c16:uniqueId val="{00000003-6A7E-4E8F-AC61-EA1ACC481914}"/>
              </c:ext>
            </c:extLst>
          </c:dPt>
          <c:cat>
            <c:strRef>
              <c:f>Foglio1!$A$2:$A$5</c:f>
              <c:strCache>
                <c:ptCount val="2"/>
                <c:pt idx="0">
                  <c:v>Sì</c:v>
                </c:pt>
                <c:pt idx="1">
                  <c:v>No</c:v>
                </c:pt>
              </c:strCache>
            </c:strRef>
          </c:cat>
          <c:val>
            <c:numRef>
              <c:f>Foglio1!$B$2:$B$3</c:f>
              <c:numCache>
                <c:formatCode>General</c:formatCode>
                <c:ptCount val="2"/>
                <c:pt idx="0">
                  <c:v>66.2</c:v>
                </c:pt>
                <c:pt idx="1">
                  <c:v>33.799999999999997</c:v>
                </c:pt>
              </c:numCache>
            </c:numRef>
          </c:val>
          <c:extLst xmlns:c16r2="http://schemas.microsoft.com/office/drawing/2015/06/chart">
            <c:ext xmlns:c16="http://schemas.microsoft.com/office/drawing/2014/chart" uri="{C3380CC4-5D6E-409C-BE32-E72D297353CC}">
              <c16:uniqueId val="{00000004-6A7E-4E8F-AC61-EA1ACC481914}"/>
            </c:ext>
          </c:extLst>
        </c:ser>
        <c:dLbls>
          <c:showLegendKey val="0"/>
          <c:showVal val="0"/>
          <c:showCatName val="0"/>
          <c:showSerName val="0"/>
          <c:showPercent val="0"/>
          <c:showBubbleSize val="0"/>
          <c:showLeaderLines val="1"/>
        </c:dLbls>
        <c:firstSliceAng val="0"/>
        <c:holeSize val="90"/>
        <c:extLst xmlns:c16r2="http://schemas.microsoft.com/office/drawing/2015/06/chart"/>
      </c:doughnut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it-IT"/>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it-IT"/>
        </a:p>
      </c:txPr>
    </c:title>
    <c:autoTitleDeleted val="0"/>
    <c:plotArea>
      <c:layout/>
      <c:doughnutChart>
        <c:varyColors val="1"/>
        <c:ser>
          <c:idx val="0"/>
          <c:order val="0"/>
          <c:tx>
            <c:strRef>
              <c:f>Foglio1!$B$1</c:f>
              <c:strCache>
                <c:ptCount val="1"/>
                <c:pt idx="0">
                  <c:v>Utilizzo</c:v>
                </c:pt>
              </c:strCache>
            </c:strRef>
          </c:tx>
          <c:spPr>
            <a:solidFill>
              <a:srgbClr val="FF0000"/>
            </a:solidFill>
            <a:ln w="6350"/>
          </c:spPr>
          <c:dPt>
            <c:idx val="0"/>
            <c:bubble3D val="0"/>
            <c:spPr>
              <a:solidFill>
                <a:srgbClr val="00B050"/>
              </a:solidFill>
              <a:ln w="63500">
                <a:solidFill>
                  <a:srgbClr val="00B050"/>
                </a:solidFill>
              </a:ln>
              <a:effectLst/>
            </c:spPr>
            <c:extLst xmlns:c16r2="http://schemas.microsoft.com/office/drawing/2015/06/chart">
              <c:ext xmlns:c16="http://schemas.microsoft.com/office/drawing/2014/chart" uri="{C3380CC4-5D6E-409C-BE32-E72D297353CC}">
                <c16:uniqueId val="{00000001-6989-4100-B33D-08D7B8524CFF}"/>
              </c:ext>
            </c:extLst>
          </c:dPt>
          <c:dPt>
            <c:idx val="1"/>
            <c:bubble3D val="0"/>
            <c:spPr>
              <a:solidFill>
                <a:srgbClr val="FF0000"/>
              </a:solidFill>
              <a:ln w="6350">
                <a:solidFill>
                  <a:schemeClr val="lt1"/>
                </a:solidFill>
              </a:ln>
              <a:effectLst/>
            </c:spPr>
            <c:extLst xmlns:c16r2="http://schemas.microsoft.com/office/drawing/2015/06/chart">
              <c:ext xmlns:c16="http://schemas.microsoft.com/office/drawing/2014/chart" uri="{C3380CC4-5D6E-409C-BE32-E72D297353CC}">
                <c16:uniqueId val="{00000003-6989-4100-B33D-08D7B8524CFF}"/>
              </c:ext>
            </c:extLst>
          </c:dPt>
          <c:cat>
            <c:strRef>
              <c:f>Foglio1!$A$2:$A$5</c:f>
              <c:strCache>
                <c:ptCount val="2"/>
                <c:pt idx="0">
                  <c:v>Sì</c:v>
                </c:pt>
                <c:pt idx="1">
                  <c:v>No</c:v>
                </c:pt>
              </c:strCache>
            </c:strRef>
          </c:cat>
          <c:val>
            <c:numRef>
              <c:f>Foglio1!$B$2:$B$3</c:f>
              <c:numCache>
                <c:formatCode>General</c:formatCode>
                <c:ptCount val="2"/>
                <c:pt idx="0">
                  <c:v>30.9</c:v>
                </c:pt>
                <c:pt idx="1">
                  <c:v>69.099999999999994</c:v>
                </c:pt>
              </c:numCache>
            </c:numRef>
          </c:val>
          <c:extLst xmlns:c16r2="http://schemas.microsoft.com/office/drawing/2015/06/chart">
            <c:ext xmlns:c16="http://schemas.microsoft.com/office/drawing/2014/chart" uri="{C3380CC4-5D6E-409C-BE32-E72D297353CC}">
              <c16:uniqueId val="{00000008-6989-4100-B33D-08D7B8524CFF}"/>
            </c:ext>
          </c:extLst>
        </c:ser>
        <c:dLbls>
          <c:showLegendKey val="0"/>
          <c:showVal val="0"/>
          <c:showCatName val="0"/>
          <c:showSerName val="0"/>
          <c:showPercent val="0"/>
          <c:showBubbleSize val="0"/>
          <c:showLeaderLines val="1"/>
        </c:dLbls>
        <c:firstSliceAng val="0"/>
        <c:holeSize val="90"/>
        <c:extLst xmlns:c16r2="http://schemas.microsoft.com/office/drawing/2015/06/chart"/>
      </c:doughnut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it-IT"/>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0.21575</cdr:x>
      <cdr:y>0.5</cdr:y>
    </cdr:from>
    <cdr:to>
      <cdr:x>0.78425</cdr:x>
      <cdr:y>0.72941</cdr:y>
    </cdr:to>
    <cdr:sp macro="" textlink="">
      <cdr:nvSpPr>
        <cdr:cNvPr id="3" name="CasellaDiTesto 2">
          <a:extLst xmlns:a="http://schemas.openxmlformats.org/drawingml/2006/main">
            <a:ext uri="{FF2B5EF4-FFF2-40B4-BE49-F238E27FC236}">
              <a16:creationId xmlns:a16="http://schemas.microsoft.com/office/drawing/2014/main" xmlns="" id="{98502D02-38EF-3E33-00A6-5F67C741D788}"/>
            </a:ext>
          </a:extLst>
        </cdr:cNvPr>
        <cdr:cNvSpPr txBox="1"/>
      </cdr:nvSpPr>
      <cdr:spPr>
        <a:xfrm xmlns:a="http://schemas.openxmlformats.org/drawingml/2006/main">
          <a:off x="323058" y="801688"/>
          <a:ext cx="851249" cy="3678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it-IT" sz="1800" kern="1200" dirty="0">
              <a:solidFill>
                <a:srgbClr val="00B050"/>
              </a:solidFill>
            </a:rPr>
            <a:t>100%</a:t>
          </a:r>
        </a:p>
      </cdr:txBody>
    </cdr:sp>
  </cdr:relSizeAnchor>
</c:userShapes>
</file>

<file path=ppt/drawings/drawing10.xml><?xml version="1.0" encoding="utf-8"?>
<c:userShapes xmlns:c="http://schemas.openxmlformats.org/drawingml/2006/chart">
  <cdr:relSizeAnchor xmlns:cdr="http://schemas.openxmlformats.org/drawingml/2006/chartDrawing">
    <cdr:from>
      <cdr:x>0.21768</cdr:x>
      <cdr:y>0.50485</cdr:y>
    </cdr:from>
    <cdr:to>
      <cdr:x>0.78618</cdr:x>
      <cdr:y>0.73426</cdr:y>
    </cdr:to>
    <cdr:sp macro="" textlink="">
      <cdr:nvSpPr>
        <cdr:cNvPr id="3" name="CasellaDiTesto 2">
          <a:extLst xmlns:a="http://schemas.openxmlformats.org/drawingml/2006/main">
            <a:ext uri="{FF2B5EF4-FFF2-40B4-BE49-F238E27FC236}">
              <a16:creationId xmlns:a16="http://schemas.microsoft.com/office/drawing/2014/main" xmlns="" id="{98502D02-38EF-3E33-00A6-5F67C741D788}"/>
            </a:ext>
          </a:extLst>
        </cdr:cNvPr>
        <cdr:cNvSpPr txBox="1"/>
      </cdr:nvSpPr>
      <cdr:spPr>
        <a:xfrm xmlns:a="http://schemas.openxmlformats.org/drawingml/2006/main">
          <a:off x="314125" y="698628"/>
          <a:ext cx="820384" cy="31746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it-IT" sz="1600" b="1" kern="1200" dirty="0">
              <a:solidFill>
                <a:srgbClr val="FFC000"/>
              </a:solidFill>
            </a:rPr>
            <a:t>30,9%</a:t>
          </a:r>
        </a:p>
      </cdr:txBody>
    </cdr:sp>
  </cdr:relSizeAnchor>
</c:userShapes>
</file>

<file path=ppt/drawings/drawing2.xml><?xml version="1.0" encoding="utf-8"?>
<c:userShapes xmlns:c="http://schemas.openxmlformats.org/drawingml/2006/chart">
  <cdr:relSizeAnchor xmlns:cdr="http://schemas.openxmlformats.org/drawingml/2006/chartDrawing">
    <cdr:from>
      <cdr:x>0.21575</cdr:x>
      <cdr:y>0.5</cdr:y>
    </cdr:from>
    <cdr:to>
      <cdr:x>0.78425</cdr:x>
      <cdr:y>0.72941</cdr:y>
    </cdr:to>
    <cdr:sp macro="" textlink="">
      <cdr:nvSpPr>
        <cdr:cNvPr id="3" name="CasellaDiTesto 2">
          <a:extLst xmlns:a="http://schemas.openxmlformats.org/drawingml/2006/main">
            <a:ext uri="{FF2B5EF4-FFF2-40B4-BE49-F238E27FC236}">
              <a16:creationId xmlns:a16="http://schemas.microsoft.com/office/drawing/2014/main" xmlns="" id="{98502D02-38EF-3E33-00A6-5F67C741D788}"/>
            </a:ext>
          </a:extLst>
        </cdr:cNvPr>
        <cdr:cNvSpPr txBox="1"/>
      </cdr:nvSpPr>
      <cdr:spPr>
        <a:xfrm xmlns:a="http://schemas.openxmlformats.org/drawingml/2006/main">
          <a:off x="323058" y="801688"/>
          <a:ext cx="851249" cy="3678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it-IT" sz="1800" kern="1200" dirty="0">
              <a:solidFill>
                <a:srgbClr val="FF0000"/>
              </a:solidFill>
            </a:rPr>
            <a:t>0%</a:t>
          </a:r>
        </a:p>
      </cdr:txBody>
    </cdr:sp>
  </cdr:relSizeAnchor>
</c:userShapes>
</file>

<file path=ppt/drawings/drawing3.xml><?xml version="1.0" encoding="utf-8"?>
<c:userShapes xmlns:c="http://schemas.openxmlformats.org/drawingml/2006/chart">
  <cdr:relSizeAnchor xmlns:cdr="http://schemas.openxmlformats.org/drawingml/2006/chartDrawing">
    <cdr:from>
      <cdr:x>0.21575</cdr:x>
      <cdr:y>0.5</cdr:y>
    </cdr:from>
    <cdr:to>
      <cdr:x>0.78425</cdr:x>
      <cdr:y>0.72941</cdr:y>
    </cdr:to>
    <cdr:sp macro="" textlink="">
      <cdr:nvSpPr>
        <cdr:cNvPr id="3" name="CasellaDiTesto 2">
          <a:extLst xmlns:a="http://schemas.openxmlformats.org/drawingml/2006/main">
            <a:ext uri="{FF2B5EF4-FFF2-40B4-BE49-F238E27FC236}">
              <a16:creationId xmlns:a16="http://schemas.microsoft.com/office/drawing/2014/main" xmlns="" id="{98502D02-38EF-3E33-00A6-5F67C741D788}"/>
            </a:ext>
          </a:extLst>
        </cdr:cNvPr>
        <cdr:cNvSpPr txBox="1"/>
      </cdr:nvSpPr>
      <cdr:spPr>
        <a:xfrm xmlns:a="http://schemas.openxmlformats.org/drawingml/2006/main">
          <a:off x="323058" y="801688"/>
          <a:ext cx="851249" cy="3678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it-IT" sz="1800" kern="1200" dirty="0">
              <a:solidFill>
                <a:srgbClr val="00B050"/>
              </a:solidFill>
            </a:rPr>
            <a:t>100%</a:t>
          </a:r>
        </a:p>
      </cdr:txBody>
    </cdr:sp>
  </cdr:relSizeAnchor>
</c:userShapes>
</file>

<file path=ppt/drawings/drawing4.xml><?xml version="1.0" encoding="utf-8"?>
<c:userShapes xmlns:c="http://schemas.openxmlformats.org/drawingml/2006/chart">
  <cdr:relSizeAnchor xmlns:cdr="http://schemas.openxmlformats.org/drawingml/2006/chartDrawing">
    <cdr:from>
      <cdr:x>0.21575</cdr:x>
      <cdr:y>0.5</cdr:y>
    </cdr:from>
    <cdr:to>
      <cdr:x>0.78425</cdr:x>
      <cdr:y>0.72941</cdr:y>
    </cdr:to>
    <cdr:sp macro="" textlink="">
      <cdr:nvSpPr>
        <cdr:cNvPr id="3" name="CasellaDiTesto 2">
          <a:extLst xmlns:a="http://schemas.openxmlformats.org/drawingml/2006/main">
            <a:ext uri="{FF2B5EF4-FFF2-40B4-BE49-F238E27FC236}">
              <a16:creationId xmlns:a16="http://schemas.microsoft.com/office/drawing/2014/main" xmlns="" id="{98502D02-38EF-3E33-00A6-5F67C741D788}"/>
            </a:ext>
          </a:extLst>
        </cdr:cNvPr>
        <cdr:cNvSpPr txBox="1"/>
      </cdr:nvSpPr>
      <cdr:spPr>
        <a:xfrm xmlns:a="http://schemas.openxmlformats.org/drawingml/2006/main">
          <a:off x="323058" y="801688"/>
          <a:ext cx="851249" cy="3678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it-IT" sz="1800" kern="1200" dirty="0">
              <a:solidFill>
                <a:srgbClr val="FF0000"/>
              </a:solidFill>
            </a:rPr>
            <a:t>0%</a:t>
          </a:r>
        </a:p>
      </cdr:txBody>
    </cdr:sp>
  </cdr:relSizeAnchor>
</c:userShapes>
</file>

<file path=ppt/drawings/drawing5.xml><?xml version="1.0" encoding="utf-8"?>
<c:userShapes xmlns:c="http://schemas.openxmlformats.org/drawingml/2006/chart">
  <cdr:relSizeAnchor xmlns:cdr="http://schemas.openxmlformats.org/drawingml/2006/chartDrawing">
    <cdr:from>
      <cdr:x>0.21575</cdr:x>
      <cdr:y>0.5</cdr:y>
    </cdr:from>
    <cdr:to>
      <cdr:x>0.78425</cdr:x>
      <cdr:y>0.72941</cdr:y>
    </cdr:to>
    <cdr:sp macro="" textlink="">
      <cdr:nvSpPr>
        <cdr:cNvPr id="3" name="CasellaDiTesto 2">
          <a:extLst xmlns:a="http://schemas.openxmlformats.org/drawingml/2006/main">
            <a:ext uri="{FF2B5EF4-FFF2-40B4-BE49-F238E27FC236}">
              <a16:creationId xmlns:a16="http://schemas.microsoft.com/office/drawing/2014/main" xmlns="" id="{98502D02-38EF-3E33-00A6-5F67C741D788}"/>
            </a:ext>
          </a:extLst>
        </cdr:cNvPr>
        <cdr:cNvSpPr txBox="1"/>
      </cdr:nvSpPr>
      <cdr:spPr>
        <a:xfrm xmlns:a="http://schemas.openxmlformats.org/drawingml/2006/main">
          <a:off x="323058" y="801688"/>
          <a:ext cx="851249" cy="3678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it-IT" sz="1800" kern="1200" dirty="0">
              <a:solidFill>
                <a:srgbClr val="00B050"/>
              </a:solidFill>
            </a:rPr>
            <a:t>100%</a:t>
          </a:r>
        </a:p>
      </cdr:txBody>
    </cdr:sp>
  </cdr:relSizeAnchor>
</c:userShapes>
</file>

<file path=ppt/drawings/drawing6.xml><?xml version="1.0" encoding="utf-8"?>
<c:userShapes xmlns:c="http://schemas.openxmlformats.org/drawingml/2006/chart">
  <cdr:relSizeAnchor xmlns:cdr="http://schemas.openxmlformats.org/drawingml/2006/chartDrawing">
    <cdr:from>
      <cdr:x>0.21768</cdr:x>
      <cdr:y>0.50485</cdr:y>
    </cdr:from>
    <cdr:to>
      <cdr:x>0.78618</cdr:x>
      <cdr:y>0.73426</cdr:y>
    </cdr:to>
    <cdr:sp macro="" textlink="">
      <cdr:nvSpPr>
        <cdr:cNvPr id="3" name="CasellaDiTesto 2">
          <a:extLst xmlns:a="http://schemas.openxmlformats.org/drawingml/2006/main">
            <a:ext uri="{FF2B5EF4-FFF2-40B4-BE49-F238E27FC236}">
              <a16:creationId xmlns:a16="http://schemas.microsoft.com/office/drawing/2014/main" xmlns="" id="{98502D02-38EF-3E33-00A6-5F67C741D788}"/>
            </a:ext>
          </a:extLst>
        </cdr:cNvPr>
        <cdr:cNvSpPr txBox="1"/>
      </cdr:nvSpPr>
      <cdr:spPr>
        <a:xfrm xmlns:a="http://schemas.openxmlformats.org/drawingml/2006/main">
          <a:off x="314125" y="698628"/>
          <a:ext cx="820384" cy="31746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it-IT" sz="1600" kern="1200" dirty="0">
              <a:solidFill>
                <a:srgbClr val="FF7518"/>
              </a:solidFill>
            </a:rPr>
            <a:t>33,8%</a:t>
          </a:r>
        </a:p>
      </cdr:txBody>
    </cdr:sp>
  </cdr:relSizeAnchor>
</c:userShapes>
</file>

<file path=ppt/drawings/drawing7.xml><?xml version="1.0" encoding="utf-8"?>
<c:userShapes xmlns:c="http://schemas.openxmlformats.org/drawingml/2006/chart">
  <cdr:relSizeAnchor xmlns:cdr="http://schemas.openxmlformats.org/drawingml/2006/chartDrawing">
    <cdr:from>
      <cdr:x>0.21768</cdr:x>
      <cdr:y>0.50485</cdr:y>
    </cdr:from>
    <cdr:to>
      <cdr:x>0.78618</cdr:x>
      <cdr:y>0.73426</cdr:y>
    </cdr:to>
    <cdr:sp macro="" textlink="">
      <cdr:nvSpPr>
        <cdr:cNvPr id="3" name="CasellaDiTesto 2">
          <a:extLst xmlns:a="http://schemas.openxmlformats.org/drawingml/2006/main">
            <a:ext uri="{FF2B5EF4-FFF2-40B4-BE49-F238E27FC236}">
              <a16:creationId xmlns:a16="http://schemas.microsoft.com/office/drawing/2014/main" xmlns="" id="{98502D02-38EF-3E33-00A6-5F67C741D788}"/>
            </a:ext>
          </a:extLst>
        </cdr:cNvPr>
        <cdr:cNvSpPr txBox="1"/>
      </cdr:nvSpPr>
      <cdr:spPr>
        <a:xfrm xmlns:a="http://schemas.openxmlformats.org/drawingml/2006/main">
          <a:off x="314125" y="698628"/>
          <a:ext cx="820384" cy="31746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it-IT" sz="1600" kern="1200" dirty="0">
              <a:solidFill>
                <a:srgbClr val="FF7518"/>
              </a:solidFill>
            </a:rPr>
            <a:t>35,3%</a:t>
          </a:r>
        </a:p>
      </cdr:txBody>
    </cdr:sp>
  </cdr:relSizeAnchor>
</c:userShapes>
</file>

<file path=ppt/drawings/drawing8.xml><?xml version="1.0" encoding="utf-8"?>
<c:userShapes xmlns:c="http://schemas.openxmlformats.org/drawingml/2006/chart">
  <cdr:relSizeAnchor xmlns:cdr="http://schemas.openxmlformats.org/drawingml/2006/chartDrawing">
    <cdr:from>
      <cdr:x>0.21768</cdr:x>
      <cdr:y>0.50485</cdr:y>
    </cdr:from>
    <cdr:to>
      <cdr:x>0.78618</cdr:x>
      <cdr:y>0.73426</cdr:y>
    </cdr:to>
    <cdr:sp macro="" textlink="">
      <cdr:nvSpPr>
        <cdr:cNvPr id="3" name="CasellaDiTesto 2">
          <a:extLst xmlns:a="http://schemas.openxmlformats.org/drawingml/2006/main">
            <a:ext uri="{FF2B5EF4-FFF2-40B4-BE49-F238E27FC236}">
              <a16:creationId xmlns:a16="http://schemas.microsoft.com/office/drawing/2014/main" xmlns="" id="{98502D02-38EF-3E33-00A6-5F67C741D788}"/>
            </a:ext>
          </a:extLst>
        </cdr:cNvPr>
        <cdr:cNvSpPr txBox="1"/>
      </cdr:nvSpPr>
      <cdr:spPr>
        <a:xfrm xmlns:a="http://schemas.openxmlformats.org/drawingml/2006/main">
          <a:off x="314125" y="698628"/>
          <a:ext cx="820384" cy="31746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it-IT" sz="1600" b="1" kern="1200" dirty="0">
              <a:solidFill>
                <a:srgbClr val="92D050"/>
              </a:solidFill>
            </a:rPr>
            <a:t>66,2%</a:t>
          </a:r>
        </a:p>
      </cdr:txBody>
    </cdr:sp>
  </cdr:relSizeAnchor>
</c:userShapes>
</file>

<file path=ppt/drawings/drawing9.xml><?xml version="1.0" encoding="utf-8"?>
<c:userShapes xmlns:c="http://schemas.openxmlformats.org/drawingml/2006/chart">
  <cdr:relSizeAnchor xmlns:cdr="http://schemas.openxmlformats.org/drawingml/2006/chartDrawing">
    <cdr:from>
      <cdr:x>0.21768</cdr:x>
      <cdr:y>0.50485</cdr:y>
    </cdr:from>
    <cdr:to>
      <cdr:x>0.78618</cdr:x>
      <cdr:y>0.73426</cdr:y>
    </cdr:to>
    <cdr:sp macro="" textlink="">
      <cdr:nvSpPr>
        <cdr:cNvPr id="3" name="CasellaDiTesto 2">
          <a:extLst xmlns:a="http://schemas.openxmlformats.org/drawingml/2006/main">
            <a:ext uri="{FF2B5EF4-FFF2-40B4-BE49-F238E27FC236}">
              <a16:creationId xmlns:a16="http://schemas.microsoft.com/office/drawing/2014/main" xmlns="" id="{98502D02-38EF-3E33-00A6-5F67C741D788}"/>
            </a:ext>
          </a:extLst>
        </cdr:cNvPr>
        <cdr:cNvSpPr txBox="1"/>
      </cdr:nvSpPr>
      <cdr:spPr>
        <a:xfrm xmlns:a="http://schemas.openxmlformats.org/drawingml/2006/main">
          <a:off x="314125" y="698628"/>
          <a:ext cx="820384" cy="31746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it-IT" sz="1600" b="1" kern="1200" dirty="0">
              <a:solidFill>
                <a:srgbClr val="FFC000"/>
              </a:solidFill>
            </a:rPr>
            <a:t>30,9%</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CF05A6E7-F6B0-F619-DDBA-41D28CF1030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xmlns="" id="{8F6596DD-EEBD-FC5C-4877-C843729C4A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xmlns="" id="{57594602-73BD-8920-0360-57A3C190128A}"/>
              </a:ext>
            </a:extLst>
          </p:cNvPr>
          <p:cNvSpPr>
            <a:spLocks noGrp="1"/>
          </p:cNvSpPr>
          <p:nvPr>
            <p:ph type="dt" sz="half" idx="10"/>
          </p:nvPr>
        </p:nvSpPr>
        <p:spPr/>
        <p:txBody>
          <a:bodyPr/>
          <a:lstStyle/>
          <a:p>
            <a:fld id="{2AA55BF9-D57C-4936-8397-8F0C36291A08}" type="datetimeFigureOut">
              <a:rPr lang="it-IT" smtClean="0"/>
              <a:t>28/01/2025</a:t>
            </a:fld>
            <a:endParaRPr lang="it-IT"/>
          </a:p>
        </p:txBody>
      </p:sp>
      <p:sp>
        <p:nvSpPr>
          <p:cNvPr id="5" name="Segnaposto piè di pagina 4">
            <a:extLst>
              <a:ext uri="{FF2B5EF4-FFF2-40B4-BE49-F238E27FC236}">
                <a16:creationId xmlns:a16="http://schemas.microsoft.com/office/drawing/2014/main" xmlns="" id="{6D5B21C2-7CEC-73CE-5318-DA5DE0D8DE1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B4EFED1F-AB96-44C9-2EB6-7EB129AB6C66}"/>
              </a:ext>
            </a:extLst>
          </p:cNvPr>
          <p:cNvSpPr>
            <a:spLocks noGrp="1"/>
          </p:cNvSpPr>
          <p:nvPr>
            <p:ph type="sldNum" sz="quarter" idx="12"/>
          </p:nvPr>
        </p:nvSpPr>
        <p:spPr/>
        <p:txBody>
          <a:bodyPr/>
          <a:lstStyle/>
          <a:p>
            <a:fld id="{7E591B95-E462-4A3F-8481-62CB74C36F73}" type="slidenum">
              <a:rPr lang="it-IT" smtClean="0"/>
              <a:t>‹N›</a:t>
            </a:fld>
            <a:endParaRPr lang="it-IT"/>
          </a:p>
        </p:txBody>
      </p:sp>
    </p:spTree>
    <p:extLst>
      <p:ext uri="{BB962C8B-B14F-4D97-AF65-F5344CB8AC3E}">
        <p14:creationId xmlns:p14="http://schemas.microsoft.com/office/powerpoint/2010/main" val="297940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44C56C53-0EA9-7E96-C242-532DCF75FC35}"/>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xmlns="" id="{B2820638-DF97-EA50-1B17-10FD4487B99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A108BA8D-1590-5187-0238-67BA7CD6B13E}"/>
              </a:ext>
            </a:extLst>
          </p:cNvPr>
          <p:cNvSpPr>
            <a:spLocks noGrp="1"/>
          </p:cNvSpPr>
          <p:nvPr>
            <p:ph type="dt" sz="half" idx="10"/>
          </p:nvPr>
        </p:nvSpPr>
        <p:spPr/>
        <p:txBody>
          <a:bodyPr/>
          <a:lstStyle/>
          <a:p>
            <a:fld id="{2AA55BF9-D57C-4936-8397-8F0C36291A08}" type="datetimeFigureOut">
              <a:rPr lang="it-IT" smtClean="0"/>
              <a:t>28/01/2025</a:t>
            </a:fld>
            <a:endParaRPr lang="it-IT"/>
          </a:p>
        </p:txBody>
      </p:sp>
      <p:sp>
        <p:nvSpPr>
          <p:cNvPr id="5" name="Segnaposto piè di pagina 4">
            <a:extLst>
              <a:ext uri="{FF2B5EF4-FFF2-40B4-BE49-F238E27FC236}">
                <a16:creationId xmlns:a16="http://schemas.microsoft.com/office/drawing/2014/main" xmlns="" id="{809F34BC-5B80-3611-372B-CBE49F4DF2D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1A54C32A-47A4-6E09-2153-0B8FFABF3569}"/>
              </a:ext>
            </a:extLst>
          </p:cNvPr>
          <p:cNvSpPr>
            <a:spLocks noGrp="1"/>
          </p:cNvSpPr>
          <p:nvPr>
            <p:ph type="sldNum" sz="quarter" idx="12"/>
          </p:nvPr>
        </p:nvSpPr>
        <p:spPr/>
        <p:txBody>
          <a:bodyPr/>
          <a:lstStyle/>
          <a:p>
            <a:fld id="{7E591B95-E462-4A3F-8481-62CB74C36F73}" type="slidenum">
              <a:rPr lang="it-IT" smtClean="0"/>
              <a:t>‹N›</a:t>
            </a:fld>
            <a:endParaRPr lang="it-IT"/>
          </a:p>
        </p:txBody>
      </p:sp>
    </p:spTree>
    <p:extLst>
      <p:ext uri="{BB962C8B-B14F-4D97-AF65-F5344CB8AC3E}">
        <p14:creationId xmlns:p14="http://schemas.microsoft.com/office/powerpoint/2010/main" val="2456874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xmlns="" id="{7478B57D-3BDA-3591-C382-0612CF484202}"/>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xmlns="" id="{E32058EE-3F01-B466-980F-FDC66418ECA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141CDD39-E692-6B95-51B6-B3FC0903B2D7}"/>
              </a:ext>
            </a:extLst>
          </p:cNvPr>
          <p:cNvSpPr>
            <a:spLocks noGrp="1"/>
          </p:cNvSpPr>
          <p:nvPr>
            <p:ph type="dt" sz="half" idx="10"/>
          </p:nvPr>
        </p:nvSpPr>
        <p:spPr/>
        <p:txBody>
          <a:bodyPr/>
          <a:lstStyle/>
          <a:p>
            <a:fld id="{2AA55BF9-D57C-4936-8397-8F0C36291A08}" type="datetimeFigureOut">
              <a:rPr lang="it-IT" smtClean="0"/>
              <a:t>28/01/2025</a:t>
            </a:fld>
            <a:endParaRPr lang="it-IT"/>
          </a:p>
        </p:txBody>
      </p:sp>
      <p:sp>
        <p:nvSpPr>
          <p:cNvPr id="5" name="Segnaposto piè di pagina 4">
            <a:extLst>
              <a:ext uri="{FF2B5EF4-FFF2-40B4-BE49-F238E27FC236}">
                <a16:creationId xmlns:a16="http://schemas.microsoft.com/office/drawing/2014/main" xmlns="" id="{786DA287-854E-BF9A-4030-3852FF6EAE9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4885768B-F2B2-ABBA-E4A2-66FC90FC5A23}"/>
              </a:ext>
            </a:extLst>
          </p:cNvPr>
          <p:cNvSpPr>
            <a:spLocks noGrp="1"/>
          </p:cNvSpPr>
          <p:nvPr>
            <p:ph type="sldNum" sz="quarter" idx="12"/>
          </p:nvPr>
        </p:nvSpPr>
        <p:spPr/>
        <p:txBody>
          <a:bodyPr/>
          <a:lstStyle/>
          <a:p>
            <a:fld id="{7E591B95-E462-4A3F-8481-62CB74C36F73}" type="slidenum">
              <a:rPr lang="it-IT" smtClean="0"/>
              <a:t>‹N›</a:t>
            </a:fld>
            <a:endParaRPr lang="it-IT"/>
          </a:p>
        </p:txBody>
      </p:sp>
    </p:spTree>
    <p:extLst>
      <p:ext uri="{BB962C8B-B14F-4D97-AF65-F5344CB8AC3E}">
        <p14:creationId xmlns:p14="http://schemas.microsoft.com/office/powerpoint/2010/main" val="319963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58A3B908-8923-B280-B90F-41C3E05298C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xmlns="" id="{830F5C94-17E1-489F-D259-A9A1B2CBB4A1}"/>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BC13BFB6-2804-C60E-29D7-346DD85C548E}"/>
              </a:ext>
            </a:extLst>
          </p:cNvPr>
          <p:cNvSpPr>
            <a:spLocks noGrp="1"/>
          </p:cNvSpPr>
          <p:nvPr>
            <p:ph type="dt" sz="half" idx="10"/>
          </p:nvPr>
        </p:nvSpPr>
        <p:spPr/>
        <p:txBody>
          <a:bodyPr/>
          <a:lstStyle/>
          <a:p>
            <a:fld id="{2AA55BF9-D57C-4936-8397-8F0C36291A08}" type="datetimeFigureOut">
              <a:rPr lang="it-IT" smtClean="0"/>
              <a:t>28/01/2025</a:t>
            </a:fld>
            <a:endParaRPr lang="it-IT"/>
          </a:p>
        </p:txBody>
      </p:sp>
      <p:sp>
        <p:nvSpPr>
          <p:cNvPr id="5" name="Segnaposto piè di pagina 4">
            <a:extLst>
              <a:ext uri="{FF2B5EF4-FFF2-40B4-BE49-F238E27FC236}">
                <a16:creationId xmlns:a16="http://schemas.microsoft.com/office/drawing/2014/main" xmlns="" id="{EDC9845E-A28D-C207-DD80-262F7CE6E29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1B97BD78-5D42-7633-8E86-07452C3CD6CE}"/>
              </a:ext>
            </a:extLst>
          </p:cNvPr>
          <p:cNvSpPr>
            <a:spLocks noGrp="1"/>
          </p:cNvSpPr>
          <p:nvPr>
            <p:ph type="sldNum" sz="quarter" idx="12"/>
          </p:nvPr>
        </p:nvSpPr>
        <p:spPr/>
        <p:txBody>
          <a:bodyPr/>
          <a:lstStyle/>
          <a:p>
            <a:fld id="{7E591B95-E462-4A3F-8481-62CB74C36F73}" type="slidenum">
              <a:rPr lang="it-IT" smtClean="0"/>
              <a:t>‹N›</a:t>
            </a:fld>
            <a:endParaRPr lang="it-IT"/>
          </a:p>
        </p:txBody>
      </p:sp>
    </p:spTree>
    <p:extLst>
      <p:ext uri="{BB962C8B-B14F-4D97-AF65-F5344CB8AC3E}">
        <p14:creationId xmlns:p14="http://schemas.microsoft.com/office/powerpoint/2010/main" val="157996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6ACC8D51-3A60-95A6-6807-4CF89FA286C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xmlns="" id="{EBD70E29-F36C-6D86-A4E3-E13431DB6E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xmlns="" id="{D488F994-6D06-9ED1-E5BE-6C501A79BBE2}"/>
              </a:ext>
            </a:extLst>
          </p:cNvPr>
          <p:cNvSpPr>
            <a:spLocks noGrp="1"/>
          </p:cNvSpPr>
          <p:nvPr>
            <p:ph type="dt" sz="half" idx="10"/>
          </p:nvPr>
        </p:nvSpPr>
        <p:spPr/>
        <p:txBody>
          <a:bodyPr/>
          <a:lstStyle/>
          <a:p>
            <a:fld id="{2AA55BF9-D57C-4936-8397-8F0C36291A08}" type="datetimeFigureOut">
              <a:rPr lang="it-IT" smtClean="0"/>
              <a:t>28/01/2025</a:t>
            </a:fld>
            <a:endParaRPr lang="it-IT"/>
          </a:p>
        </p:txBody>
      </p:sp>
      <p:sp>
        <p:nvSpPr>
          <p:cNvPr id="5" name="Segnaposto piè di pagina 4">
            <a:extLst>
              <a:ext uri="{FF2B5EF4-FFF2-40B4-BE49-F238E27FC236}">
                <a16:creationId xmlns:a16="http://schemas.microsoft.com/office/drawing/2014/main" xmlns="" id="{8CC1F2B1-C93E-880F-2F6B-6A9469F668E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BDA246C7-63DD-6847-4B00-AFD351A5019D}"/>
              </a:ext>
            </a:extLst>
          </p:cNvPr>
          <p:cNvSpPr>
            <a:spLocks noGrp="1"/>
          </p:cNvSpPr>
          <p:nvPr>
            <p:ph type="sldNum" sz="quarter" idx="12"/>
          </p:nvPr>
        </p:nvSpPr>
        <p:spPr/>
        <p:txBody>
          <a:bodyPr/>
          <a:lstStyle/>
          <a:p>
            <a:fld id="{7E591B95-E462-4A3F-8481-62CB74C36F73}" type="slidenum">
              <a:rPr lang="it-IT" smtClean="0"/>
              <a:t>‹N›</a:t>
            </a:fld>
            <a:endParaRPr lang="it-IT"/>
          </a:p>
        </p:txBody>
      </p:sp>
    </p:spTree>
    <p:extLst>
      <p:ext uri="{BB962C8B-B14F-4D97-AF65-F5344CB8AC3E}">
        <p14:creationId xmlns:p14="http://schemas.microsoft.com/office/powerpoint/2010/main" val="3145781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F8A584D0-ABAC-9EFC-1077-6F60592BBEA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xmlns="" id="{B57F1C55-9F70-3A4A-1166-08B9C632AD4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xmlns="" id="{EF8FE861-1FA4-96C6-A340-F3DA99E9C0C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xmlns="" id="{03343ECA-90AB-EF40-56B1-A1CD6EBEBE49}"/>
              </a:ext>
            </a:extLst>
          </p:cNvPr>
          <p:cNvSpPr>
            <a:spLocks noGrp="1"/>
          </p:cNvSpPr>
          <p:nvPr>
            <p:ph type="dt" sz="half" idx="10"/>
          </p:nvPr>
        </p:nvSpPr>
        <p:spPr/>
        <p:txBody>
          <a:bodyPr/>
          <a:lstStyle/>
          <a:p>
            <a:fld id="{2AA55BF9-D57C-4936-8397-8F0C36291A08}" type="datetimeFigureOut">
              <a:rPr lang="it-IT" smtClean="0"/>
              <a:t>28/01/2025</a:t>
            </a:fld>
            <a:endParaRPr lang="it-IT"/>
          </a:p>
        </p:txBody>
      </p:sp>
      <p:sp>
        <p:nvSpPr>
          <p:cNvPr id="6" name="Segnaposto piè di pagina 5">
            <a:extLst>
              <a:ext uri="{FF2B5EF4-FFF2-40B4-BE49-F238E27FC236}">
                <a16:creationId xmlns:a16="http://schemas.microsoft.com/office/drawing/2014/main" xmlns="" id="{2CD3F667-FAE5-B6CE-F760-BC6F8629C29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xmlns="" id="{383F2C0B-D31F-668E-D452-6B42F63C3489}"/>
              </a:ext>
            </a:extLst>
          </p:cNvPr>
          <p:cNvSpPr>
            <a:spLocks noGrp="1"/>
          </p:cNvSpPr>
          <p:nvPr>
            <p:ph type="sldNum" sz="quarter" idx="12"/>
          </p:nvPr>
        </p:nvSpPr>
        <p:spPr/>
        <p:txBody>
          <a:bodyPr/>
          <a:lstStyle/>
          <a:p>
            <a:fld id="{7E591B95-E462-4A3F-8481-62CB74C36F73}" type="slidenum">
              <a:rPr lang="it-IT" smtClean="0"/>
              <a:t>‹N›</a:t>
            </a:fld>
            <a:endParaRPr lang="it-IT"/>
          </a:p>
        </p:txBody>
      </p:sp>
    </p:spTree>
    <p:extLst>
      <p:ext uri="{BB962C8B-B14F-4D97-AF65-F5344CB8AC3E}">
        <p14:creationId xmlns:p14="http://schemas.microsoft.com/office/powerpoint/2010/main" val="3007850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4AF2C54C-D513-5097-E2C9-8FE89125C32A}"/>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xmlns="" id="{9C75BF56-D591-8E3E-2F12-F6CF3E765E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xmlns="" id="{52650851-BAEA-7FF7-4AB6-A1E9E1B2C38E}"/>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xmlns="" id="{DF6BA3F0-DA78-8BB7-B3B0-A631ED98C6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xmlns="" id="{AB8D7BB9-8585-DD42-D96A-F91CBF7FD299}"/>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xmlns="" id="{DF358BDF-2145-383C-6F0C-ED5AA880AB71}"/>
              </a:ext>
            </a:extLst>
          </p:cNvPr>
          <p:cNvSpPr>
            <a:spLocks noGrp="1"/>
          </p:cNvSpPr>
          <p:nvPr>
            <p:ph type="dt" sz="half" idx="10"/>
          </p:nvPr>
        </p:nvSpPr>
        <p:spPr/>
        <p:txBody>
          <a:bodyPr/>
          <a:lstStyle/>
          <a:p>
            <a:fld id="{2AA55BF9-D57C-4936-8397-8F0C36291A08}" type="datetimeFigureOut">
              <a:rPr lang="it-IT" smtClean="0"/>
              <a:t>28/01/2025</a:t>
            </a:fld>
            <a:endParaRPr lang="it-IT"/>
          </a:p>
        </p:txBody>
      </p:sp>
      <p:sp>
        <p:nvSpPr>
          <p:cNvPr id="8" name="Segnaposto piè di pagina 7">
            <a:extLst>
              <a:ext uri="{FF2B5EF4-FFF2-40B4-BE49-F238E27FC236}">
                <a16:creationId xmlns:a16="http://schemas.microsoft.com/office/drawing/2014/main" xmlns="" id="{8FE17FD9-494A-8FAD-BB6B-E6F53D6A53DE}"/>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xmlns="" id="{62A7F7C0-EDB9-B2FF-2996-9BC12444B2CC}"/>
              </a:ext>
            </a:extLst>
          </p:cNvPr>
          <p:cNvSpPr>
            <a:spLocks noGrp="1"/>
          </p:cNvSpPr>
          <p:nvPr>
            <p:ph type="sldNum" sz="quarter" idx="12"/>
          </p:nvPr>
        </p:nvSpPr>
        <p:spPr/>
        <p:txBody>
          <a:bodyPr/>
          <a:lstStyle/>
          <a:p>
            <a:fld id="{7E591B95-E462-4A3F-8481-62CB74C36F73}" type="slidenum">
              <a:rPr lang="it-IT" smtClean="0"/>
              <a:t>‹N›</a:t>
            </a:fld>
            <a:endParaRPr lang="it-IT"/>
          </a:p>
        </p:txBody>
      </p:sp>
    </p:spTree>
    <p:extLst>
      <p:ext uri="{BB962C8B-B14F-4D97-AF65-F5344CB8AC3E}">
        <p14:creationId xmlns:p14="http://schemas.microsoft.com/office/powerpoint/2010/main" val="3363348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D0C33610-F9A6-4EFA-A229-7AA25511304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xmlns="" id="{4C59CCB0-A4DB-AB27-4F5D-DA1DBC2319C3}"/>
              </a:ext>
            </a:extLst>
          </p:cNvPr>
          <p:cNvSpPr>
            <a:spLocks noGrp="1"/>
          </p:cNvSpPr>
          <p:nvPr>
            <p:ph type="dt" sz="half" idx="10"/>
          </p:nvPr>
        </p:nvSpPr>
        <p:spPr/>
        <p:txBody>
          <a:bodyPr/>
          <a:lstStyle/>
          <a:p>
            <a:fld id="{2AA55BF9-D57C-4936-8397-8F0C36291A08}" type="datetimeFigureOut">
              <a:rPr lang="it-IT" smtClean="0"/>
              <a:t>28/01/2025</a:t>
            </a:fld>
            <a:endParaRPr lang="it-IT"/>
          </a:p>
        </p:txBody>
      </p:sp>
      <p:sp>
        <p:nvSpPr>
          <p:cNvPr id="4" name="Segnaposto piè di pagina 3">
            <a:extLst>
              <a:ext uri="{FF2B5EF4-FFF2-40B4-BE49-F238E27FC236}">
                <a16:creationId xmlns:a16="http://schemas.microsoft.com/office/drawing/2014/main" xmlns="" id="{FC58FF9B-E80C-C09F-0836-755CB0CEF83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xmlns="" id="{7582F188-8FD5-5444-2D9B-80F0CC398638}"/>
              </a:ext>
            </a:extLst>
          </p:cNvPr>
          <p:cNvSpPr>
            <a:spLocks noGrp="1"/>
          </p:cNvSpPr>
          <p:nvPr>
            <p:ph type="sldNum" sz="quarter" idx="12"/>
          </p:nvPr>
        </p:nvSpPr>
        <p:spPr/>
        <p:txBody>
          <a:bodyPr/>
          <a:lstStyle/>
          <a:p>
            <a:fld id="{7E591B95-E462-4A3F-8481-62CB74C36F73}" type="slidenum">
              <a:rPr lang="it-IT" smtClean="0"/>
              <a:t>‹N›</a:t>
            </a:fld>
            <a:endParaRPr lang="it-IT"/>
          </a:p>
        </p:txBody>
      </p:sp>
    </p:spTree>
    <p:extLst>
      <p:ext uri="{BB962C8B-B14F-4D97-AF65-F5344CB8AC3E}">
        <p14:creationId xmlns:p14="http://schemas.microsoft.com/office/powerpoint/2010/main" val="2882251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xmlns="" id="{4C4A51BC-BF94-E41C-AC2F-9D0EBA5E9DC1}"/>
              </a:ext>
            </a:extLst>
          </p:cNvPr>
          <p:cNvSpPr>
            <a:spLocks noGrp="1"/>
          </p:cNvSpPr>
          <p:nvPr>
            <p:ph type="dt" sz="half" idx="10"/>
          </p:nvPr>
        </p:nvSpPr>
        <p:spPr/>
        <p:txBody>
          <a:bodyPr/>
          <a:lstStyle/>
          <a:p>
            <a:fld id="{2AA55BF9-D57C-4936-8397-8F0C36291A08}" type="datetimeFigureOut">
              <a:rPr lang="it-IT" smtClean="0"/>
              <a:t>28/01/2025</a:t>
            </a:fld>
            <a:endParaRPr lang="it-IT"/>
          </a:p>
        </p:txBody>
      </p:sp>
      <p:sp>
        <p:nvSpPr>
          <p:cNvPr id="3" name="Segnaposto piè di pagina 2">
            <a:extLst>
              <a:ext uri="{FF2B5EF4-FFF2-40B4-BE49-F238E27FC236}">
                <a16:creationId xmlns:a16="http://schemas.microsoft.com/office/drawing/2014/main" xmlns="" id="{AD8E2E72-1102-0DB0-BF63-EDD3826D728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xmlns="" id="{FB7755D5-94BB-4380-72F7-C40A3B37E151}"/>
              </a:ext>
            </a:extLst>
          </p:cNvPr>
          <p:cNvSpPr>
            <a:spLocks noGrp="1"/>
          </p:cNvSpPr>
          <p:nvPr>
            <p:ph type="sldNum" sz="quarter" idx="12"/>
          </p:nvPr>
        </p:nvSpPr>
        <p:spPr/>
        <p:txBody>
          <a:bodyPr/>
          <a:lstStyle/>
          <a:p>
            <a:fld id="{7E591B95-E462-4A3F-8481-62CB74C36F73}" type="slidenum">
              <a:rPr lang="it-IT" smtClean="0"/>
              <a:t>‹N›</a:t>
            </a:fld>
            <a:endParaRPr lang="it-IT"/>
          </a:p>
        </p:txBody>
      </p:sp>
    </p:spTree>
    <p:extLst>
      <p:ext uri="{BB962C8B-B14F-4D97-AF65-F5344CB8AC3E}">
        <p14:creationId xmlns:p14="http://schemas.microsoft.com/office/powerpoint/2010/main" val="3189124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C44F9E4-8B92-F72B-BD84-D6E13E6A5B9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xmlns="" id="{DBE0F977-7347-6EA8-D7EB-816DD2DCA0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xmlns="" id="{13629FBB-C972-5FC6-0355-2951478A25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xmlns="" id="{0926BD39-35C7-A29C-76D2-5AC24C7B78F2}"/>
              </a:ext>
            </a:extLst>
          </p:cNvPr>
          <p:cNvSpPr>
            <a:spLocks noGrp="1"/>
          </p:cNvSpPr>
          <p:nvPr>
            <p:ph type="dt" sz="half" idx="10"/>
          </p:nvPr>
        </p:nvSpPr>
        <p:spPr/>
        <p:txBody>
          <a:bodyPr/>
          <a:lstStyle/>
          <a:p>
            <a:fld id="{2AA55BF9-D57C-4936-8397-8F0C36291A08}" type="datetimeFigureOut">
              <a:rPr lang="it-IT" smtClean="0"/>
              <a:t>28/01/2025</a:t>
            </a:fld>
            <a:endParaRPr lang="it-IT"/>
          </a:p>
        </p:txBody>
      </p:sp>
      <p:sp>
        <p:nvSpPr>
          <p:cNvPr id="6" name="Segnaposto piè di pagina 5">
            <a:extLst>
              <a:ext uri="{FF2B5EF4-FFF2-40B4-BE49-F238E27FC236}">
                <a16:creationId xmlns:a16="http://schemas.microsoft.com/office/drawing/2014/main" xmlns="" id="{A477C470-93FE-7577-C875-472F671DCBB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xmlns="" id="{B70DC343-B072-7F5F-B5F7-33691ED082F4}"/>
              </a:ext>
            </a:extLst>
          </p:cNvPr>
          <p:cNvSpPr>
            <a:spLocks noGrp="1"/>
          </p:cNvSpPr>
          <p:nvPr>
            <p:ph type="sldNum" sz="quarter" idx="12"/>
          </p:nvPr>
        </p:nvSpPr>
        <p:spPr/>
        <p:txBody>
          <a:bodyPr/>
          <a:lstStyle/>
          <a:p>
            <a:fld id="{7E591B95-E462-4A3F-8481-62CB74C36F73}" type="slidenum">
              <a:rPr lang="it-IT" smtClean="0"/>
              <a:t>‹N›</a:t>
            </a:fld>
            <a:endParaRPr lang="it-IT"/>
          </a:p>
        </p:txBody>
      </p:sp>
    </p:spTree>
    <p:extLst>
      <p:ext uri="{BB962C8B-B14F-4D97-AF65-F5344CB8AC3E}">
        <p14:creationId xmlns:p14="http://schemas.microsoft.com/office/powerpoint/2010/main" val="1416019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AABBDF2F-4CA5-AFBE-1BF4-DFC7FAF9D08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xmlns="" id="{28244358-FBDE-698A-E74B-E2A1CA1391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xmlns="" id="{1D60F143-C6EB-10B3-E349-6A4666C14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xmlns="" id="{0F002CF7-1E84-AD22-75EB-43E114651FE0}"/>
              </a:ext>
            </a:extLst>
          </p:cNvPr>
          <p:cNvSpPr>
            <a:spLocks noGrp="1"/>
          </p:cNvSpPr>
          <p:nvPr>
            <p:ph type="dt" sz="half" idx="10"/>
          </p:nvPr>
        </p:nvSpPr>
        <p:spPr/>
        <p:txBody>
          <a:bodyPr/>
          <a:lstStyle/>
          <a:p>
            <a:fld id="{2AA55BF9-D57C-4936-8397-8F0C36291A08}" type="datetimeFigureOut">
              <a:rPr lang="it-IT" smtClean="0"/>
              <a:t>28/01/2025</a:t>
            </a:fld>
            <a:endParaRPr lang="it-IT"/>
          </a:p>
        </p:txBody>
      </p:sp>
      <p:sp>
        <p:nvSpPr>
          <p:cNvPr id="6" name="Segnaposto piè di pagina 5">
            <a:extLst>
              <a:ext uri="{FF2B5EF4-FFF2-40B4-BE49-F238E27FC236}">
                <a16:creationId xmlns:a16="http://schemas.microsoft.com/office/drawing/2014/main" xmlns="" id="{2F369B83-ABB4-EAE7-4100-48AD683E4D9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xmlns="" id="{3624700F-AAEE-D696-C21C-4C2A7C0B53DC}"/>
              </a:ext>
            </a:extLst>
          </p:cNvPr>
          <p:cNvSpPr>
            <a:spLocks noGrp="1"/>
          </p:cNvSpPr>
          <p:nvPr>
            <p:ph type="sldNum" sz="quarter" idx="12"/>
          </p:nvPr>
        </p:nvSpPr>
        <p:spPr/>
        <p:txBody>
          <a:bodyPr/>
          <a:lstStyle/>
          <a:p>
            <a:fld id="{7E591B95-E462-4A3F-8481-62CB74C36F73}" type="slidenum">
              <a:rPr lang="it-IT" smtClean="0"/>
              <a:t>‹N›</a:t>
            </a:fld>
            <a:endParaRPr lang="it-IT"/>
          </a:p>
        </p:txBody>
      </p:sp>
    </p:spTree>
    <p:extLst>
      <p:ext uri="{BB962C8B-B14F-4D97-AF65-F5344CB8AC3E}">
        <p14:creationId xmlns:p14="http://schemas.microsoft.com/office/powerpoint/2010/main" val="432835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xmlns="" id="{5E908910-877F-5A66-129B-8A0565A11D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xmlns="" id="{F94ADBA0-2E32-CA98-FFD0-5BC6582F15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02D007F0-000B-7E6A-0201-74B2A84587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AA55BF9-D57C-4936-8397-8F0C36291A08}" type="datetimeFigureOut">
              <a:rPr lang="it-IT" smtClean="0"/>
              <a:t>28/01/2025</a:t>
            </a:fld>
            <a:endParaRPr lang="it-IT"/>
          </a:p>
        </p:txBody>
      </p:sp>
      <p:sp>
        <p:nvSpPr>
          <p:cNvPr id="5" name="Segnaposto piè di pagina 4">
            <a:extLst>
              <a:ext uri="{FF2B5EF4-FFF2-40B4-BE49-F238E27FC236}">
                <a16:creationId xmlns:a16="http://schemas.microsoft.com/office/drawing/2014/main" xmlns="" id="{B36162E1-83C7-C89B-740B-446FA28BEC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xmlns="" id="{D52333DE-3C40-D401-CB64-39B544CB06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E591B95-E462-4A3F-8481-62CB74C36F73}" type="slidenum">
              <a:rPr lang="it-IT" smtClean="0"/>
              <a:t>‹N›</a:t>
            </a:fld>
            <a:endParaRPr lang="it-IT"/>
          </a:p>
        </p:txBody>
      </p:sp>
    </p:spTree>
    <p:extLst>
      <p:ext uri="{BB962C8B-B14F-4D97-AF65-F5344CB8AC3E}">
        <p14:creationId xmlns:p14="http://schemas.microsoft.com/office/powerpoint/2010/main" val="1856283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3.svg"/><Relationship Id="rId3" Type="http://schemas.microsoft.com/office/2007/relationships/hdphoto" Target="../media/hdphoto1.wdp"/><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https://datatracker.ietf.org/doc/html/rfc2616" TargetMode="External"/><Relationship Id="rId5" Type="http://schemas.openxmlformats.org/officeDocument/2006/relationships/image" Target="../media/image6.svg"/><Relationship Id="rId10" Type="http://schemas.openxmlformats.org/officeDocument/2006/relationships/chart" Target="../charts/chart8.xml"/><Relationship Id="rId4" Type="http://schemas.openxmlformats.org/officeDocument/2006/relationships/image" Target="../media/image4.png"/><Relationship Id="rId9" Type="http://schemas.openxmlformats.org/officeDocument/2006/relationships/chart" Target="../charts/char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3.svg"/><Relationship Id="rId3" Type="http://schemas.microsoft.com/office/2007/relationships/hdphoto" Target="../media/hdphoto1.wdp"/><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https://datatracker.ietf.org/doc/html/rfc9114" TargetMode="External"/><Relationship Id="rId5" Type="http://schemas.openxmlformats.org/officeDocument/2006/relationships/image" Target="../media/image6.svg"/><Relationship Id="rId10" Type="http://schemas.openxmlformats.org/officeDocument/2006/relationships/chart" Target="../charts/chart10.xml"/><Relationship Id="rId4" Type="http://schemas.openxmlformats.org/officeDocument/2006/relationships/image" Target="../media/image4.png"/><Relationship Id="rId9" Type="http://schemas.openxmlformats.org/officeDocument/2006/relationships/chart" Target="../charts/chart9.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25.svg"/><Relationship Id="rId3" Type="http://schemas.microsoft.com/office/2007/relationships/hdphoto" Target="../media/hdphoto1.wdp"/><Relationship Id="rId7"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media/image25.svg"/><Relationship Id="rId3" Type="http://schemas.microsoft.com/office/2007/relationships/hdphoto" Target="../media/hdphoto1.wdp"/><Relationship Id="rId12" Type="http://schemas.openxmlformats.org/officeDocument/2006/relationships/image" Target="../media/image16.sv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16.png"/><Relationship Id="rId5" Type="http://schemas.openxmlformats.org/officeDocument/2006/relationships/image" Target="../media/image25.png"/><Relationship Id="rId10" Type="http://schemas.openxmlformats.org/officeDocument/2006/relationships/image" Target="../media/image6.svg"/><Relationship Id="rId4" Type="http://schemas.openxmlformats.org/officeDocument/2006/relationships/image" Target="../media/image22.png"/><Relationship Id="rId9" Type="http://schemas.openxmlformats.org/officeDocument/2006/relationships/image" Target="../media/image4.png"/></Relationships>
</file>

<file path=ppt/slides/_rels/slide17.xml.rels><?xml version="1.0" encoding="UTF-8" standalone="yes"?>
<Relationships xmlns="http://schemas.openxmlformats.org/package/2006/relationships"><Relationship Id="rId8" Type="http://schemas.openxmlformats.org/officeDocument/2006/relationships/hyperlink" Target="https://datatracker.ietf.org/doc/html/rfc2068" TargetMode="External"/><Relationship Id="rId3" Type="http://schemas.microsoft.com/office/2007/relationships/hdphoto" Target="../media/hdphoto1.wdp"/><Relationship Id="rId7" Type="http://schemas.openxmlformats.org/officeDocument/2006/relationships/hyperlink" Target="https://datatracker.ietf.org/doc/html/rfc1945" TargetMode="External"/><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hyperlink" Target="https://www.w3.org/Protocols/HTTP/AsImplemented.html" TargetMode="External"/><Relationship Id="rId11" Type="http://schemas.openxmlformats.org/officeDocument/2006/relationships/hyperlink" Target="https://developer.mozilla.org/en-US/docs/Web/HTTP/Evolution_of_HTTP" TargetMode="External"/><Relationship Id="rId5" Type="http://schemas.openxmlformats.org/officeDocument/2006/relationships/hyperlink" Target="https://en.wikipedia.org/wiki/HTTPS" TargetMode="External"/><Relationship Id="rId10" Type="http://schemas.openxmlformats.org/officeDocument/2006/relationships/hyperlink" Target="https://datatracker.ietf.org/doc/html/rfc9114" TargetMode="External"/><Relationship Id="rId4" Type="http://schemas.openxmlformats.org/officeDocument/2006/relationships/hyperlink" Target="https://en.wikipedia.org/wiki/HTTP" TargetMode="External"/><Relationship Id="rId9" Type="http://schemas.openxmlformats.org/officeDocument/2006/relationships/hyperlink" Target="https://datatracker.ietf.org/doc/html/rfc2616" TargetMode="Externa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slide" Target="slide8.xml"/><Relationship Id="rId18" Type="http://schemas.openxmlformats.org/officeDocument/2006/relationships/image" Target="../media/image12.png"/><Relationship Id="rId3" Type="http://schemas.microsoft.com/office/2007/relationships/hdphoto" Target="../media/hdphoto1.wdp"/><Relationship Id="rId21" Type="http://schemas.openxmlformats.org/officeDocument/2006/relationships/image" Target="../media/image13.png"/><Relationship Id="rId7" Type="http://schemas.openxmlformats.org/officeDocument/2006/relationships/slide" Target="slide4.xml"/><Relationship Id="rId12" Type="http://schemas.openxmlformats.org/officeDocument/2006/relationships/image" Target="../media/image10.png"/><Relationship Id="rId17" Type="http://schemas.openxmlformats.org/officeDocument/2006/relationships/image" Target="../media/image11.png"/><Relationship Id="rId2" Type="http://schemas.openxmlformats.org/officeDocument/2006/relationships/image" Target="../media/image3.png"/><Relationship Id="rId16" Type="http://schemas.openxmlformats.org/officeDocument/2006/relationships/slide" Target="slide10.xml"/><Relationship Id="rId20"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6.png"/><Relationship Id="rId5" Type="http://schemas.openxmlformats.org/officeDocument/2006/relationships/image" Target="../media/image3.svg"/><Relationship Id="rId15" Type="http://schemas.openxmlformats.org/officeDocument/2006/relationships/image" Target="../media/image11.png"/><Relationship Id="rId23" Type="http://schemas.openxmlformats.org/officeDocument/2006/relationships/image" Target="../media/image13.png"/><Relationship Id="rId10" Type="http://schemas.openxmlformats.org/officeDocument/2006/relationships/slide" Target="slide6.xml"/><Relationship Id="rId19" Type="http://schemas.openxmlformats.org/officeDocument/2006/relationships/slide" Target="slide12.xml"/><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0.png"/><Relationship Id="rId22" Type="http://schemas.openxmlformats.org/officeDocument/2006/relationships/slide" Target="slide14.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chart" Target="../charts/chart2.xml"/><Relationship Id="rId3" Type="http://schemas.microsoft.com/office/2007/relationships/hdphoto" Target="../media/hdphoto1.wdp"/><Relationship Id="rId7" Type="http://schemas.openxmlformats.org/officeDocument/2006/relationships/image" Target="../media/image6.svg"/><Relationship Id="rId12" Type="http://schemas.openxmlformats.org/officeDocument/2006/relationships/chart" Target="../charts/chart1.xml"/><Relationship Id="rId2" Type="http://schemas.openxmlformats.org/officeDocument/2006/relationships/image" Target="../media/image3.png"/><Relationship Id="rId16" Type="http://schemas.openxmlformats.org/officeDocument/2006/relationships/hyperlink" Target="https://developer.mozilla.org/en-US/docs/Web/HTTP/Evolution_of_HTTP#http0.9_&#8211;_the_one-line_protocol"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w3.org/People/Berners-Lee/1991/08/art-6484.txt" TargetMode="External"/><Relationship Id="rId5" Type="http://schemas.openxmlformats.org/officeDocument/2006/relationships/image" Target="../media/image3.svg"/><Relationship Id="rId15" Type="http://schemas.openxmlformats.org/officeDocument/2006/relationships/image" Target="../media/image18.png"/><Relationship Id="rId10" Type="http://schemas.openxmlformats.org/officeDocument/2006/relationships/image" Target="../media/image16.svg"/><Relationship Id="rId4" Type="http://schemas.openxmlformats.org/officeDocument/2006/relationships/image" Target="../media/image2.png"/><Relationship Id="rId9" Type="http://schemas.openxmlformats.org/officeDocument/2006/relationships/image" Target="../media/image16.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hyperlink" Target="https://datatracker.ietf.org/doc/html/rfc1945" TargetMode="External"/><Relationship Id="rId13" Type="http://schemas.openxmlformats.org/officeDocument/2006/relationships/chart" Target="../charts/chart3.xml"/><Relationship Id="rId3" Type="http://schemas.microsoft.com/office/2007/relationships/hdphoto" Target="../media/hdphoto1.wdp"/><Relationship Id="rId7" Type="http://schemas.openxmlformats.org/officeDocument/2006/relationships/image" Target="../media/image6.svg"/><Relationship Id="rId12" Type="http://schemas.openxmlformats.org/officeDocument/2006/relationships/hyperlink" Target="https://developer.mozilla.org/en-US/docs/Web/HTTP/Evolution_of_HTTP#http1.0_&#8211;_building_extensibility"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9.png"/><Relationship Id="rId5" Type="http://schemas.openxmlformats.org/officeDocument/2006/relationships/image" Target="../media/image16.svg"/><Relationship Id="rId10" Type="http://schemas.openxmlformats.org/officeDocument/2006/relationships/image" Target="../media/image3.svg"/><Relationship Id="rId4" Type="http://schemas.openxmlformats.org/officeDocument/2006/relationships/image" Target="../media/image16.png"/><Relationship Id="rId9" Type="http://schemas.openxmlformats.org/officeDocument/2006/relationships/image" Target="../media/image2.png"/><Relationship Id="rId1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hyperlink" Target="https://datatracker.ietf.org/doc/html/rfc2068" TargetMode="External"/><Relationship Id="rId13" Type="http://schemas.openxmlformats.org/officeDocument/2006/relationships/chart" Target="../charts/chart5.xml"/><Relationship Id="rId3" Type="http://schemas.microsoft.com/office/2007/relationships/hdphoto" Target="../media/hdphoto1.wdp"/><Relationship Id="rId7" Type="http://schemas.openxmlformats.org/officeDocument/2006/relationships/image" Target="../media/image6.svg"/><Relationship Id="rId12" Type="http://schemas.openxmlformats.org/officeDocument/2006/relationships/hyperlink" Target="https://developer.mozilla.org/en-US/docs/Web/HTTP/Evolution_of_HTTP#http1.0_&#8211;_building_extensibility"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20.png"/><Relationship Id="rId5" Type="http://schemas.openxmlformats.org/officeDocument/2006/relationships/image" Target="../media/image16.svg"/><Relationship Id="rId15" Type="http://schemas.openxmlformats.org/officeDocument/2006/relationships/image" Target="../media/image21.png"/><Relationship Id="rId10" Type="http://schemas.openxmlformats.org/officeDocument/2006/relationships/image" Target="../media/image3.svg"/><Relationship Id="rId4" Type="http://schemas.openxmlformats.org/officeDocument/2006/relationships/image" Target="../media/image16.png"/><Relationship Id="rId9" Type="http://schemas.openxmlformats.org/officeDocument/2006/relationships/image" Target="../media/image2.png"/><Relationship Id="rId1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40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64CAA522-5DDB-B966-E029-84D009572EEE}"/>
              </a:ext>
            </a:extLst>
          </p:cNvPr>
          <p:cNvSpPr>
            <a:spLocks noGrp="1"/>
          </p:cNvSpPr>
          <p:nvPr>
            <p:ph type="ctrTitle"/>
          </p:nvPr>
        </p:nvSpPr>
        <p:spPr>
          <a:xfrm>
            <a:off x="104437" y="88190"/>
            <a:ext cx="6297524" cy="1003485"/>
          </a:xfrm>
          <a:effectLst/>
        </p:spPr>
        <p:txBody>
          <a:bodyPr/>
          <a:lstStyle/>
          <a:p>
            <a:pPr algn="l"/>
            <a:r>
              <a:rPr lang="it-IT" dirty="0">
                <a:solidFill>
                  <a:schemeClr val="bg1"/>
                </a:solidFill>
                <a:latin typeface="Bauhaus 93" panose="04030905020B02020C02" pitchFamily="82" charset="0"/>
              </a:rPr>
              <a:t>Il protocollo HTTP</a:t>
            </a:r>
          </a:p>
        </p:txBody>
      </p:sp>
      <p:sp>
        <p:nvSpPr>
          <p:cNvPr id="5" name="CasellaDiTesto 4">
            <a:extLst>
              <a:ext uri="{FF2B5EF4-FFF2-40B4-BE49-F238E27FC236}">
                <a16:creationId xmlns:a16="http://schemas.microsoft.com/office/drawing/2014/main" xmlns="" id="{B0BB5F94-5ACD-99DE-C182-BB6FDAAB1FA9}"/>
              </a:ext>
            </a:extLst>
          </p:cNvPr>
          <p:cNvSpPr txBox="1"/>
          <p:nvPr/>
        </p:nvSpPr>
        <p:spPr>
          <a:xfrm>
            <a:off x="305188" y="1091675"/>
            <a:ext cx="1969325" cy="400110"/>
          </a:xfrm>
          <a:prstGeom prst="rect">
            <a:avLst/>
          </a:prstGeom>
          <a:noFill/>
        </p:spPr>
        <p:txBody>
          <a:bodyPr wrap="square">
            <a:spAutoFit/>
          </a:bodyPr>
          <a:lstStyle/>
          <a:p>
            <a:r>
              <a:rPr lang="it-IT" sz="2000" dirty="0">
                <a:solidFill>
                  <a:schemeClr val="bg1"/>
                </a:solidFill>
                <a:latin typeface="Bauhaus 93" panose="04030905020B02020C02" pitchFamily="82" charset="0"/>
              </a:rPr>
              <a:t>e le sue versioni</a:t>
            </a:r>
            <a:endParaRPr lang="it-IT" sz="2000" dirty="0">
              <a:solidFill>
                <a:schemeClr val="bg1"/>
              </a:solidFill>
            </a:endParaRPr>
          </a:p>
        </p:txBody>
      </p:sp>
      <p:sp>
        <p:nvSpPr>
          <p:cNvPr id="6" name="CasellaDiTesto 5">
            <a:extLst>
              <a:ext uri="{FF2B5EF4-FFF2-40B4-BE49-F238E27FC236}">
                <a16:creationId xmlns:a16="http://schemas.microsoft.com/office/drawing/2014/main" xmlns="" id="{DA0BC421-85A0-D278-A702-E3FAB1BE211F}"/>
              </a:ext>
            </a:extLst>
          </p:cNvPr>
          <p:cNvSpPr txBox="1"/>
          <p:nvPr/>
        </p:nvSpPr>
        <p:spPr>
          <a:xfrm>
            <a:off x="8707282" y="6011967"/>
            <a:ext cx="3380284" cy="646331"/>
          </a:xfrm>
          <a:prstGeom prst="rect">
            <a:avLst/>
          </a:prstGeom>
          <a:noFill/>
        </p:spPr>
        <p:txBody>
          <a:bodyPr wrap="none" rtlCol="0">
            <a:spAutoFit/>
          </a:bodyPr>
          <a:lstStyle/>
          <a:p>
            <a:pPr algn="r"/>
            <a:r>
              <a:rPr lang="it-IT" dirty="0">
                <a:solidFill>
                  <a:schemeClr val="bg1"/>
                </a:solidFill>
              </a:rPr>
              <a:t>Giovanni Ancora</a:t>
            </a:r>
          </a:p>
          <a:p>
            <a:pPr algn="r"/>
            <a:r>
              <a:rPr lang="it-IT" dirty="0">
                <a:solidFill>
                  <a:schemeClr val="bg1"/>
                </a:solidFill>
              </a:rPr>
              <a:t>Sistemi e Reti, 5^Ci a.s. 2024/25</a:t>
            </a:r>
          </a:p>
        </p:txBody>
      </p:sp>
      <p:pic>
        <p:nvPicPr>
          <p:cNvPr id="11" name="Elemento grafico 10">
            <a:extLst>
              <a:ext uri="{FF2B5EF4-FFF2-40B4-BE49-F238E27FC236}">
                <a16:creationId xmlns:a16="http://schemas.microsoft.com/office/drawing/2014/main" xmlns="" id="{E2BAE9D5-D04E-5F73-C9EB-DE5ACC3FFD58}"/>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195378" y="1877865"/>
            <a:ext cx="5801244" cy="3102270"/>
          </a:xfrm>
          <a:prstGeom prst="rect">
            <a:avLst/>
          </a:prstGeom>
        </p:spPr>
      </p:pic>
    </p:spTree>
    <p:extLst>
      <p:ext uri="{BB962C8B-B14F-4D97-AF65-F5344CB8AC3E}">
        <p14:creationId xmlns:p14="http://schemas.microsoft.com/office/powerpoint/2010/main" val="3467408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95000"/>
                    </a14:imgEffect>
                  </a14:imgLayer>
                </a14:imgProps>
              </a:ext>
            </a:extLst>
          </a:blip>
          <a:srcRect/>
          <a:stretch>
            <a:fillRect t="-9000" b="-9000"/>
          </a:stretch>
        </a:blipFill>
        <a:effectLst/>
      </p:bgPr>
    </p:bg>
    <p:spTree>
      <p:nvGrpSpPr>
        <p:cNvPr id="1" name="">
          <a:extLst>
            <a:ext uri="{FF2B5EF4-FFF2-40B4-BE49-F238E27FC236}">
              <a16:creationId xmlns:a16="http://schemas.microsoft.com/office/drawing/2014/main" xmlns="" id="{4036D25C-13B6-E946-DBC7-3AD8434978EA}"/>
            </a:ext>
          </a:extLst>
        </p:cNvPr>
        <p:cNvGrpSpPr/>
        <p:nvPr/>
      </p:nvGrpSpPr>
      <p:grpSpPr>
        <a:xfrm>
          <a:off x="0" y="0"/>
          <a:ext cx="0" cy="0"/>
          <a:chOff x="0" y="0"/>
          <a:chExt cx="0" cy="0"/>
        </a:xfrm>
      </p:grpSpPr>
      <p:grpSp>
        <p:nvGrpSpPr>
          <p:cNvPr id="14" name="Gruppo 13">
            <a:extLst>
              <a:ext uri="{FF2B5EF4-FFF2-40B4-BE49-F238E27FC236}">
                <a16:creationId xmlns:a16="http://schemas.microsoft.com/office/drawing/2014/main" xmlns="" id="{467FB152-9675-4F44-4720-2D80B9A65191}"/>
              </a:ext>
            </a:extLst>
          </p:cNvPr>
          <p:cNvGrpSpPr/>
          <p:nvPr/>
        </p:nvGrpSpPr>
        <p:grpSpPr>
          <a:xfrm>
            <a:off x="2541364" y="1476375"/>
            <a:ext cx="7109271" cy="3905250"/>
            <a:chOff x="2996754" y="1771650"/>
            <a:chExt cx="7109271" cy="3905250"/>
          </a:xfrm>
        </p:grpSpPr>
        <p:pic>
          <p:nvPicPr>
            <p:cNvPr id="8" name="Elemento grafico 7">
              <a:extLst>
                <a:ext uri="{FF2B5EF4-FFF2-40B4-BE49-F238E27FC236}">
                  <a16:creationId xmlns:a16="http://schemas.microsoft.com/office/drawing/2014/main" xmlns="" id="{9979EA3B-F2CF-94E3-A879-98230842D1A7}"/>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2996754" y="1771650"/>
              <a:ext cx="6198492" cy="3314700"/>
            </a:xfrm>
            <a:prstGeom prst="rect">
              <a:avLst/>
            </a:prstGeom>
          </p:spPr>
        </p:pic>
        <p:sp>
          <p:nvSpPr>
            <p:cNvPr id="13" name="Rettangolo con due angoli in diagonale ritagliati 12">
              <a:extLst>
                <a:ext uri="{FF2B5EF4-FFF2-40B4-BE49-F238E27FC236}">
                  <a16:creationId xmlns:a16="http://schemas.microsoft.com/office/drawing/2014/main" xmlns="" id="{9B9F7D4F-4DCF-1A22-7FD2-807B26EAB835}"/>
                </a:ext>
              </a:extLst>
            </p:cNvPr>
            <p:cNvSpPr/>
            <p:nvPr/>
          </p:nvSpPr>
          <p:spPr>
            <a:xfrm>
              <a:off x="7248525" y="4395788"/>
              <a:ext cx="2857500" cy="1281112"/>
            </a:xfrm>
            <a:prstGeom prst="snip2DiagRect">
              <a:avLst/>
            </a:prstGeom>
            <a:solidFill>
              <a:srgbClr val="00B050"/>
            </a:solidFill>
            <a:ln w="101600">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8800" dirty="0"/>
                <a:t>2.0</a:t>
              </a:r>
            </a:p>
          </p:txBody>
        </p:sp>
      </p:grpSp>
    </p:spTree>
    <p:extLst>
      <p:ext uri="{BB962C8B-B14F-4D97-AF65-F5344CB8AC3E}">
        <p14:creationId xmlns:p14="http://schemas.microsoft.com/office/powerpoint/2010/main" val="23350368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70000"/>
                    </a14:imgEffect>
                  </a14:imgLayer>
                </a14:imgProps>
              </a:ext>
            </a:extLst>
          </a:blip>
          <a:srcRect/>
          <a:stretch>
            <a:fillRect t="-9000" b="-9000"/>
          </a:stretch>
        </a:blipFill>
        <a:effectLst/>
      </p:bgPr>
    </p:bg>
    <p:spTree>
      <p:nvGrpSpPr>
        <p:cNvPr id="1" name="">
          <a:extLst>
            <a:ext uri="{FF2B5EF4-FFF2-40B4-BE49-F238E27FC236}">
              <a16:creationId xmlns:a16="http://schemas.microsoft.com/office/drawing/2014/main" xmlns="" id="{EA7E4C43-084C-59E6-D637-5FAD401B76CB}"/>
            </a:ext>
          </a:extLst>
        </p:cNvPr>
        <p:cNvGrpSpPr/>
        <p:nvPr/>
      </p:nvGrpSpPr>
      <p:grpSpPr>
        <a:xfrm>
          <a:off x="0" y="0"/>
          <a:ext cx="0" cy="0"/>
          <a:chOff x="0" y="0"/>
          <a:chExt cx="0" cy="0"/>
        </a:xfrm>
      </p:grpSpPr>
      <p:sp>
        <p:nvSpPr>
          <p:cNvPr id="46" name="Rettangolo con angoli arrotondati 45">
            <a:extLst>
              <a:ext uri="{FF2B5EF4-FFF2-40B4-BE49-F238E27FC236}">
                <a16:creationId xmlns:a16="http://schemas.microsoft.com/office/drawing/2014/main" xmlns="" id="{29889C6E-121C-3E25-E710-3E49F5590D26}"/>
              </a:ext>
            </a:extLst>
          </p:cNvPr>
          <p:cNvSpPr/>
          <p:nvPr/>
        </p:nvSpPr>
        <p:spPr>
          <a:xfrm>
            <a:off x="8490198" y="167180"/>
            <a:ext cx="3482586" cy="1682690"/>
          </a:xfrm>
          <a:prstGeom prst="roundRect">
            <a:avLst>
              <a:gd name="adj" fmla="val 6336"/>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6" name="Rettangolo con angoli arrotondati 15">
            <a:extLst>
              <a:ext uri="{FF2B5EF4-FFF2-40B4-BE49-F238E27FC236}">
                <a16:creationId xmlns:a16="http://schemas.microsoft.com/office/drawing/2014/main" xmlns="" id="{3C6ECE8F-DDBD-F4DA-A947-5001D1C03E69}"/>
              </a:ext>
            </a:extLst>
          </p:cNvPr>
          <p:cNvSpPr/>
          <p:nvPr/>
        </p:nvSpPr>
        <p:spPr>
          <a:xfrm>
            <a:off x="510454" y="1781355"/>
            <a:ext cx="4957928" cy="4823610"/>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27" name="Gruppo 26">
            <a:extLst>
              <a:ext uri="{FF2B5EF4-FFF2-40B4-BE49-F238E27FC236}">
                <a16:creationId xmlns:a16="http://schemas.microsoft.com/office/drawing/2014/main" xmlns="" id="{D92352F0-BCCE-DE01-25F6-852C43711C34}"/>
              </a:ext>
            </a:extLst>
          </p:cNvPr>
          <p:cNvGrpSpPr/>
          <p:nvPr/>
        </p:nvGrpSpPr>
        <p:grpSpPr>
          <a:xfrm>
            <a:off x="303881" y="1488491"/>
            <a:ext cx="836181" cy="836181"/>
            <a:chOff x="5512484" y="2105025"/>
            <a:chExt cx="695324" cy="695324"/>
          </a:xfrm>
        </p:grpSpPr>
        <p:sp>
          <p:nvSpPr>
            <p:cNvPr id="17" name="Ovale 16">
              <a:extLst>
                <a:ext uri="{FF2B5EF4-FFF2-40B4-BE49-F238E27FC236}">
                  <a16:creationId xmlns:a16="http://schemas.microsoft.com/office/drawing/2014/main" xmlns="" id="{D0B90DCA-8193-8A36-504F-1C569AAAFF90}"/>
                </a:ext>
              </a:extLst>
            </p:cNvPr>
            <p:cNvSpPr/>
            <p:nvPr/>
          </p:nvSpPr>
          <p:spPr>
            <a:xfrm>
              <a:off x="5512484" y="2105025"/>
              <a:ext cx="695324" cy="695324"/>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5" name="Elemento grafico 14" descr="Informazioni con riempimento a tinta unita">
              <a:extLst>
                <a:ext uri="{FF2B5EF4-FFF2-40B4-BE49-F238E27FC236}">
                  <a16:creationId xmlns:a16="http://schemas.microsoft.com/office/drawing/2014/main" xmlns="" id="{286D06A5-3303-D755-6D33-D95B14CD412E}"/>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5512484" y="2105025"/>
              <a:ext cx="695324" cy="695324"/>
            </a:xfrm>
            <a:prstGeom prst="rect">
              <a:avLst/>
            </a:prstGeom>
          </p:spPr>
        </p:pic>
      </p:grpSp>
      <p:sp>
        <p:nvSpPr>
          <p:cNvPr id="28" name="CasellaDiTesto 27">
            <a:extLst>
              <a:ext uri="{FF2B5EF4-FFF2-40B4-BE49-F238E27FC236}">
                <a16:creationId xmlns:a16="http://schemas.microsoft.com/office/drawing/2014/main" xmlns="" id="{6D4E0B6F-24AB-C770-D9C2-D616E96BCC54}"/>
              </a:ext>
            </a:extLst>
          </p:cNvPr>
          <p:cNvSpPr txBox="1"/>
          <p:nvPr/>
        </p:nvSpPr>
        <p:spPr>
          <a:xfrm>
            <a:off x="683928" y="2285481"/>
            <a:ext cx="4544576" cy="338554"/>
          </a:xfrm>
          <a:prstGeom prst="rect">
            <a:avLst/>
          </a:prstGeom>
          <a:noFill/>
        </p:spPr>
        <p:txBody>
          <a:bodyPr wrap="square" rtlCol="0">
            <a:spAutoFit/>
          </a:bodyPr>
          <a:lstStyle/>
          <a:p>
            <a:pPr marL="285750" indent="-285750">
              <a:buFont typeface="Arial" panose="020B0604020202020204" pitchFamily="34" charset="0"/>
              <a:buChar char="•"/>
            </a:pPr>
            <a:r>
              <a:rPr lang="it-IT" sz="1600" dirty="0"/>
              <a:t>Pubblicato nel 2015 nel </a:t>
            </a:r>
            <a:r>
              <a:rPr lang="it-IT" sz="1600" dirty="0">
                <a:hlinkClick r:id="rId6"/>
              </a:rPr>
              <a:t>RFC 2616</a:t>
            </a:r>
            <a:r>
              <a:rPr lang="it-IT" sz="1600" dirty="0"/>
              <a:t>.</a:t>
            </a:r>
          </a:p>
        </p:txBody>
      </p:sp>
      <p:sp>
        <p:nvSpPr>
          <p:cNvPr id="42" name="CasellaDiTesto 41">
            <a:extLst>
              <a:ext uri="{FF2B5EF4-FFF2-40B4-BE49-F238E27FC236}">
                <a16:creationId xmlns:a16="http://schemas.microsoft.com/office/drawing/2014/main" xmlns="" id="{EEC36A71-A73F-F5E5-4D22-2D0422103C66}"/>
              </a:ext>
            </a:extLst>
          </p:cNvPr>
          <p:cNvSpPr txBox="1"/>
          <p:nvPr/>
        </p:nvSpPr>
        <p:spPr>
          <a:xfrm>
            <a:off x="698925" y="2789573"/>
            <a:ext cx="4544576" cy="1323439"/>
          </a:xfrm>
          <a:prstGeom prst="rect">
            <a:avLst/>
          </a:prstGeom>
          <a:noFill/>
        </p:spPr>
        <p:txBody>
          <a:bodyPr wrap="square" rtlCol="0">
            <a:spAutoFit/>
          </a:bodyPr>
          <a:lstStyle/>
          <a:p>
            <a:pPr marL="285750" indent="-285750">
              <a:buFont typeface="Arial" panose="020B0604020202020204" pitchFamily="34" charset="0"/>
              <a:buChar char="•"/>
            </a:pPr>
            <a:r>
              <a:rPr lang="it-IT" sz="1600" dirty="0"/>
              <a:t>Questo protocollo di basa su SPDY, un’implementazione del protocollo di Google. SPDY migliorava le prestazioni del protocollo e risolveva i problemi che lavorando su come gestire la trasmissione di dati duplicati.</a:t>
            </a:r>
          </a:p>
        </p:txBody>
      </p:sp>
      <p:grpSp>
        <p:nvGrpSpPr>
          <p:cNvPr id="2" name="Gruppo 1">
            <a:extLst>
              <a:ext uri="{FF2B5EF4-FFF2-40B4-BE49-F238E27FC236}">
                <a16:creationId xmlns:a16="http://schemas.microsoft.com/office/drawing/2014/main" xmlns="" id="{AAD2816D-E1A0-72AB-2FA8-B94E0D7FCEF7}"/>
              </a:ext>
            </a:extLst>
          </p:cNvPr>
          <p:cNvGrpSpPr/>
          <p:nvPr/>
        </p:nvGrpSpPr>
        <p:grpSpPr>
          <a:xfrm>
            <a:off x="185385" y="150548"/>
            <a:ext cx="1952208" cy="1072383"/>
            <a:chOff x="2996754" y="1771650"/>
            <a:chExt cx="7109271" cy="3905250"/>
          </a:xfrm>
        </p:grpSpPr>
        <p:pic>
          <p:nvPicPr>
            <p:cNvPr id="3" name="Elemento grafico 2">
              <a:extLst>
                <a:ext uri="{FF2B5EF4-FFF2-40B4-BE49-F238E27FC236}">
                  <a16:creationId xmlns:a16="http://schemas.microsoft.com/office/drawing/2014/main" xmlns="" id="{5F2CEBD0-1B1E-7DAA-E22C-654F50F825B5}"/>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2996754" y="1771650"/>
              <a:ext cx="6198492" cy="3314700"/>
            </a:xfrm>
            <a:prstGeom prst="rect">
              <a:avLst/>
            </a:prstGeom>
          </p:spPr>
        </p:pic>
        <p:sp>
          <p:nvSpPr>
            <p:cNvPr id="4" name="Rettangolo con due angoli in diagonale ritagliati 3">
              <a:extLst>
                <a:ext uri="{FF2B5EF4-FFF2-40B4-BE49-F238E27FC236}">
                  <a16:creationId xmlns:a16="http://schemas.microsoft.com/office/drawing/2014/main" xmlns="" id="{9FA993F1-955C-4AFF-9645-198A44A29216}"/>
                </a:ext>
              </a:extLst>
            </p:cNvPr>
            <p:cNvSpPr/>
            <p:nvPr/>
          </p:nvSpPr>
          <p:spPr>
            <a:xfrm>
              <a:off x="7248525" y="4395788"/>
              <a:ext cx="2857500" cy="1281112"/>
            </a:xfrm>
            <a:prstGeom prst="snip2DiagRect">
              <a:avLst/>
            </a:prstGeom>
            <a:solidFill>
              <a:srgbClr val="00B050"/>
            </a:solidFill>
            <a:ln w="41275">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000" dirty="0"/>
                <a:t>2.0</a:t>
              </a:r>
              <a:endParaRPr lang="it-IT" sz="8800" dirty="0"/>
            </a:p>
          </p:txBody>
        </p:sp>
      </p:grpSp>
      <p:sp>
        <p:nvSpPr>
          <p:cNvPr id="23" name="CasellaDiTesto 22">
            <a:extLst>
              <a:ext uri="{FF2B5EF4-FFF2-40B4-BE49-F238E27FC236}">
                <a16:creationId xmlns:a16="http://schemas.microsoft.com/office/drawing/2014/main" xmlns="" id="{00EAC936-279B-ABD5-0E8A-C621D8EC0AF7}"/>
              </a:ext>
            </a:extLst>
          </p:cNvPr>
          <p:cNvSpPr txBox="1"/>
          <p:nvPr/>
        </p:nvSpPr>
        <p:spPr>
          <a:xfrm>
            <a:off x="721972" y="4079005"/>
            <a:ext cx="4544576" cy="830997"/>
          </a:xfrm>
          <a:prstGeom prst="rect">
            <a:avLst/>
          </a:prstGeom>
          <a:noFill/>
        </p:spPr>
        <p:txBody>
          <a:bodyPr wrap="square" rtlCol="0">
            <a:spAutoFit/>
          </a:bodyPr>
          <a:lstStyle/>
          <a:p>
            <a:pPr marL="285750" indent="-285750">
              <a:buFont typeface="Arial" panose="020B0604020202020204" pitchFamily="34" charset="0"/>
              <a:buChar char="•"/>
            </a:pPr>
            <a:r>
              <a:rPr lang="it-IT" sz="1600" dirty="0"/>
              <a:t>Con questa versione il protocollo trasmette i dati in formato binario. Questo permette di usare tecniche di ottimizzazione.</a:t>
            </a:r>
          </a:p>
        </p:txBody>
      </p:sp>
      <p:graphicFrame>
        <p:nvGraphicFramePr>
          <p:cNvPr id="47" name="Grafico 46">
            <a:extLst>
              <a:ext uri="{FF2B5EF4-FFF2-40B4-BE49-F238E27FC236}">
                <a16:creationId xmlns:a16="http://schemas.microsoft.com/office/drawing/2014/main" xmlns="" id="{0AFBEE6F-2BD5-044C-DC96-92C3F66FBDC7}"/>
              </a:ext>
            </a:extLst>
          </p:cNvPr>
          <p:cNvGraphicFramePr/>
          <p:nvPr>
            <p:extLst>
              <p:ext uri="{D42A27DB-BD31-4B8C-83A1-F6EECF244321}">
                <p14:modId xmlns:p14="http://schemas.microsoft.com/office/powerpoint/2010/main" val="3551648364"/>
              </p:ext>
            </p:extLst>
          </p:nvPr>
        </p:nvGraphicFramePr>
        <p:xfrm>
          <a:off x="10524952" y="206837"/>
          <a:ext cx="1443068" cy="1383838"/>
        </p:xfrm>
        <a:graphic>
          <a:graphicData uri="http://schemas.openxmlformats.org/drawingml/2006/chart">
            <c:chart xmlns:c="http://schemas.openxmlformats.org/drawingml/2006/chart" xmlns:r="http://schemas.openxmlformats.org/officeDocument/2006/relationships" r:id="rId9"/>
          </a:graphicData>
        </a:graphic>
      </p:graphicFrame>
      <p:sp>
        <p:nvSpPr>
          <p:cNvPr id="48" name="CasellaDiTesto 47">
            <a:extLst>
              <a:ext uri="{FF2B5EF4-FFF2-40B4-BE49-F238E27FC236}">
                <a16:creationId xmlns:a16="http://schemas.microsoft.com/office/drawing/2014/main" xmlns="" id="{0B4C8A71-90C3-9534-4A38-00A421B7D444}"/>
              </a:ext>
            </a:extLst>
          </p:cNvPr>
          <p:cNvSpPr txBox="1"/>
          <p:nvPr/>
        </p:nvSpPr>
        <p:spPr>
          <a:xfrm>
            <a:off x="8490198" y="1536134"/>
            <a:ext cx="2049047" cy="307777"/>
          </a:xfrm>
          <a:prstGeom prst="rect">
            <a:avLst/>
          </a:prstGeom>
          <a:noFill/>
        </p:spPr>
        <p:txBody>
          <a:bodyPr wrap="square" rtlCol="0">
            <a:spAutoFit/>
          </a:bodyPr>
          <a:lstStyle/>
          <a:p>
            <a:r>
              <a:rPr lang="it-IT" sz="1400" dirty="0"/>
              <a:t>Dati di agosto 2024</a:t>
            </a:r>
          </a:p>
        </p:txBody>
      </p:sp>
      <p:sp>
        <p:nvSpPr>
          <p:cNvPr id="8" name="CasellaDiTesto 7">
            <a:extLst>
              <a:ext uri="{FF2B5EF4-FFF2-40B4-BE49-F238E27FC236}">
                <a16:creationId xmlns:a16="http://schemas.microsoft.com/office/drawing/2014/main" xmlns="" id="{8B687A19-5284-07E8-1E97-E713BEA02B6F}"/>
              </a:ext>
            </a:extLst>
          </p:cNvPr>
          <p:cNvSpPr txBox="1"/>
          <p:nvPr/>
        </p:nvSpPr>
        <p:spPr>
          <a:xfrm>
            <a:off x="721972" y="4970247"/>
            <a:ext cx="4544576" cy="1077218"/>
          </a:xfrm>
          <a:prstGeom prst="rect">
            <a:avLst/>
          </a:prstGeom>
          <a:noFill/>
        </p:spPr>
        <p:txBody>
          <a:bodyPr wrap="square" rtlCol="0">
            <a:spAutoFit/>
          </a:bodyPr>
          <a:lstStyle/>
          <a:p>
            <a:pPr marL="285750" indent="-285750">
              <a:buFont typeface="Arial" panose="020B0604020202020204" pitchFamily="34" charset="0"/>
              <a:buChar char="•"/>
            </a:pPr>
            <a:r>
              <a:rPr lang="it-IT" sz="1600" dirty="0"/>
              <a:t>Il protocollo implementa anche il multiplexing, si possono fare richieste in parallelo sulla stessa connessione. Gli </a:t>
            </a:r>
            <a:r>
              <a:rPr lang="it-IT" sz="1600" dirty="0" err="1"/>
              <a:t>header</a:t>
            </a:r>
            <a:r>
              <a:rPr lang="it-IT" sz="1600" dirty="0"/>
              <a:t> vengono anche compressi.</a:t>
            </a:r>
          </a:p>
        </p:txBody>
      </p:sp>
      <p:graphicFrame>
        <p:nvGraphicFramePr>
          <p:cNvPr id="12" name="Grafico 11">
            <a:extLst>
              <a:ext uri="{FF2B5EF4-FFF2-40B4-BE49-F238E27FC236}">
                <a16:creationId xmlns:a16="http://schemas.microsoft.com/office/drawing/2014/main" xmlns="" id="{1E97475D-1C0D-8987-2149-437A8F735AA1}"/>
              </a:ext>
            </a:extLst>
          </p:cNvPr>
          <p:cNvGraphicFramePr/>
          <p:nvPr>
            <p:extLst>
              <p:ext uri="{D42A27DB-BD31-4B8C-83A1-F6EECF244321}">
                <p14:modId xmlns:p14="http://schemas.microsoft.com/office/powerpoint/2010/main" val="3388626953"/>
              </p:ext>
            </p:extLst>
          </p:nvPr>
        </p:nvGraphicFramePr>
        <p:xfrm>
          <a:off x="8578286" y="206837"/>
          <a:ext cx="1443068" cy="1383838"/>
        </p:xfrm>
        <a:graphic>
          <a:graphicData uri="http://schemas.openxmlformats.org/drawingml/2006/chart">
            <c:chart xmlns:c="http://schemas.openxmlformats.org/drawingml/2006/chart" xmlns:r="http://schemas.openxmlformats.org/officeDocument/2006/relationships" r:id="rId10"/>
          </a:graphicData>
        </a:graphic>
      </p:graphicFrame>
      <p:sp>
        <p:nvSpPr>
          <p:cNvPr id="13" name="Rettangolo con angoli arrotondati 12">
            <a:extLst>
              <a:ext uri="{FF2B5EF4-FFF2-40B4-BE49-F238E27FC236}">
                <a16:creationId xmlns:a16="http://schemas.microsoft.com/office/drawing/2014/main" xmlns="" id="{7A8C5A9B-47A2-C1D4-43BD-4AF846547722}"/>
              </a:ext>
            </a:extLst>
          </p:cNvPr>
          <p:cNvSpPr/>
          <p:nvPr/>
        </p:nvSpPr>
        <p:spPr>
          <a:xfrm>
            <a:off x="6792686" y="2693651"/>
            <a:ext cx="4224408" cy="3911314"/>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Freccia a destra 13">
            <a:extLst>
              <a:ext uri="{FF2B5EF4-FFF2-40B4-BE49-F238E27FC236}">
                <a16:creationId xmlns:a16="http://schemas.microsoft.com/office/drawing/2014/main" xmlns="" id="{1430E146-92CE-6597-4C4A-A69CFB528AD9}"/>
              </a:ext>
            </a:extLst>
          </p:cNvPr>
          <p:cNvSpPr/>
          <p:nvPr/>
        </p:nvSpPr>
        <p:spPr>
          <a:xfrm>
            <a:off x="5468382" y="4261194"/>
            <a:ext cx="1324304" cy="648808"/>
          </a:xfrm>
          <a:prstGeom prst="rightArrow">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8" name="Gruppo 17">
            <a:extLst>
              <a:ext uri="{FF2B5EF4-FFF2-40B4-BE49-F238E27FC236}">
                <a16:creationId xmlns:a16="http://schemas.microsoft.com/office/drawing/2014/main" xmlns="" id="{7E849C6B-5ADE-936A-F0CF-1E98D8DB8127}"/>
              </a:ext>
            </a:extLst>
          </p:cNvPr>
          <p:cNvGrpSpPr/>
          <p:nvPr/>
        </p:nvGrpSpPr>
        <p:grpSpPr>
          <a:xfrm>
            <a:off x="6483213" y="2285481"/>
            <a:ext cx="836181" cy="836181"/>
            <a:chOff x="5512484" y="2105025"/>
            <a:chExt cx="695324" cy="695324"/>
          </a:xfrm>
        </p:grpSpPr>
        <p:sp>
          <p:nvSpPr>
            <p:cNvPr id="21" name="Ovale 20">
              <a:extLst>
                <a:ext uri="{FF2B5EF4-FFF2-40B4-BE49-F238E27FC236}">
                  <a16:creationId xmlns:a16="http://schemas.microsoft.com/office/drawing/2014/main" xmlns="" id="{2DAA943C-C268-B4EF-C559-8AA782635CCF}"/>
                </a:ext>
              </a:extLst>
            </p:cNvPr>
            <p:cNvSpPr/>
            <p:nvPr/>
          </p:nvSpPr>
          <p:spPr>
            <a:xfrm>
              <a:off x="5512484" y="2105025"/>
              <a:ext cx="695324" cy="695324"/>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24" name="Elemento grafico 23" descr="Informazioni con riempimento a tinta unita">
              <a:extLst>
                <a:ext uri="{FF2B5EF4-FFF2-40B4-BE49-F238E27FC236}">
                  <a16:creationId xmlns:a16="http://schemas.microsoft.com/office/drawing/2014/main" xmlns="" id="{41C4543C-79CC-52BD-13A9-A685354BE045}"/>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5512484" y="2105025"/>
              <a:ext cx="695324" cy="695324"/>
            </a:xfrm>
            <a:prstGeom prst="rect">
              <a:avLst/>
            </a:prstGeom>
          </p:spPr>
        </p:pic>
      </p:grpSp>
      <p:sp>
        <p:nvSpPr>
          <p:cNvPr id="26" name="CasellaDiTesto 25">
            <a:extLst>
              <a:ext uri="{FF2B5EF4-FFF2-40B4-BE49-F238E27FC236}">
                <a16:creationId xmlns:a16="http://schemas.microsoft.com/office/drawing/2014/main" xmlns="" id="{4069CA01-6BE6-8064-208C-B42E31C26A08}"/>
              </a:ext>
            </a:extLst>
          </p:cNvPr>
          <p:cNvSpPr txBox="1"/>
          <p:nvPr/>
        </p:nvSpPr>
        <p:spPr>
          <a:xfrm>
            <a:off x="6948499" y="3121662"/>
            <a:ext cx="3862141" cy="1323439"/>
          </a:xfrm>
          <a:prstGeom prst="rect">
            <a:avLst/>
          </a:prstGeom>
          <a:noFill/>
        </p:spPr>
        <p:txBody>
          <a:bodyPr wrap="square" rtlCol="0">
            <a:spAutoFit/>
          </a:bodyPr>
          <a:lstStyle/>
          <a:p>
            <a:pPr marL="285750" indent="-285750">
              <a:buFont typeface="Arial" panose="020B0604020202020204" pitchFamily="34" charset="0"/>
              <a:buChar char="•"/>
            </a:pPr>
            <a:r>
              <a:rPr lang="it-IT" sz="1600" dirty="0"/>
              <a:t>In realtà, molte aggiunte non si basano solo su SPDY, ma sono stati tanti i contributi provenienti da ogni parte di Internet, come il W3C Working Group o il IETF Working Group stesso.</a:t>
            </a:r>
          </a:p>
        </p:txBody>
      </p:sp>
      <p:sp>
        <p:nvSpPr>
          <p:cNvPr id="29" name="CasellaDiTesto 28">
            <a:extLst>
              <a:ext uri="{FF2B5EF4-FFF2-40B4-BE49-F238E27FC236}">
                <a16:creationId xmlns:a16="http://schemas.microsoft.com/office/drawing/2014/main" xmlns="" id="{D245326D-E9A0-6B43-87D5-F849BD48988D}"/>
              </a:ext>
            </a:extLst>
          </p:cNvPr>
          <p:cNvSpPr txBox="1"/>
          <p:nvPr/>
        </p:nvSpPr>
        <p:spPr>
          <a:xfrm>
            <a:off x="6973819" y="4805309"/>
            <a:ext cx="3862141" cy="1323439"/>
          </a:xfrm>
          <a:prstGeom prst="rect">
            <a:avLst/>
          </a:prstGeom>
          <a:noFill/>
        </p:spPr>
        <p:txBody>
          <a:bodyPr wrap="square" rtlCol="0">
            <a:spAutoFit/>
          </a:bodyPr>
          <a:lstStyle/>
          <a:p>
            <a:pPr marL="285750" indent="-285750">
              <a:buFont typeface="Arial" panose="020B0604020202020204" pitchFamily="34" charset="0"/>
              <a:buChar char="•"/>
            </a:pPr>
            <a:r>
              <a:rPr lang="it-IT" sz="1600" dirty="0"/>
              <a:t>Negli stessi anni in cui venne pubblicato l’HTTP/2, venne aggiornata la versione 1.1 con una serie di 6 RFC (dal 7230 al 7235), e venne deprecata la versione 0.9.</a:t>
            </a:r>
          </a:p>
        </p:txBody>
      </p:sp>
      <p:sp>
        <p:nvSpPr>
          <p:cNvPr id="32" name="CasellaDiTesto 31">
            <a:extLst>
              <a:ext uri="{FF2B5EF4-FFF2-40B4-BE49-F238E27FC236}">
                <a16:creationId xmlns:a16="http://schemas.microsoft.com/office/drawing/2014/main" xmlns="" id="{69314E42-8F77-387E-691C-E6182CC20073}"/>
              </a:ext>
            </a:extLst>
          </p:cNvPr>
          <p:cNvSpPr txBox="1"/>
          <p:nvPr/>
        </p:nvSpPr>
        <p:spPr>
          <a:xfrm>
            <a:off x="1380684" y="1915095"/>
            <a:ext cx="3601219" cy="338554"/>
          </a:xfrm>
          <a:prstGeom prst="rect">
            <a:avLst/>
          </a:prstGeom>
          <a:noFill/>
        </p:spPr>
        <p:txBody>
          <a:bodyPr wrap="square" rtlCol="0">
            <a:spAutoFit/>
          </a:bodyPr>
          <a:lstStyle/>
          <a:p>
            <a:r>
              <a:rPr lang="it-IT" sz="1600" dirty="0">
                <a:solidFill>
                  <a:srgbClr val="00B050"/>
                </a:solidFill>
                <a:latin typeface="Aharoni" panose="02010803020104030203" pitchFamily="2" charset="-79"/>
                <a:cs typeface="Aharoni" panose="02010803020104030203" pitchFamily="2" charset="-79"/>
              </a:rPr>
              <a:t>Informazioni generali…</a:t>
            </a:r>
          </a:p>
        </p:txBody>
      </p:sp>
      <p:sp>
        <p:nvSpPr>
          <p:cNvPr id="33" name="CasellaDiTesto 32">
            <a:extLst>
              <a:ext uri="{FF2B5EF4-FFF2-40B4-BE49-F238E27FC236}">
                <a16:creationId xmlns:a16="http://schemas.microsoft.com/office/drawing/2014/main" xmlns="" id="{B4181BE9-EEAE-3F3B-B831-0CDA1B20412A}"/>
              </a:ext>
            </a:extLst>
          </p:cNvPr>
          <p:cNvSpPr txBox="1"/>
          <p:nvPr/>
        </p:nvSpPr>
        <p:spPr>
          <a:xfrm>
            <a:off x="7415875" y="2790352"/>
            <a:ext cx="3601219" cy="338554"/>
          </a:xfrm>
          <a:prstGeom prst="rect">
            <a:avLst/>
          </a:prstGeom>
          <a:noFill/>
        </p:spPr>
        <p:txBody>
          <a:bodyPr wrap="square" rtlCol="0">
            <a:spAutoFit/>
          </a:bodyPr>
          <a:lstStyle/>
          <a:p>
            <a:r>
              <a:rPr lang="it-IT" sz="1600" dirty="0">
                <a:solidFill>
                  <a:srgbClr val="00B050"/>
                </a:solidFill>
                <a:latin typeface="Aharoni" panose="02010803020104030203" pitchFamily="2" charset="-79"/>
                <a:cs typeface="Aharoni" panose="02010803020104030203" pitchFamily="2" charset="-79"/>
              </a:rPr>
              <a:t>In più…</a:t>
            </a:r>
          </a:p>
        </p:txBody>
      </p:sp>
    </p:spTree>
    <p:extLst>
      <p:ext uri="{BB962C8B-B14F-4D97-AF65-F5344CB8AC3E}">
        <p14:creationId xmlns:p14="http://schemas.microsoft.com/office/powerpoint/2010/main" val="27321055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95000"/>
                    </a14:imgEffect>
                  </a14:imgLayer>
                </a14:imgProps>
              </a:ext>
            </a:extLst>
          </a:blip>
          <a:srcRect/>
          <a:stretch>
            <a:fillRect t="-9000" b="-9000"/>
          </a:stretch>
        </a:blipFill>
        <a:effectLst/>
      </p:bgPr>
    </p:bg>
    <p:spTree>
      <p:nvGrpSpPr>
        <p:cNvPr id="1" name="">
          <a:extLst>
            <a:ext uri="{FF2B5EF4-FFF2-40B4-BE49-F238E27FC236}">
              <a16:creationId xmlns:a16="http://schemas.microsoft.com/office/drawing/2014/main" xmlns="" id="{E3CA9580-AE92-C5F4-D3BC-2D5E9B787E8F}"/>
            </a:ext>
          </a:extLst>
        </p:cNvPr>
        <p:cNvGrpSpPr/>
        <p:nvPr/>
      </p:nvGrpSpPr>
      <p:grpSpPr>
        <a:xfrm>
          <a:off x="0" y="0"/>
          <a:ext cx="0" cy="0"/>
          <a:chOff x="0" y="0"/>
          <a:chExt cx="0" cy="0"/>
        </a:xfrm>
      </p:grpSpPr>
      <p:grpSp>
        <p:nvGrpSpPr>
          <p:cNvPr id="14" name="Gruppo 13">
            <a:extLst>
              <a:ext uri="{FF2B5EF4-FFF2-40B4-BE49-F238E27FC236}">
                <a16:creationId xmlns:a16="http://schemas.microsoft.com/office/drawing/2014/main" xmlns="" id="{5118D089-AED4-E9B8-79F5-916BD5349A26}"/>
              </a:ext>
            </a:extLst>
          </p:cNvPr>
          <p:cNvGrpSpPr/>
          <p:nvPr/>
        </p:nvGrpSpPr>
        <p:grpSpPr>
          <a:xfrm>
            <a:off x="2541364" y="1476375"/>
            <a:ext cx="7109271" cy="3905250"/>
            <a:chOff x="2996754" y="1771650"/>
            <a:chExt cx="7109271" cy="3905250"/>
          </a:xfrm>
        </p:grpSpPr>
        <p:pic>
          <p:nvPicPr>
            <p:cNvPr id="8" name="Elemento grafico 7">
              <a:extLst>
                <a:ext uri="{FF2B5EF4-FFF2-40B4-BE49-F238E27FC236}">
                  <a16:creationId xmlns:a16="http://schemas.microsoft.com/office/drawing/2014/main" xmlns="" id="{4996308F-8413-B4EB-ED7D-98D83639ECC5}"/>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2996754" y="1771650"/>
              <a:ext cx="6198492" cy="3314700"/>
            </a:xfrm>
            <a:prstGeom prst="rect">
              <a:avLst/>
            </a:prstGeom>
          </p:spPr>
        </p:pic>
        <p:sp>
          <p:nvSpPr>
            <p:cNvPr id="13" name="Rettangolo con due angoli in diagonale ritagliati 12">
              <a:extLst>
                <a:ext uri="{FF2B5EF4-FFF2-40B4-BE49-F238E27FC236}">
                  <a16:creationId xmlns:a16="http://schemas.microsoft.com/office/drawing/2014/main" xmlns="" id="{FD50ED9E-7421-448A-8A73-26DFF4357BCE}"/>
                </a:ext>
              </a:extLst>
            </p:cNvPr>
            <p:cNvSpPr/>
            <p:nvPr/>
          </p:nvSpPr>
          <p:spPr>
            <a:xfrm>
              <a:off x="7248525" y="4395788"/>
              <a:ext cx="2857500" cy="1281112"/>
            </a:xfrm>
            <a:prstGeom prst="snip2DiagRect">
              <a:avLst/>
            </a:prstGeom>
            <a:solidFill>
              <a:schemeClr val="accent4">
                <a:lumMod val="75000"/>
              </a:schemeClr>
            </a:solidFill>
            <a:ln w="1016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8800" dirty="0"/>
                <a:t>3.0</a:t>
              </a:r>
            </a:p>
          </p:txBody>
        </p:sp>
      </p:grpSp>
    </p:spTree>
    <p:extLst>
      <p:ext uri="{BB962C8B-B14F-4D97-AF65-F5344CB8AC3E}">
        <p14:creationId xmlns:p14="http://schemas.microsoft.com/office/powerpoint/2010/main" val="11284360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70000"/>
                    </a14:imgEffect>
                  </a14:imgLayer>
                </a14:imgProps>
              </a:ext>
            </a:extLst>
          </a:blip>
          <a:srcRect/>
          <a:stretch>
            <a:fillRect t="-9000" b="-9000"/>
          </a:stretch>
        </a:blipFill>
        <a:effectLst/>
      </p:bgPr>
    </p:bg>
    <p:spTree>
      <p:nvGrpSpPr>
        <p:cNvPr id="1" name="">
          <a:extLst>
            <a:ext uri="{FF2B5EF4-FFF2-40B4-BE49-F238E27FC236}">
              <a16:creationId xmlns:a16="http://schemas.microsoft.com/office/drawing/2014/main" xmlns="" id="{EB7471AA-11A4-1BE0-DCE3-D841CD2E4186}"/>
            </a:ext>
          </a:extLst>
        </p:cNvPr>
        <p:cNvGrpSpPr/>
        <p:nvPr/>
      </p:nvGrpSpPr>
      <p:grpSpPr>
        <a:xfrm>
          <a:off x="0" y="0"/>
          <a:ext cx="0" cy="0"/>
          <a:chOff x="0" y="0"/>
          <a:chExt cx="0" cy="0"/>
        </a:xfrm>
      </p:grpSpPr>
      <p:sp>
        <p:nvSpPr>
          <p:cNvPr id="46" name="Rettangolo con angoli arrotondati 45">
            <a:extLst>
              <a:ext uri="{FF2B5EF4-FFF2-40B4-BE49-F238E27FC236}">
                <a16:creationId xmlns:a16="http://schemas.microsoft.com/office/drawing/2014/main" xmlns="" id="{CD61A171-6F49-3F7B-C3A9-9C4435909A03}"/>
              </a:ext>
            </a:extLst>
          </p:cNvPr>
          <p:cNvSpPr/>
          <p:nvPr/>
        </p:nvSpPr>
        <p:spPr>
          <a:xfrm>
            <a:off x="8490198" y="167180"/>
            <a:ext cx="3482586" cy="1682690"/>
          </a:xfrm>
          <a:prstGeom prst="roundRect">
            <a:avLst>
              <a:gd name="adj" fmla="val 6336"/>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6" name="Rettangolo con angoli arrotondati 15">
            <a:extLst>
              <a:ext uri="{FF2B5EF4-FFF2-40B4-BE49-F238E27FC236}">
                <a16:creationId xmlns:a16="http://schemas.microsoft.com/office/drawing/2014/main" xmlns="" id="{BF75E205-2D6D-03D7-C0BE-40B82A345696}"/>
              </a:ext>
            </a:extLst>
          </p:cNvPr>
          <p:cNvSpPr/>
          <p:nvPr/>
        </p:nvSpPr>
        <p:spPr>
          <a:xfrm>
            <a:off x="510454" y="1781355"/>
            <a:ext cx="4957928" cy="2709565"/>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27" name="Gruppo 26">
            <a:extLst>
              <a:ext uri="{FF2B5EF4-FFF2-40B4-BE49-F238E27FC236}">
                <a16:creationId xmlns:a16="http://schemas.microsoft.com/office/drawing/2014/main" xmlns="" id="{621328D5-1C38-C043-08BE-8D59DDB82B56}"/>
              </a:ext>
            </a:extLst>
          </p:cNvPr>
          <p:cNvGrpSpPr/>
          <p:nvPr/>
        </p:nvGrpSpPr>
        <p:grpSpPr>
          <a:xfrm>
            <a:off x="303881" y="1488491"/>
            <a:ext cx="836181" cy="836181"/>
            <a:chOff x="5512484" y="2105025"/>
            <a:chExt cx="695324" cy="695324"/>
          </a:xfrm>
        </p:grpSpPr>
        <p:sp>
          <p:nvSpPr>
            <p:cNvPr id="17" name="Ovale 16">
              <a:extLst>
                <a:ext uri="{FF2B5EF4-FFF2-40B4-BE49-F238E27FC236}">
                  <a16:creationId xmlns:a16="http://schemas.microsoft.com/office/drawing/2014/main" xmlns="" id="{ADA42DA6-762A-73E3-724C-C0E17658AE8B}"/>
                </a:ext>
              </a:extLst>
            </p:cNvPr>
            <p:cNvSpPr/>
            <p:nvPr/>
          </p:nvSpPr>
          <p:spPr>
            <a:xfrm>
              <a:off x="5512484" y="2105025"/>
              <a:ext cx="695324" cy="695324"/>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5" name="Elemento grafico 14" descr="Informazioni con riempimento a tinta unita">
              <a:extLst>
                <a:ext uri="{FF2B5EF4-FFF2-40B4-BE49-F238E27FC236}">
                  <a16:creationId xmlns:a16="http://schemas.microsoft.com/office/drawing/2014/main" xmlns="" id="{325FA02D-5016-F636-C325-24CADECB473E}"/>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5512484" y="2105025"/>
              <a:ext cx="695324" cy="695324"/>
            </a:xfrm>
            <a:prstGeom prst="rect">
              <a:avLst/>
            </a:prstGeom>
          </p:spPr>
        </p:pic>
      </p:grpSp>
      <p:sp>
        <p:nvSpPr>
          <p:cNvPr id="28" name="CasellaDiTesto 27">
            <a:extLst>
              <a:ext uri="{FF2B5EF4-FFF2-40B4-BE49-F238E27FC236}">
                <a16:creationId xmlns:a16="http://schemas.microsoft.com/office/drawing/2014/main" xmlns="" id="{042CD149-CDD9-C3CE-894E-C2753A7EA1D9}"/>
              </a:ext>
            </a:extLst>
          </p:cNvPr>
          <p:cNvSpPr txBox="1"/>
          <p:nvPr/>
        </p:nvSpPr>
        <p:spPr>
          <a:xfrm>
            <a:off x="683928" y="2285481"/>
            <a:ext cx="4544576" cy="338554"/>
          </a:xfrm>
          <a:prstGeom prst="rect">
            <a:avLst/>
          </a:prstGeom>
          <a:noFill/>
        </p:spPr>
        <p:txBody>
          <a:bodyPr wrap="square" rtlCol="0">
            <a:spAutoFit/>
          </a:bodyPr>
          <a:lstStyle/>
          <a:p>
            <a:pPr marL="285750" indent="-285750">
              <a:buFont typeface="Arial" panose="020B0604020202020204" pitchFamily="34" charset="0"/>
              <a:buChar char="•"/>
            </a:pPr>
            <a:r>
              <a:rPr lang="it-IT" sz="1600" dirty="0"/>
              <a:t>Pubblicato il 6 giugno 2022 nel </a:t>
            </a:r>
            <a:r>
              <a:rPr lang="it-IT" sz="1600" dirty="0">
                <a:hlinkClick r:id="rId6"/>
              </a:rPr>
              <a:t>RFC 9114</a:t>
            </a:r>
            <a:r>
              <a:rPr lang="it-IT" sz="1600" dirty="0"/>
              <a:t>.</a:t>
            </a:r>
          </a:p>
        </p:txBody>
      </p:sp>
      <p:sp>
        <p:nvSpPr>
          <p:cNvPr id="42" name="CasellaDiTesto 41">
            <a:extLst>
              <a:ext uri="{FF2B5EF4-FFF2-40B4-BE49-F238E27FC236}">
                <a16:creationId xmlns:a16="http://schemas.microsoft.com/office/drawing/2014/main" xmlns="" id="{E5AD4980-E54C-4BD5-2D84-786642435535}"/>
              </a:ext>
            </a:extLst>
          </p:cNvPr>
          <p:cNvSpPr txBox="1"/>
          <p:nvPr/>
        </p:nvSpPr>
        <p:spPr>
          <a:xfrm>
            <a:off x="683928" y="2693651"/>
            <a:ext cx="4544576" cy="1569660"/>
          </a:xfrm>
          <a:prstGeom prst="rect">
            <a:avLst/>
          </a:prstGeom>
          <a:noFill/>
        </p:spPr>
        <p:txBody>
          <a:bodyPr wrap="square" rtlCol="0">
            <a:spAutoFit/>
          </a:bodyPr>
          <a:lstStyle/>
          <a:p>
            <a:pPr marL="285750" indent="-285750">
              <a:buFont typeface="Arial" panose="020B0604020202020204" pitchFamily="34" charset="0"/>
              <a:buChar char="•"/>
            </a:pPr>
            <a:r>
              <a:rPr lang="it-IT" sz="1600" dirty="0"/>
              <a:t>Con questa versione, per la prima volta il protocollo HTTP non si basa più sul trasporto affidabile con il protocollo TCP, ma bensì sul nuovo protocollo QUIC. Questo ha permesso di avere una latenza decisamente minore rispetto alle versioni precedenti.</a:t>
            </a:r>
          </a:p>
        </p:txBody>
      </p:sp>
      <p:grpSp>
        <p:nvGrpSpPr>
          <p:cNvPr id="2" name="Gruppo 1">
            <a:extLst>
              <a:ext uri="{FF2B5EF4-FFF2-40B4-BE49-F238E27FC236}">
                <a16:creationId xmlns:a16="http://schemas.microsoft.com/office/drawing/2014/main" xmlns="" id="{B28EF186-4920-85B3-9A5C-3BC5682EE62D}"/>
              </a:ext>
            </a:extLst>
          </p:cNvPr>
          <p:cNvGrpSpPr/>
          <p:nvPr/>
        </p:nvGrpSpPr>
        <p:grpSpPr>
          <a:xfrm>
            <a:off x="185385" y="150548"/>
            <a:ext cx="1952208" cy="1072383"/>
            <a:chOff x="2996754" y="1771650"/>
            <a:chExt cx="7109271" cy="3905250"/>
          </a:xfrm>
        </p:grpSpPr>
        <p:pic>
          <p:nvPicPr>
            <p:cNvPr id="3" name="Elemento grafico 2">
              <a:extLst>
                <a:ext uri="{FF2B5EF4-FFF2-40B4-BE49-F238E27FC236}">
                  <a16:creationId xmlns:a16="http://schemas.microsoft.com/office/drawing/2014/main" xmlns="" id="{3D52E240-2725-3B85-0734-0034C9C2DFE7}"/>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2996754" y="1771650"/>
              <a:ext cx="6198492" cy="3314700"/>
            </a:xfrm>
            <a:prstGeom prst="rect">
              <a:avLst/>
            </a:prstGeom>
          </p:spPr>
        </p:pic>
        <p:sp>
          <p:nvSpPr>
            <p:cNvPr id="4" name="Rettangolo con due angoli in diagonale ritagliati 3">
              <a:extLst>
                <a:ext uri="{FF2B5EF4-FFF2-40B4-BE49-F238E27FC236}">
                  <a16:creationId xmlns:a16="http://schemas.microsoft.com/office/drawing/2014/main" xmlns="" id="{BD7831B2-35CD-8DCD-EB83-E1C03468C9EA}"/>
                </a:ext>
              </a:extLst>
            </p:cNvPr>
            <p:cNvSpPr/>
            <p:nvPr/>
          </p:nvSpPr>
          <p:spPr>
            <a:xfrm>
              <a:off x="7248525" y="4395788"/>
              <a:ext cx="2857500" cy="1281112"/>
            </a:xfrm>
            <a:prstGeom prst="snip2DiagRect">
              <a:avLst/>
            </a:prstGeom>
            <a:solidFill>
              <a:srgbClr val="0070C0"/>
            </a:solidFill>
            <a:ln w="412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000" dirty="0"/>
                <a:t>3.0</a:t>
              </a:r>
              <a:endParaRPr lang="it-IT" sz="8800" dirty="0"/>
            </a:p>
          </p:txBody>
        </p:sp>
      </p:grpSp>
      <p:graphicFrame>
        <p:nvGraphicFramePr>
          <p:cNvPr id="47" name="Grafico 46">
            <a:extLst>
              <a:ext uri="{FF2B5EF4-FFF2-40B4-BE49-F238E27FC236}">
                <a16:creationId xmlns:a16="http://schemas.microsoft.com/office/drawing/2014/main" xmlns="" id="{9B71AE4B-EEF3-7DDF-70BA-633085F45933}"/>
              </a:ext>
            </a:extLst>
          </p:cNvPr>
          <p:cNvGraphicFramePr/>
          <p:nvPr>
            <p:extLst>
              <p:ext uri="{D42A27DB-BD31-4B8C-83A1-F6EECF244321}">
                <p14:modId xmlns:p14="http://schemas.microsoft.com/office/powerpoint/2010/main" val="2440721128"/>
              </p:ext>
            </p:extLst>
          </p:nvPr>
        </p:nvGraphicFramePr>
        <p:xfrm>
          <a:off x="10524952" y="206837"/>
          <a:ext cx="1443068" cy="1383838"/>
        </p:xfrm>
        <a:graphic>
          <a:graphicData uri="http://schemas.openxmlformats.org/drawingml/2006/chart">
            <c:chart xmlns:c="http://schemas.openxmlformats.org/drawingml/2006/chart" xmlns:r="http://schemas.openxmlformats.org/officeDocument/2006/relationships" r:id="rId9"/>
          </a:graphicData>
        </a:graphic>
      </p:graphicFrame>
      <p:sp>
        <p:nvSpPr>
          <p:cNvPr id="48" name="CasellaDiTesto 47">
            <a:extLst>
              <a:ext uri="{FF2B5EF4-FFF2-40B4-BE49-F238E27FC236}">
                <a16:creationId xmlns:a16="http://schemas.microsoft.com/office/drawing/2014/main" xmlns="" id="{26E69C2F-D4E7-FE53-0095-FF6E7EE88A70}"/>
              </a:ext>
            </a:extLst>
          </p:cNvPr>
          <p:cNvSpPr txBox="1"/>
          <p:nvPr/>
        </p:nvSpPr>
        <p:spPr>
          <a:xfrm>
            <a:off x="8490198" y="1536134"/>
            <a:ext cx="2049047" cy="307777"/>
          </a:xfrm>
          <a:prstGeom prst="rect">
            <a:avLst/>
          </a:prstGeom>
          <a:noFill/>
        </p:spPr>
        <p:txBody>
          <a:bodyPr wrap="square" rtlCol="0">
            <a:spAutoFit/>
          </a:bodyPr>
          <a:lstStyle/>
          <a:p>
            <a:r>
              <a:rPr lang="it-IT" sz="1400" dirty="0"/>
              <a:t>Dati di agosto 2024</a:t>
            </a:r>
          </a:p>
        </p:txBody>
      </p:sp>
      <p:graphicFrame>
        <p:nvGraphicFramePr>
          <p:cNvPr id="12" name="Grafico 11">
            <a:extLst>
              <a:ext uri="{FF2B5EF4-FFF2-40B4-BE49-F238E27FC236}">
                <a16:creationId xmlns:a16="http://schemas.microsoft.com/office/drawing/2014/main" xmlns="" id="{AEE33FDF-8CF6-F73D-CE05-F6CF9991036A}"/>
              </a:ext>
            </a:extLst>
          </p:cNvPr>
          <p:cNvGraphicFramePr/>
          <p:nvPr>
            <p:extLst>
              <p:ext uri="{D42A27DB-BD31-4B8C-83A1-F6EECF244321}">
                <p14:modId xmlns:p14="http://schemas.microsoft.com/office/powerpoint/2010/main" val="2455230624"/>
              </p:ext>
            </p:extLst>
          </p:nvPr>
        </p:nvGraphicFramePr>
        <p:xfrm>
          <a:off x="8578286" y="206837"/>
          <a:ext cx="1443068" cy="1383838"/>
        </p:xfrm>
        <a:graphic>
          <a:graphicData uri="http://schemas.openxmlformats.org/drawingml/2006/chart">
            <c:chart xmlns:c="http://schemas.openxmlformats.org/drawingml/2006/chart" xmlns:r="http://schemas.openxmlformats.org/officeDocument/2006/relationships" r:id="rId10"/>
          </a:graphicData>
        </a:graphic>
      </p:graphicFrame>
      <p:sp>
        <p:nvSpPr>
          <p:cNvPr id="13" name="Rettangolo con angoli arrotondati 12">
            <a:extLst>
              <a:ext uri="{FF2B5EF4-FFF2-40B4-BE49-F238E27FC236}">
                <a16:creationId xmlns:a16="http://schemas.microsoft.com/office/drawing/2014/main" xmlns="" id="{08372A88-E46D-D5AF-27E6-F16CBBEAA421}"/>
              </a:ext>
            </a:extLst>
          </p:cNvPr>
          <p:cNvSpPr/>
          <p:nvPr/>
        </p:nvSpPr>
        <p:spPr>
          <a:xfrm>
            <a:off x="6792686" y="2693651"/>
            <a:ext cx="4224408" cy="3911314"/>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18" name="Gruppo 17">
            <a:extLst>
              <a:ext uri="{FF2B5EF4-FFF2-40B4-BE49-F238E27FC236}">
                <a16:creationId xmlns:a16="http://schemas.microsoft.com/office/drawing/2014/main" xmlns="" id="{9AC4ABBB-8D5D-9731-E9E4-6B08594F205F}"/>
              </a:ext>
            </a:extLst>
          </p:cNvPr>
          <p:cNvGrpSpPr/>
          <p:nvPr/>
        </p:nvGrpSpPr>
        <p:grpSpPr>
          <a:xfrm>
            <a:off x="6483213" y="2285481"/>
            <a:ext cx="836181" cy="836181"/>
            <a:chOff x="5512484" y="2105025"/>
            <a:chExt cx="695324" cy="695324"/>
          </a:xfrm>
        </p:grpSpPr>
        <p:sp>
          <p:nvSpPr>
            <p:cNvPr id="21" name="Ovale 20">
              <a:extLst>
                <a:ext uri="{FF2B5EF4-FFF2-40B4-BE49-F238E27FC236}">
                  <a16:creationId xmlns:a16="http://schemas.microsoft.com/office/drawing/2014/main" xmlns="" id="{5445A10A-8465-F09F-0190-FEB40AB51F31}"/>
                </a:ext>
              </a:extLst>
            </p:cNvPr>
            <p:cNvSpPr/>
            <p:nvPr/>
          </p:nvSpPr>
          <p:spPr>
            <a:xfrm>
              <a:off x="5512484" y="2105025"/>
              <a:ext cx="695324" cy="695324"/>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24" name="Elemento grafico 23" descr="Informazioni con riempimento a tinta unita">
              <a:extLst>
                <a:ext uri="{FF2B5EF4-FFF2-40B4-BE49-F238E27FC236}">
                  <a16:creationId xmlns:a16="http://schemas.microsoft.com/office/drawing/2014/main" xmlns="" id="{570CD06A-C808-57EA-F06D-777CD0F6DE5C}"/>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5512484" y="2105025"/>
              <a:ext cx="695324" cy="695324"/>
            </a:xfrm>
            <a:prstGeom prst="rect">
              <a:avLst/>
            </a:prstGeom>
          </p:spPr>
        </p:pic>
      </p:grpSp>
      <p:sp>
        <p:nvSpPr>
          <p:cNvPr id="29" name="CasellaDiTesto 28">
            <a:extLst>
              <a:ext uri="{FF2B5EF4-FFF2-40B4-BE49-F238E27FC236}">
                <a16:creationId xmlns:a16="http://schemas.microsoft.com/office/drawing/2014/main" xmlns="" id="{0C514BEA-4CD1-42A7-E124-7B50D3EA2017}"/>
              </a:ext>
            </a:extLst>
          </p:cNvPr>
          <p:cNvSpPr txBox="1"/>
          <p:nvPr/>
        </p:nvSpPr>
        <p:spPr>
          <a:xfrm>
            <a:off x="7014359" y="3225607"/>
            <a:ext cx="3862141" cy="584775"/>
          </a:xfrm>
          <a:prstGeom prst="rect">
            <a:avLst/>
          </a:prstGeom>
          <a:noFill/>
        </p:spPr>
        <p:txBody>
          <a:bodyPr wrap="square" rtlCol="0">
            <a:spAutoFit/>
          </a:bodyPr>
          <a:lstStyle/>
          <a:p>
            <a:pPr marL="285750" indent="-285750">
              <a:buFont typeface="Arial" panose="020B0604020202020204" pitchFamily="34" charset="0"/>
              <a:buChar char="•"/>
            </a:pPr>
            <a:r>
              <a:rPr lang="it-IT" sz="1600" dirty="0"/>
              <a:t>Il QUIC è un nuovo protocollo di trasporto basato sull’UDP.</a:t>
            </a:r>
          </a:p>
        </p:txBody>
      </p:sp>
      <p:sp>
        <p:nvSpPr>
          <p:cNvPr id="5" name="Freccia curva 4">
            <a:extLst>
              <a:ext uri="{FF2B5EF4-FFF2-40B4-BE49-F238E27FC236}">
                <a16:creationId xmlns:a16="http://schemas.microsoft.com/office/drawing/2014/main" xmlns="" id="{C0E3597D-856D-4497-5E6F-D991F5B5525C}"/>
              </a:ext>
            </a:extLst>
          </p:cNvPr>
          <p:cNvSpPr/>
          <p:nvPr/>
        </p:nvSpPr>
        <p:spPr>
          <a:xfrm rot="10800000" flipH="1">
            <a:off x="1174906" y="4504904"/>
            <a:ext cx="5617779" cy="1623844"/>
          </a:xfrm>
          <a:prstGeom prst="bentArrow">
            <a:avLst>
              <a:gd name="adj1" fmla="val 19405"/>
              <a:gd name="adj2" fmla="val 27098"/>
              <a:gd name="adj3" fmla="val 34791"/>
              <a:gd name="adj4" fmla="val 54007"/>
            </a:avLst>
          </a:prstGeom>
          <a:gradFill>
            <a:gsLst>
              <a:gs pos="0">
                <a:schemeClr val="accent1"/>
              </a:gs>
              <a:gs pos="23000">
                <a:schemeClr val="accent1">
                  <a:lumMod val="60000"/>
                  <a:lumOff val="40000"/>
                </a:schemeClr>
              </a:gs>
              <a:gs pos="69000">
                <a:schemeClr val="accent1">
                  <a:lumMod val="40000"/>
                  <a:lumOff val="60000"/>
                </a:schemeClr>
              </a:gs>
              <a:gs pos="97000">
                <a:schemeClr val="accent1">
                  <a:lumMod val="20000"/>
                  <a:lumOff val="80000"/>
                </a:schemeClr>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CasellaDiTesto 5">
            <a:extLst>
              <a:ext uri="{FF2B5EF4-FFF2-40B4-BE49-F238E27FC236}">
                <a16:creationId xmlns:a16="http://schemas.microsoft.com/office/drawing/2014/main" xmlns="" id="{3EA468C4-C6A3-105A-1294-F366E660F4F2}"/>
              </a:ext>
            </a:extLst>
          </p:cNvPr>
          <p:cNvSpPr txBox="1"/>
          <p:nvPr/>
        </p:nvSpPr>
        <p:spPr>
          <a:xfrm>
            <a:off x="1380684" y="1915095"/>
            <a:ext cx="3601219" cy="338554"/>
          </a:xfrm>
          <a:prstGeom prst="rect">
            <a:avLst/>
          </a:prstGeom>
          <a:noFill/>
        </p:spPr>
        <p:txBody>
          <a:bodyPr wrap="square" rtlCol="0">
            <a:spAutoFit/>
          </a:bodyPr>
          <a:lstStyle/>
          <a:p>
            <a:r>
              <a:rPr lang="it-IT" sz="1600" dirty="0">
                <a:solidFill>
                  <a:schemeClr val="accent4"/>
                </a:solidFill>
                <a:latin typeface="Aharoni" panose="02010803020104030203" pitchFamily="2" charset="-79"/>
                <a:cs typeface="Aharoni" panose="02010803020104030203" pitchFamily="2" charset="-79"/>
              </a:rPr>
              <a:t>Informazioni generali…</a:t>
            </a:r>
          </a:p>
        </p:txBody>
      </p:sp>
      <p:sp>
        <p:nvSpPr>
          <p:cNvPr id="7" name="CasellaDiTesto 6">
            <a:extLst>
              <a:ext uri="{FF2B5EF4-FFF2-40B4-BE49-F238E27FC236}">
                <a16:creationId xmlns:a16="http://schemas.microsoft.com/office/drawing/2014/main" xmlns="" id="{075D2330-74F3-EDCF-3E3F-73FE65C58CE5}"/>
              </a:ext>
            </a:extLst>
          </p:cNvPr>
          <p:cNvSpPr txBox="1"/>
          <p:nvPr/>
        </p:nvSpPr>
        <p:spPr>
          <a:xfrm>
            <a:off x="7415875" y="2790352"/>
            <a:ext cx="3601219" cy="338554"/>
          </a:xfrm>
          <a:prstGeom prst="rect">
            <a:avLst/>
          </a:prstGeom>
          <a:noFill/>
        </p:spPr>
        <p:txBody>
          <a:bodyPr wrap="square" rtlCol="0">
            <a:spAutoFit/>
          </a:bodyPr>
          <a:lstStyle/>
          <a:p>
            <a:r>
              <a:rPr lang="it-IT" sz="1600" dirty="0">
                <a:solidFill>
                  <a:schemeClr val="accent4"/>
                </a:solidFill>
                <a:latin typeface="Aharoni" panose="02010803020104030203" pitchFamily="2" charset="-79"/>
                <a:cs typeface="Aharoni" panose="02010803020104030203" pitchFamily="2" charset="-79"/>
              </a:rPr>
              <a:t>Il protocollo QUIC…</a:t>
            </a:r>
          </a:p>
        </p:txBody>
      </p:sp>
      <p:sp>
        <p:nvSpPr>
          <p:cNvPr id="8" name="CasellaDiTesto 7">
            <a:extLst>
              <a:ext uri="{FF2B5EF4-FFF2-40B4-BE49-F238E27FC236}">
                <a16:creationId xmlns:a16="http://schemas.microsoft.com/office/drawing/2014/main" xmlns="" id="{1A265CE0-8789-4430-DF9C-4BB53E8260A3}"/>
              </a:ext>
            </a:extLst>
          </p:cNvPr>
          <p:cNvSpPr txBox="1"/>
          <p:nvPr/>
        </p:nvSpPr>
        <p:spPr>
          <a:xfrm>
            <a:off x="7014359" y="3914327"/>
            <a:ext cx="3862141" cy="1323439"/>
          </a:xfrm>
          <a:prstGeom prst="rect">
            <a:avLst/>
          </a:prstGeom>
          <a:noFill/>
        </p:spPr>
        <p:txBody>
          <a:bodyPr wrap="square" rtlCol="0">
            <a:spAutoFit/>
          </a:bodyPr>
          <a:lstStyle/>
          <a:p>
            <a:pPr marL="285750" indent="-285750">
              <a:buFont typeface="Arial" panose="020B0604020202020204" pitchFamily="34" charset="0"/>
              <a:buChar char="•"/>
            </a:pPr>
            <a:r>
              <a:rPr lang="it-IT" sz="1600" dirty="0"/>
              <a:t>È un protocollo con multiplexing, implementa il controllo di perdita e la ritrasmissione dei pacchetti separatamente per ogni flusso, così non si blocca tutta la comunicazione</a:t>
            </a:r>
          </a:p>
        </p:txBody>
      </p:sp>
      <p:sp>
        <p:nvSpPr>
          <p:cNvPr id="9" name="CasellaDiTesto 8">
            <a:extLst>
              <a:ext uri="{FF2B5EF4-FFF2-40B4-BE49-F238E27FC236}">
                <a16:creationId xmlns:a16="http://schemas.microsoft.com/office/drawing/2014/main" xmlns="" id="{6DA4891B-82F5-F452-5FB6-A2014B1D1BB7}"/>
              </a:ext>
            </a:extLst>
          </p:cNvPr>
          <p:cNvSpPr txBox="1"/>
          <p:nvPr/>
        </p:nvSpPr>
        <p:spPr>
          <a:xfrm>
            <a:off x="7014359" y="5237766"/>
            <a:ext cx="3862141" cy="1323439"/>
          </a:xfrm>
          <a:prstGeom prst="rect">
            <a:avLst/>
          </a:prstGeom>
          <a:noFill/>
        </p:spPr>
        <p:txBody>
          <a:bodyPr wrap="square" rtlCol="0">
            <a:spAutoFit/>
          </a:bodyPr>
          <a:lstStyle/>
          <a:p>
            <a:pPr marL="285750" indent="-285750">
              <a:buFont typeface="Arial" panose="020B0604020202020204" pitchFamily="34" charset="0"/>
              <a:buChar char="•"/>
            </a:pPr>
            <a:r>
              <a:rPr lang="it-IT" sz="1600" dirty="0"/>
              <a:t>La filosofia è che dato che ormai i dispositivi sono molto più performanti rispetto ad una volta, si sposta la maggior parte del lavoro dal livello di rete al livello di applicazione.</a:t>
            </a:r>
          </a:p>
        </p:txBody>
      </p:sp>
    </p:spTree>
    <p:extLst>
      <p:ext uri="{BB962C8B-B14F-4D97-AF65-F5344CB8AC3E}">
        <p14:creationId xmlns:p14="http://schemas.microsoft.com/office/powerpoint/2010/main" val="366893905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95000"/>
                    </a14:imgEffect>
                  </a14:imgLayer>
                </a14:imgProps>
              </a:ext>
            </a:extLst>
          </a:blip>
          <a:srcRect/>
          <a:stretch>
            <a:fillRect t="-9000" b="-9000"/>
          </a:stretch>
        </a:blipFill>
        <a:effectLst/>
      </p:bgPr>
    </p:bg>
    <p:spTree>
      <p:nvGrpSpPr>
        <p:cNvPr id="1" name="">
          <a:extLst>
            <a:ext uri="{FF2B5EF4-FFF2-40B4-BE49-F238E27FC236}">
              <a16:creationId xmlns:a16="http://schemas.microsoft.com/office/drawing/2014/main" xmlns="" id="{842C0C4A-218A-3FF8-3204-7B05668D875D}"/>
            </a:ext>
          </a:extLst>
        </p:cNvPr>
        <p:cNvGrpSpPr/>
        <p:nvPr/>
      </p:nvGrpSpPr>
      <p:grpSpPr>
        <a:xfrm>
          <a:off x="0" y="0"/>
          <a:ext cx="0" cy="0"/>
          <a:chOff x="0" y="0"/>
          <a:chExt cx="0" cy="0"/>
        </a:xfrm>
      </p:grpSpPr>
      <p:pic>
        <p:nvPicPr>
          <p:cNvPr id="4" name="Immagine 3" descr="Immagine che contiene testo, Carattere, design, internet&#10;&#10;Descrizione generata automaticamente">
            <a:extLst>
              <a:ext uri="{FF2B5EF4-FFF2-40B4-BE49-F238E27FC236}">
                <a16:creationId xmlns:a16="http://schemas.microsoft.com/office/drawing/2014/main" xmlns="" id="{34B26AD4-10E9-92BB-336C-7D7DA599E1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8732" y="2050366"/>
            <a:ext cx="5514536" cy="2757268"/>
          </a:xfrm>
          <a:prstGeom prst="rect">
            <a:avLst/>
          </a:prstGeom>
        </p:spPr>
      </p:pic>
      <p:sp>
        <p:nvSpPr>
          <p:cNvPr id="5" name="CasellaDiTesto 4">
            <a:extLst>
              <a:ext uri="{FF2B5EF4-FFF2-40B4-BE49-F238E27FC236}">
                <a16:creationId xmlns:a16="http://schemas.microsoft.com/office/drawing/2014/main" xmlns="" id="{AC055BEC-C372-4D2C-4013-1C377F90C59C}"/>
              </a:ext>
            </a:extLst>
          </p:cNvPr>
          <p:cNvSpPr txBox="1"/>
          <p:nvPr/>
        </p:nvSpPr>
        <p:spPr>
          <a:xfrm>
            <a:off x="139637" y="148646"/>
            <a:ext cx="5761171" cy="461665"/>
          </a:xfrm>
          <a:prstGeom prst="rect">
            <a:avLst/>
          </a:prstGeom>
          <a:noFill/>
        </p:spPr>
        <p:txBody>
          <a:bodyPr wrap="square" rtlCol="0">
            <a:spAutoFit/>
          </a:bodyPr>
          <a:lstStyle/>
          <a:p>
            <a:r>
              <a:rPr lang="it-IT" sz="2400" dirty="0">
                <a:solidFill>
                  <a:schemeClr val="accent3">
                    <a:lumMod val="60000"/>
                    <a:lumOff val="40000"/>
                  </a:schemeClr>
                </a:solidFill>
                <a:latin typeface="Bauhaus 93" panose="04030905020B02020C02" pitchFamily="82" charset="0"/>
              </a:rPr>
              <a:t>Approfondimento…</a:t>
            </a:r>
          </a:p>
        </p:txBody>
      </p:sp>
    </p:spTree>
    <p:extLst>
      <p:ext uri="{BB962C8B-B14F-4D97-AF65-F5344CB8AC3E}">
        <p14:creationId xmlns:p14="http://schemas.microsoft.com/office/powerpoint/2010/main" val="21165917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67000"/>
                    </a14:imgEffect>
                  </a14:imgLayer>
                </a14:imgProps>
              </a:ext>
            </a:extLst>
          </a:blip>
          <a:srcRect/>
          <a:stretch>
            <a:fillRect t="-9000" b="-9000"/>
          </a:stretch>
        </a:blipFill>
        <a:effectLst/>
      </p:bgPr>
    </p:bg>
    <p:spTree>
      <p:nvGrpSpPr>
        <p:cNvPr id="1" name="">
          <a:extLst>
            <a:ext uri="{FF2B5EF4-FFF2-40B4-BE49-F238E27FC236}">
              <a16:creationId xmlns:a16="http://schemas.microsoft.com/office/drawing/2014/main" xmlns="" id="{FF64E74F-9967-4F92-0492-4ECED03BE8D5}"/>
            </a:ext>
          </a:extLst>
        </p:cNvPr>
        <p:cNvGrpSpPr/>
        <p:nvPr/>
      </p:nvGrpSpPr>
      <p:grpSpPr>
        <a:xfrm>
          <a:off x="0" y="0"/>
          <a:ext cx="0" cy="0"/>
          <a:chOff x="0" y="0"/>
          <a:chExt cx="0" cy="0"/>
        </a:xfrm>
      </p:grpSpPr>
      <p:pic>
        <p:nvPicPr>
          <p:cNvPr id="8" name="Immagine 7" descr="Immagine che contiene testo, Carattere, design, internet&#10;&#10;Descrizione generata automaticamente">
            <a:extLst>
              <a:ext uri="{FF2B5EF4-FFF2-40B4-BE49-F238E27FC236}">
                <a16:creationId xmlns:a16="http://schemas.microsoft.com/office/drawing/2014/main" xmlns="" id="{13C59B6C-B6E0-19EF-6FAE-82F1B1A759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4123" y="181442"/>
            <a:ext cx="2281842" cy="1140921"/>
          </a:xfrm>
          <a:prstGeom prst="rect">
            <a:avLst/>
          </a:prstGeom>
        </p:spPr>
      </p:pic>
      <p:sp>
        <p:nvSpPr>
          <p:cNvPr id="9" name="Rettangolo con angoli arrotondati 8">
            <a:extLst>
              <a:ext uri="{FF2B5EF4-FFF2-40B4-BE49-F238E27FC236}">
                <a16:creationId xmlns:a16="http://schemas.microsoft.com/office/drawing/2014/main" xmlns="" id="{25A4F686-2C13-8E8D-8E6F-CF9FBF4F5AA1}"/>
              </a:ext>
            </a:extLst>
          </p:cNvPr>
          <p:cNvSpPr/>
          <p:nvPr/>
        </p:nvSpPr>
        <p:spPr>
          <a:xfrm>
            <a:off x="538012" y="1930106"/>
            <a:ext cx="4957928" cy="4120631"/>
          </a:xfrm>
          <a:prstGeom prst="roundRect">
            <a:avLst>
              <a:gd name="adj" fmla="val 11966"/>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10" name="Gruppo 9">
            <a:extLst>
              <a:ext uri="{FF2B5EF4-FFF2-40B4-BE49-F238E27FC236}">
                <a16:creationId xmlns:a16="http://schemas.microsoft.com/office/drawing/2014/main" xmlns="" id="{6EC97B1C-CDB6-E193-F3CD-67A8DD5F135A}"/>
              </a:ext>
            </a:extLst>
          </p:cNvPr>
          <p:cNvGrpSpPr/>
          <p:nvPr/>
        </p:nvGrpSpPr>
        <p:grpSpPr>
          <a:xfrm>
            <a:off x="331439" y="1637240"/>
            <a:ext cx="754130" cy="765160"/>
            <a:chOff x="5512484" y="2105024"/>
            <a:chExt cx="695324" cy="695325"/>
          </a:xfrm>
        </p:grpSpPr>
        <p:sp>
          <p:nvSpPr>
            <p:cNvPr id="11" name="Ovale 10">
              <a:extLst>
                <a:ext uri="{FF2B5EF4-FFF2-40B4-BE49-F238E27FC236}">
                  <a16:creationId xmlns:a16="http://schemas.microsoft.com/office/drawing/2014/main" xmlns="" id="{986940FC-345E-F4BD-A5E5-2CBE884148BB}"/>
                </a:ext>
              </a:extLst>
            </p:cNvPr>
            <p:cNvSpPr/>
            <p:nvPr/>
          </p:nvSpPr>
          <p:spPr>
            <a:xfrm>
              <a:off x="5512484" y="2105024"/>
              <a:ext cx="695324" cy="695324"/>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2" name="Elemento grafico 11" descr="Informazioni con riempimento a tinta unita">
              <a:extLst>
                <a:ext uri="{FF2B5EF4-FFF2-40B4-BE49-F238E27FC236}">
                  <a16:creationId xmlns:a16="http://schemas.microsoft.com/office/drawing/2014/main" xmlns="" id="{62CE79B0-5042-3DF3-07CC-EB5612F0C024}"/>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5512484" y="2105025"/>
              <a:ext cx="695324" cy="695324"/>
            </a:xfrm>
            <a:prstGeom prst="rect">
              <a:avLst/>
            </a:prstGeom>
          </p:spPr>
        </p:pic>
      </p:grpSp>
      <p:sp>
        <p:nvSpPr>
          <p:cNvPr id="13" name="CasellaDiTesto 12">
            <a:extLst>
              <a:ext uri="{FF2B5EF4-FFF2-40B4-BE49-F238E27FC236}">
                <a16:creationId xmlns:a16="http://schemas.microsoft.com/office/drawing/2014/main" xmlns="" id="{8B4ABBEC-655D-8B50-A206-866E2FB6FB88}"/>
              </a:ext>
            </a:extLst>
          </p:cNvPr>
          <p:cNvSpPr txBox="1"/>
          <p:nvPr/>
        </p:nvSpPr>
        <p:spPr>
          <a:xfrm>
            <a:off x="711486" y="2434232"/>
            <a:ext cx="4544576" cy="523220"/>
          </a:xfrm>
          <a:prstGeom prst="rect">
            <a:avLst/>
          </a:prstGeom>
          <a:noFill/>
        </p:spPr>
        <p:txBody>
          <a:bodyPr wrap="square" rtlCol="0">
            <a:spAutoFit/>
          </a:bodyPr>
          <a:lstStyle/>
          <a:p>
            <a:pPr marL="285750" indent="-285750">
              <a:buFont typeface="Arial" panose="020B0604020202020204" pitchFamily="34" charset="0"/>
              <a:buChar char="•"/>
            </a:pPr>
            <a:r>
              <a:rPr lang="it-IT" sz="1400" dirty="0"/>
              <a:t>HTTPS sta per </a:t>
            </a:r>
            <a:r>
              <a:rPr lang="it-IT" sz="1400" dirty="0" err="1"/>
              <a:t>Hyper</a:t>
            </a:r>
            <a:r>
              <a:rPr lang="it-IT" sz="1400" dirty="0"/>
              <a:t> Text Transfer </a:t>
            </a:r>
            <a:r>
              <a:rPr lang="it-IT" sz="1400" dirty="0" err="1"/>
              <a:t>Protocol</a:t>
            </a:r>
            <a:r>
              <a:rPr lang="it-IT" sz="1400" dirty="0"/>
              <a:t> Secure</a:t>
            </a:r>
          </a:p>
        </p:txBody>
      </p:sp>
      <p:sp>
        <p:nvSpPr>
          <p:cNvPr id="14" name="CasellaDiTesto 13">
            <a:extLst>
              <a:ext uri="{FF2B5EF4-FFF2-40B4-BE49-F238E27FC236}">
                <a16:creationId xmlns:a16="http://schemas.microsoft.com/office/drawing/2014/main" xmlns="" id="{C7465B00-A926-34A2-CA60-A6C33214CAB6}"/>
              </a:ext>
            </a:extLst>
          </p:cNvPr>
          <p:cNvSpPr txBox="1"/>
          <p:nvPr/>
        </p:nvSpPr>
        <p:spPr>
          <a:xfrm>
            <a:off x="711486" y="2977549"/>
            <a:ext cx="4544576" cy="1169551"/>
          </a:xfrm>
          <a:prstGeom prst="rect">
            <a:avLst/>
          </a:prstGeom>
          <a:noFill/>
        </p:spPr>
        <p:txBody>
          <a:bodyPr wrap="square" rtlCol="0">
            <a:spAutoFit/>
          </a:bodyPr>
          <a:lstStyle/>
          <a:p>
            <a:pPr marL="285750" indent="-285750">
              <a:buFont typeface="Arial" panose="020B0604020202020204" pitchFamily="34" charset="0"/>
              <a:buChar char="•"/>
            </a:pPr>
            <a:r>
              <a:rPr lang="it-IT" sz="1400" dirty="0"/>
              <a:t>Ci sono versioni di HTTPS che risalgono sino la 1994, con la versione creata dall’azienda </a:t>
            </a:r>
            <a:r>
              <a:rPr lang="it-IT" sz="1400" i="1" dirty="0"/>
              <a:t>Netscape Communications</a:t>
            </a:r>
            <a:r>
              <a:rPr lang="it-IT" sz="1400" dirty="0"/>
              <a:t> per il suo omonimo browser web.</a:t>
            </a:r>
          </a:p>
        </p:txBody>
      </p:sp>
      <p:sp>
        <p:nvSpPr>
          <p:cNvPr id="15" name="CasellaDiTesto 14">
            <a:extLst>
              <a:ext uri="{FF2B5EF4-FFF2-40B4-BE49-F238E27FC236}">
                <a16:creationId xmlns:a16="http://schemas.microsoft.com/office/drawing/2014/main" xmlns="" id="{CE279764-7401-AE69-DB73-EF3C60BB6FA7}"/>
              </a:ext>
            </a:extLst>
          </p:cNvPr>
          <p:cNvSpPr txBox="1"/>
          <p:nvPr/>
        </p:nvSpPr>
        <p:spPr>
          <a:xfrm>
            <a:off x="1408242" y="2063846"/>
            <a:ext cx="3601219" cy="338554"/>
          </a:xfrm>
          <a:prstGeom prst="rect">
            <a:avLst/>
          </a:prstGeom>
          <a:noFill/>
        </p:spPr>
        <p:txBody>
          <a:bodyPr wrap="square" rtlCol="0">
            <a:spAutoFit/>
          </a:bodyPr>
          <a:lstStyle/>
          <a:p>
            <a:r>
              <a:rPr lang="it-IT" sz="1600" dirty="0">
                <a:solidFill>
                  <a:schemeClr val="accent3">
                    <a:lumMod val="60000"/>
                    <a:lumOff val="40000"/>
                  </a:schemeClr>
                </a:solidFill>
                <a:latin typeface="Aharoni" panose="02010803020104030203" pitchFamily="2" charset="-79"/>
                <a:cs typeface="Aharoni" panose="02010803020104030203" pitchFamily="2" charset="-79"/>
              </a:rPr>
              <a:t>Informazioni generali…</a:t>
            </a:r>
          </a:p>
        </p:txBody>
      </p:sp>
      <p:sp>
        <p:nvSpPr>
          <p:cNvPr id="16" name="CasellaDiTesto 15">
            <a:extLst>
              <a:ext uri="{FF2B5EF4-FFF2-40B4-BE49-F238E27FC236}">
                <a16:creationId xmlns:a16="http://schemas.microsoft.com/office/drawing/2014/main" xmlns="" id="{C3B19D0A-31C8-94EB-020F-C459D74989C9}"/>
              </a:ext>
            </a:extLst>
          </p:cNvPr>
          <p:cNvSpPr txBox="1"/>
          <p:nvPr/>
        </p:nvSpPr>
        <p:spPr>
          <a:xfrm>
            <a:off x="711486" y="4134438"/>
            <a:ext cx="4544576" cy="1169551"/>
          </a:xfrm>
          <a:prstGeom prst="rect">
            <a:avLst/>
          </a:prstGeom>
          <a:noFill/>
        </p:spPr>
        <p:txBody>
          <a:bodyPr wrap="square" rtlCol="0">
            <a:spAutoFit/>
          </a:bodyPr>
          <a:lstStyle/>
          <a:p>
            <a:pPr marL="285750" indent="-285750">
              <a:buFont typeface="Arial" panose="020B0604020202020204" pitchFamily="34" charset="0"/>
              <a:buChar char="•"/>
            </a:pPr>
            <a:r>
              <a:rPr lang="it-IT" sz="1400" dirty="0"/>
              <a:t>L’HTTPS è un’estensione del protocollo HTTP che integra la sicurezza in rete della comunicazione attraverso la cifratura con i protocolli SSL (prima) o TLS (ora).</a:t>
            </a:r>
          </a:p>
        </p:txBody>
      </p:sp>
      <p:sp>
        <p:nvSpPr>
          <p:cNvPr id="17" name="CasellaDiTesto 16">
            <a:extLst>
              <a:ext uri="{FF2B5EF4-FFF2-40B4-BE49-F238E27FC236}">
                <a16:creationId xmlns:a16="http://schemas.microsoft.com/office/drawing/2014/main" xmlns="" id="{0D9A974D-3133-58DB-8186-88B23829AB4E}"/>
              </a:ext>
            </a:extLst>
          </p:cNvPr>
          <p:cNvSpPr txBox="1"/>
          <p:nvPr/>
        </p:nvSpPr>
        <p:spPr>
          <a:xfrm>
            <a:off x="744688" y="5291327"/>
            <a:ext cx="4544576" cy="738664"/>
          </a:xfrm>
          <a:prstGeom prst="rect">
            <a:avLst/>
          </a:prstGeom>
          <a:noFill/>
        </p:spPr>
        <p:txBody>
          <a:bodyPr wrap="square" rtlCol="0">
            <a:spAutoFit/>
          </a:bodyPr>
          <a:lstStyle/>
          <a:p>
            <a:pPr marL="285750" indent="-285750">
              <a:buFont typeface="Arial" panose="020B0604020202020204" pitchFamily="34" charset="0"/>
              <a:buChar char="•"/>
            </a:pPr>
            <a:r>
              <a:rPr lang="it-IT" sz="1400" dirty="0"/>
              <a:t>Grazie al suo utilizzo, permette di prevenire attacchi di man-in-the-middle</a:t>
            </a:r>
          </a:p>
        </p:txBody>
      </p:sp>
      <p:sp>
        <p:nvSpPr>
          <p:cNvPr id="18" name="Rettangolo con angoli arrotondati 17">
            <a:extLst>
              <a:ext uri="{FF2B5EF4-FFF2-40B4-BE49-F238E27FC236}">
                <a16:creationId xmlns:a16="http://schemas.microsoft.com/office/drawing/2014/main" xmlns="" id="{1D2C375D-625F-6579-7CB9-F8D117CA7A63}"/>
              </a:ext>
            </a:extLst>
          </p:cNvPr>
          <p:cNvSpPr/>
          <p:nvPr/>
        </p:nvSpPr>
        <p:spPr>
          <a:xfrm>
            <a:off x="6802928" y="1225206"/>
            <a:ext cx="4957928" cy="4031468"/>
          </a:xfrm>
          <a:prstGeom prst="roundRect">
            <a:avLst>
              <a:gd name="adj" fmla="val 7112"/>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Freccia a destra 18">
            <a:extLst>
              <a:ext uri="{FF2B5EF4-FFF2-40B4-BE49-F238E27FC236}">
                <a16:creationId xmlns:a16="http://schemas.microsoft.com/office/drawing/2014/main" xmlns="" id="{35C25657-645D-7B57-E362-878A1CFEDC3C}"/>
              </a:ext>
            </a:extLst>
          </p:cNvPr>
          <p:cNvSpPr/>
          <p:nvPr/>
        </p:nvSpPr>
        <p:spPr>
          <a:xfrm>
            <a:off x="5495940" y="3637971"/>
            <a:ext cx="1306988" cy="600701"/>
          </a:xfrm>
          <a:prstGeom prst="rightArrow">
            <a:avLst/>
          </a:prstGeom>
          <a:gradFill flip="none" rotWithShape="1">
            <a:gsLst>
              <a:gs pos="0">
                <a:schemeClr val="accent6">
                  <a:lumMod val="40000"/>
                  <a:lumOff val="60000"/>
                </a:schemeClr>
              </a:gs>
              <a:gs pos="32000">
                <a:schemeClr val="accent6">
                  <a:lumMod val="95000"/>
                  <a:lumOff val="5000"/>
                </a:schemeClr>
              </a:gs>
              <a:gs pos="100000">
                <a:schemeClr val="accent6">
                  <a:lumMod val="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3" name="CasellaDiTesto 22">
            <a:extLst>
              <a:ext uri="{FF2B5EF4-FFF2-40B4-BE49-F238E27FC236}">
                <a16:creationId xmlns:a16="http://schemas.microsoft.com/office/drawing/2014/main" xmlns="" id="{41A0140A-6E23-9FDF-544C-18D24E540122}"/>
              </a:ext>
            </a:extLst>
          </p:cNvPr>
          <p:cNvSpPr txBox="1"/>
          <p:nvPr/>
        </p:nvSpPr>
        <p:spPr>
          <a:xfrm>
            <a:off x="7405510" y="1325790"/>
            <a:ext cx="3601219" cy="338554"/>
          </a:xfrm>
          <a:prstGeom prst="rect">
            <a:avLst/>
          </a:prstGeom>
          <a:noFill/>
        </p:spPr>
        <p:txBody>
          <a:bodyPr wrap="square" rtlCol="0">
            <a:spAutoFit/>
          </a:bodyPr>
          <a:lstStyle/>
          <a:p>
            <a:r>
              <a:rPr lang="it-IT" sz="1600" dirty="0">
                <a:solidFill>
                  <a:schemeClr val="accent3">
                    <a:lumMod val="60000"/>
                    <a:lumOff val="40000"/>
                  </a:schemeClr>
                </a:solidFill>
                <a:latin typeface="Aharoni" panose="02010803020104030203" pitchFamily="2" charset="-79"/>
                <a:cs typeface="Aharoni" panose="02010803020104030203" pitchFamily="2" charset="-79"/>
              </a:rPr>
              <a:t>Funzionamento</a:t>
            </a:r>
          </a:p>
        </p:txBody>
      </p:sp>
      <p:sp>
        <p:nvSpPr>
          <p:cNvPr id="26" name="Ovale 25">
            <a:extLst>
              <a:ext uri="{FF2B5EF4-FFF2-40B4-BE49-F238E27FC236}">
                <a16:creationId xmlns:a16="http://schemas.microsoft.com/office/drawing/2014/main" xmlns="" id="{DBE04E22-4214-65D6-7DE2-8D0010D9062F}"/>
              </a:ext>
            </a:extLst>
          </p:cNvPr>
          <p:cNvSpPr/>
          <p:nvPr/>
        </p:nvSpPr>
        <p:spPr>
          <a:xfrm>
            <a:off x="6569131" y="904173"/>
            <a:ext cx="836377" cy="836378"/>
          </a:xfrm>
          <a:prstGeom prst="ellipse">
            <a:avLst/>
          </a:prstGeom>
          <a:solidFill>
            <a:schemeClr val="accent3">
              <a:lumMod val="60000"/>
              <a:lumOff val="40000"/>
            </a:schemeClr>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5" name="Elemento grafico 24" descr="Ingranaggi con riempimento a tinta unita">
            <a:extLst>
              <a:ext uri="{FF2B5EF4-FFF2-40B4-BE49-F238E27FC236}">
                <a16:creationId xmlns:a16="http://schemas.microsoft.com/office/drawing/2014/main" xmlns="" id="{9D52FBC4-BE0E-EFE3-02C3-C9B00036C5E4}"/>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6569132" y="904174"/>
            <a:ext cx="836378" cy="836378"/>
          </a:xfrm>
          <a:prstGeom prst="rect">
            <a:avLst/>
          </a:prstGeom>
        </p:spPr>
      </p:pic>
      <p:sp>
        <p:nvSpPr>
          <p:cNvPr id="27" name="CasellaDiTesto 26">
            <a:extLst>
              <a:ext uri="{FF2B5EF4-FFF2-40B4-BE49-F238E27FC236}">
                <a16:creationId xmlns:a16="http://schemas.microsoft.com/office/drawing/2014/main" xmlns="" id="{1A166795-D580-4EDF-E1CF-3B3F934ECC09}"/>
              </a:ext>
            </a:extLst>
          </p:cNvPr>
          <p:cNvSpPr txBox="1"/>
          <p:nvPr/>
        </p:nvSpPr>
        <p:spPr>
          <a:xfrm>
            <a:off x="7126014" y="1930106"/>
            <a:ext cx="4321298" cy="461665"/>
          </a:xfrm>
          <a:prstGeom prst="rect">
            <a:avLst/>
          </a:prstGeom>
          <a:noFill/>
        </p:spPr>
        <p:txBody>
          <a:bodyPr wrap="square" rtlCol="0">
            <a:spAutoFit/>
          </a:bodyPr>
          <a:lstStyle/>
          <a:p>
            <a:pPr marL="285750" indent="-285750">
              <a:buFont typeface="Arial" panose="020B0604020202020204" pitchFamily="34" charset="0"/>
              <a:buChar char="•"/>
            </a:pPr>
            <a:r>
              <a:rPr lang="it-IT" sz="1200" dirty="0"/>
              <a:t>Il protocollo HTTPS utilizza la porta standard 443.</a:t>
            </a:r>
          </a:p>
        </p:txBody>
      </p:sp>
      <p:sp>
        <p:nvSpPr>
          <p:cNvPr id="28" name="CasellaDiTesto 27">
            <a:extLst>
              <a:ext uri="{FF2B5EF4-FFF2-40B4-BE49-F238E27FC236}">
                <a16:creationId xmlns:a16="http://schemas.microsoft.com/office/drawing/2014/main" xmlns="" id="{557C51D8-5AE1-D18C-D7E8-7CD8410271EB}"/>
              </a:ext>
            </a:extLst>
          </p:cNvPr>
          <p:cNvSpPr txBox="1"/>
          <p:nvPr/>
        </p:nvSpPr>
        <p:spPr>
          <a:xfrm>
            <a:off x="7121243" y="2502074"/>
            <a:ext cx="4321298" cy="461665"/>
          </a:xfrm>
          <a:prstGeom prst="rect">
            <a:avLst/>
          </a:prstGeom>
          <a:noFill/>
        </p:spPr>
        <p:txBody>
          <a:bodyPr wrap="square" rtlCol="0">
            <a:spAutoFit/>
          </a:bodyPr>
          <a:lstStyle/>
          <a:p>
            <a:pPr marL="285750" indent="-285750">
              <a:buFont typeface="Arial" panose="020B0604020202020204" pitchFamily="34" charset="0"/>
              <a:buChar char="•"/>
            </a:pPr>
            <a:r>
              <a:rPr lang="it-IT" sz="1200" dirty="0"/>
              <a:t>Gli URL del protocollo HTTPS iniziano con https://</a:t>
            </a:r>
          </a:p>
        </p:txBody>
      </p:sp>
      <p:sp>
        <p:nvSpPr>
          <p:cNvPr id="29" name="CasellaDiTesto 28">
            <a:extLst>
              <a:ext uri="{FF2B5EF4-FFF2-40B4-BE49-F238E27FC236}">
                <a16:creationId xmlns:a16="http://schemas.microsoft.com/office/drawing/2014/main" xmlns="" id="{375F5C27-4410-92CC-2288-007E1135E388}"/>
              </a:ext>
            </a:extLst>
          </p:cNvPr>
          <p:cNvSpPr txBox="1"/>
          <p:nvPr/>
        </p:nvSpPr>
        <p:spPr>
          <a:xfrm>
            <a:off x="7121243" y="3019007"/>
            <a:ext cx="4321298" cy="646331"/>
          </a:xfrm>
          <a:prstGeom prst="rect">
            <a:avLst/>
          </a:prstGeom>
          <a:noFill/>
        </p:spPr>
        <p:txBody>
          <a:bodyPr wrap="square" rtlCol="0">
            <a:spAutoFit/>
          </a:bodyPr>
          <a:lstStyle/>
          <a:p>
            <a:pPr marL="285750" indent="-285750">
              <a:buFont typeface="Arial" panose="020B0604020202020204" pitchFamily="34" charset="0"/>
              <a:buChar char="•"/>
            </a:pPr>
            <a:r>
              <a:rPr lang="it-IT" sz="1200" dirty="0"/>
              <a:t>Dato che l’HTTPS si basa sull’HTTP e il TLS, anche questo protocollo opera a livello applicativo</a:t>
            </a:r>
          </a:p>
        </p:txBody>
      </p:sp>
      <p:sp>
        <p:nvSpPr>
          <p:cNvPr id="31" name="CasellaDiTesto 30">
            <a:extLst>
              <a:ext uri="{FF2B5EF4-FFF2-40B4-BE49-F238E27FC236}">
                <a16:creationId xmlns:a16="http://schemas.microsoft.com/office/drawing/2014/main" xmlns="" id="{C90DA3C7-4E4A-AC65-DCDB-6A0075F6DFD4}"/>
              </a:ext>
            </a:extLst>
          </p:cNvPr>
          <p:cNvSpPr txBox="1"/>
          <p:nvPr/>
        </p:nvSpPr>
        <p:spPr>
          <a:xfrm>
            <a:off x="7121243" y="3630544"/>
            <a:ext cx="4321298" cy="646331"/>
          </a:xfrm>
          <a:prstGeom prst="rect">
            <a:avLst/>
          </a:prstGeom>
          <a:noFill/>
        </p:spPr>
        <p:txBody>
          <a:bodyPr wrap="square" rtlCol="0">
            <a:spAutoFit/>
          </a:bodyPr>
          <a:lstStyle/>
          <a:p>
            <a:pPr marL="285750" indent="-285750">
              <a:buFont typeface="Arial" panose="020B0604020202020204" pitchFamily="34" charset="0"/>
              <a:buChar char="•"/>
            </a:pPr>
            <a:r>
              <a:rPr lang="it-IT" sz="1200" dirty="0"/>
              <a:t>Un web server, per accettare le connessioni HTTPS, deve avere un certificato digitale attivo.</a:t>
            </a:r>
          </a:p>
        </p:txBody>
      </p:sp>
      <p:sp>
        <p:nvSpPr>
          <p:cNvPr id="32" name="CasellaDiTesto 31">
            <a:extLst>
              <a:ext uri="{FF2B5EF4-FFF2-40B4-BE49-F238E27FC236}">
                <a16:creationId xmlns:a16="http://schemas.microsoft.com/office/drawing/2014/main" xmlns="" id="{E9820F05-935D-3870-E4D0-41E488C2189D}"/>
              </a:ext>
            </a:extLst>
          </p:cNvPr>
          <p:cNvSpPr txBox="1"/>
          <p:nvPr/>
        </p:nvSpPr>
        <p:spPr>
          <a:xfrm>
            <a:off x="7121243" y="4238672"/>
            <a:ext cx="4321298" cy="1015663"/>
          </a:xfrm>
          <a:prstGeom prst="rect">
            <a:avLst/>
          </a:prstGeom>
          <a:noFill/>
        </p:spPr>
        <p:txBody>
          <a:bodyPr wrap="square" rtlCol="0">
            <a:spAutoFit/>
          </a:bodyPr>
          <a:lstStyle/>
          <a:p>
            <a:pPr marL="285750" indent="-285750">
              <a:buFont typeface="Arial" panose="020B0604020202020204" pitchFamily="34" charset="0"/>
              <a:buChar char="•"/>
            </a:pPr>
            <a:r>
              <a:rPr lang="it-IT" sz="1200" dirty="0"/>
              <a:t>Adesso quasi tutti i web server accettano connessioni HTTPS, grazie anche all’intervento dei browser che segnala quelli che non lo usano come «non sicuri».</a:t>
            </a:r>
          </a:p>
        </p:txBody>
      </p:sp>
    </p:spTree>
    <p:extLst>
      <p:ext uri="{BB962C8B-B14F-4D97-AF65-F5344CB8AC3E}">
        <p14:creationId xmlns:p14="http://schemas.microsoft.com/office/powerpoint/2010/main" val="327250382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67000"/>
                    </a14:imgEffect>
                  </a14:imgLayer>
                </a14:imgProps>
              </a:ext>
            </a:extLst>
          </a:blip>
          <a:srcRect/>
          <a:stretch>
            <a:fillRect t="-9000" b="-9000"/>
          </a:stretch>
        </a:blipFill>
        <a:effectLst/>
      </p:bgPr>
    </p:bg>
    <p:spTree>
      <p:nvGrpSpPr>
        <p:cNvPr id="1" name="">
          <a:extLst>
            <a:ext uri="{FF2B5EF4-FFF2-40B4-BE49-F238E27FC236}">
              <a16:creationId xmlns:a16="http://schemas.microsoft.com/office/drawing/2014/main" xmlns="" id="{FF64E74F-9967-4F92-0492-4ECED03BE8D5}"/>
            </a:ext>
          </a:extLst>
        </p:cNvPr>
        <p:cNvGrpSpPr/>
        <p:nvPr/>
      </p:nvGrpSpPr>
      <p:grpSpPr>
        <a:xfrm>
          <a:off x="0" y="0"/>
          <a:ext cx="0" cy="0"/>
          <a:chOff x="0" y="0"/>
          <a:chExt cx="0" cy="0"/>
        </a:xfrm>
      </p:grpSpPr>
      <p:sp>
        <p:nvSpPr>
          <p:cNvPr id="35" name="Rettangolo con angoli arrotondati 8">
            <a:extLst>
              <a:ext uri="{FF2B5EF4-FFF2-40B4-BE49-F238E27FC236}">
                <a16:creationId xmlns:a16="http://schemas.microsoft.com/office/drawing/2014/main" xmlns="" id="{25A4F686-2C13-8E8D-8E6F-CF9FBF4F5AA1}"/>
              </a:ext>
            </a:extLst>
          </p:cNvPr>
          <p:cNvSpPr/>
          <p:nvPr/>
        </p:nvSpPr>
        <p:spPr>
          <a:xfrm>
            <a:off x="370752" y="1819391"/>
            <a:ext cx="5640520" cy="1777249"/>
          </a:xfrm>
          <a:prstGeom prst="roundRect">
            <a:avLst>
              <a:gd name="adj" fmla="val 11966"/>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4" name="Rettangolo con angoli arrotondati 17">
            <a:extLst>
              <a:ext uri="{FF2B5EF4-FFF2-40B4-BE49-F238E27FC236}">
                <a16:creationId xmlns:a16="http://schemas.microsoft.com/office/drawing/2014/main" xmlns="" id="{1D2C375D-625F-6579-7CB9-F8D117CA7A63}"/>
              </a:ext>
            </a:extLst>
          </p:cNvPr>
          <p:cNvSpPr/>
          <p:nvPr/>
        </p:nvSpPr>
        <p:spPr>
          <a:xfrm>
            <a:off x="7585166" y="1413265"/>
            <a:ext cx="3884022" cy="4334391"/>
          </a:xfrm>
          <a:prstGeom prst="roundRect">
            <a:avLst>
              <a:gd name="adj" fmla="val 7112"/>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descr="Immagine che contiene testo, Carattere, design, internet&#10;&#10;Descrizione generata automaticamente">
            <a:extLst>
              <a:ext uri="{FF2B5EF4-FFF2-40B4-BE49-F238E27FC236}">
                <a16:creationId xmlns:a16="http://schemas.microsoft.com/office/drawing/2014/main" xmlns="" id="{13C59B6C-B6E0-19EF-6FAE-82F1B1A759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4123" y="181442"/>
            <a:ext cx="2281842" cy="1140921"/>
          </a:xfrm>
          <a:prstGeom prst="rect">
            <a:avLst/>
          </a:prstGeom>
        </p:spPr>
      </p:pic>
      <p:sp>
        <p:nvSpPr>
          <p:cNvPr id="2" name="CasellaDiTesto 1"/>
          <p:cNvSpPr txBox="1"/>
          <p:nvPr/>
        </p:nvSpPr>
        <p:spPr>
          <a:xfrm>
            <a:off x="534897" y="2366386"/>
            <a:ext cx="5312229" cy="1077218"/>
          </a:xfrm>
          <a:prstGeom prst="rect">
            <a:avLst/>
          </a:prstGeom>
          <a:noFill/>
        </p:spPr>
        <p:txBody>
          <a:bodyPr wrap="square" rtlCol="0">
            <a:spAutoFit/>
          </a:bodyPr>
          <a:lstStyle/>
          <a:p>
            <a:r>
              <a:rPr lang="it-IT" sz="1600" dirty="0"/>
              <a:t>L’utilizzo del protocollo HTTPS su un sito prevede che esso possieda un </a:t>
            </a:r>
            <a:r>
              <a:rPr lang="it-IT" sz="1600" b="1" dirty="0"/>
              <a:t>certificato digitale</a:t>
            </a:r>
            <a:r>
              <a:rPr lang="it-IT" sz="1600" dirty="0"/>
              <a:t> rilasciato da un ente certificatore o una Web of Trust.</a:t>
            </a:r>
          </a:p>
        </p:txBody>
      </p:sp>
      <p:pic>
        <p:nvPicPr>
          <p:cNvPr id="3" name="Immagine 2"/>
          <p:cNvPicPr>
            <a:picLocks noChangeAspect="1"/>
          </p:cNvPicPr>
          <p:nvPr/>
        </p:nvPicPr>
        <p:blipFill>
          <a:blip r:embed="rId5"/>
          <a:stretch>
            <a:fillRect/>
          </a:stretch>
        </p:blipFill>
        <p:spPr>
          <a:xfrm>
            <a:off x="7834581" y="2042936"/>
            <a:ext cx="3385192" cy="3513908"/>
          </a:xfrm>
          <a:prstGeom prst="rect">
            <a:avLst/>
          </a:prstGeom>
        </p:spPr>
      </p:pic>
      <p:sp>
        <p:nvSpPr>
          <p:cNvPr id="33" name="Ovale 32">
            <a:extLst>
              <a:ext uri="{FF2B5EF4-FFF2-40B4-BE49-F238E27FC236}">
                <a16:creationId xmlns:a16="http://schemas.microsoft.com/office/drawing/2014/main" xmlns="" id="{DBE04E22-4214-65D6-7DE2-8D0010D9062F}"/>
              </a:ext>
            </a:extLst>
          </p:cNvPr>
          <p:cNvSpPr/>
          <p:nvPr/>
        </p:nvSpPr>
        <p:spPr>
          <a:xfrm>
            <a:off x="7270329" y="1098429"/>
            <a:ext cx="629671" cy="629672"/>
          </a:xfrm>
          <a:prstGeom prst="ellipse">
            <a:avLst/>
          </a:prstGeom>
          <a:solidFill>
            <a:schemeClr val="accent3">
              <a:lumMod val="60000"/>
              <a:lumOff val="40000"/>
            </a:schemeClr>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4" name="Elemento grafico 24" descr="Ingranaggi con riempimento a tinta unita">
            <a:extLst>
              <a:ext uri="{FF2B5EF4-FFF2-40B4-BE49-F238E27FC236}">
                <a16:creationId xmlns:a16="http://schemas.microsoft.com/office/drawing/2014/main" xmlns="" id="{9D52FBC4-BE0E-EFE3-02C3-C9B00036C5E4}"/>
              </a:ext>
            </a:extLst>
          </p:cNvPr>
          <p:cNvPicPr>
            <a:picLocks noChangeAspect="1"/>
          </p:cNvPicPr>
          <p:nvPr/>
        </p:nvPicPr>
        <p:blipFill>
          <a:blip r:embed="rId6">
            <a:extLst>
              <a:ext uri="{96DAC541-7B7A-43D3-8B79-37D633B846F1}">
                <asvg:svgBlip xmlns:asvg="http://schemas.microsoft.com/office/drawing/2016/SVG/main" xmlns="" r:embed="rId8"/>
              </a:ext>
            </a:extLst>
          </a:blip>
          <a:stretch>
            <a:fillRect/>
          </a:stretch>
        </p:blipFill>
        <p:spPr>
          <a:xfrm>
            <a:off x="7270330" y="1098430"/>
            <a:ext cx="629672" cy="629672"/>
          </a:xfrm>
          <a:prstGeom prst="rect">
            <a:avLst/>
          </a:prstGeom>
        </p:spPr>
      </p:pic>
      <p:sp>
        <p:nvSpPr>
          <p:cNvPr id="4" name="Rettangolo 3"/>
          <p:cNvSpPr/>
          <p:nvPr/>
        </p:nvSpPr>
        <p:spPr>
          <a:xfrm>
            <a:off x="7900000" y="1543435"/>
            <a:ext cx="3520516" cy="369332"/>
          </a:xfrm>
          <a:prstGeom prst="rect">
            <a:avLst/>
          </a:prstGeom>
        </p:spPr>
        <p:txBody>
          <a:bodyPr wrap="none">
            <a:spAutoFit/>
          </a:bodyPr>
          <a:lstStyle/>
          <a:p>
            <a:r>
              <a:rPr lang="it-IT" dirty="0" smtClean="0">
                <a:solidFill>
                  <a:schemeClr val="accent3">
                    <a:lumMod val="60000"/>
                    <a:lumOff val="40000"/>
                  </a:schemeClr>
                </a:solidFill>
                <a:latin typeface="Aharoni" panose="02010803020104030203" pitchFamily="2" charset="-79"/>
                <a:cs typeface="Aharoni" panose="02010803020104030203" pitchFamily="2" charset="-79"/>
              </a:rPr>
              <a:t>Esempio sul sito della nostra scuola…</a:t>
            </a:r>
            <a:endParaRPr lang="it-IT" dirty="0">
              <a:solidFill>
                <a:schemeClr val="accent3">
                  <a:lumMod val="60000"/>
                  <a:lumOff val="40000"/>
                </a:schemeClr>
              </a:solidFill>
              <a:latin typeface="Aharoni" panose="02010803020104030203" pitchFamily="2" charset="-79"/>
              <a:cs typeface="Aharoni" panose="02010803020104030203" pitchFamily="2" charset="-79"/>
            </a:endParaRPr>
          </a:p>
        </p:txBody>
      </p:sp>
      <p:grpSp>
        <p:nvGrpSpPr>
          <p:cNvPr id="36" name="Gruppo 35">
            <a:extLst>
              <a:ext uri="{FF2B5EF4-FFF2-40B4-BE49-F238E27FC236}">
                <a16:creationId xmlns:a16="http://schemas.microsoft.com/office/drawing/2014/main" xmlns="" id="{6EC97B1C-CDB6-E193-F3CD-67A8DD5F135A}"/>
              </a:ext>
            </a:extLst>
          </p:cNvPr>
          <p:cNvGrpSpPr/>
          <p:nvPr/>
        </p:nvGrpSpPr>
        <p:grpSpPr>
          <a:xfrm>
            <a:off x="218730" y="1631099"/>
            <a:ext cx="737607" cy="748396"/>
            <a:chOff x="5512484" y="2105024"/>
            <a:chExt cx="695324" cy="695325"/>
          </a:xfrm>
        </p:grpSpPr>
        <p:sp>
          <p:nvSpPr>
            <p:cNvPr id="37" name="Ovale 36">
              <a:extLst>
                <a:ext uri="{FF2B5EF4-FFF2-40B4-BE49-F238E27FC236}">
                  <a16:creationId xmlns:a16="http://schemas.microsoft.com/office/drawing/2014/main" xmlns="" id="{986940FC-345E-F4BD-A5E5-2CBE884148BB}"/>
                </a:ext>
              </a:extLst>
            </p:cNvPr>
            <p:cNvSpPr/>
            <p:nvPr/>
          </p:nvSpPr>
          <p:spPr>
            <a:xfrm>
              <a:off x="5512484" y="2105024"/>
              <a:ext cx="695324" cy="695324"/>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8" name="Elemento grafico 11" descr="Informazioni con riempimento a tinta unita">
              <a:extLst>
                <a:ext uri="{FF2B5EF4-FFF2-40B4-BE49-F238E27FC236}">
                  <a16:creationId xmlns:a16="http://schemas.microsoft.com/office/drawing/2014/main" xmlns="" id="{62CE79B0-5042-3DF3-07CC-EB5612F0C024}"/>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5512484" y="2105025"/>
              <a:ext cx="695324" cy="695324"/>
            </a:xfrm>
            <a:prstGeom prst="rect">
              <a:avLst/>
            </a:prstGeom>
          </p:spPr>
        </p:pic>
      </p:grpSp>
      <p:sp>
        <p:nvSpPr>
          <p:cNvPr id="40" name="Rettangolo con angoli arrotondati 8">
            <a:extLst>
              <a:ext uri="{FF2B5EF4-FFF2-40B4-BE49-F238E27FC236}">
                <a16:creationId xmlns:a16="http://schemas.microsoft.com/office/drawing/2014/main" xmlns="" id="{25A4F686-2C13-8E8D-8E6F-CF9FBF4F5AA1}"/>
              </a:ext>
            </a:extLst>
          </p:cNvPr>
          <p:cNvSpPr/>
          <p:nvPr/>
        </p:nvSpPr>
        <p:spPr>
          <a:xfrm>
            <a:off x="370752" y="4236019"/>
            <a:ext cx="2564037" cy="2382495"/>
          </a:xfrm>
          <a:prstGeom prst="roundRect">
            <a:avLst>
              <a:gd name="adj" fmla="val 11966"/>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1" name="Rettangolo con angoli arrotondati 8">
            <a:extLst>
              <a:ext uri="{FF2B5EF4-FFF2-40B4-BE49-F238E27FC236}">
                <a16:creationId xmlns:a16="http://schemas.microsoft.com/office/drawing/2014/main" xmlns="" id="{25A4F686-2C13-8E8D-8E6F-CF9FBF4F5AA1}"/>
              </a:ext>
            </a:extLst>
          </p:cNvPr>
          <p:cNvSpPr/>
          <p:nvPr/>
        </p:nvSpPr>
        <p:spPr>
          <a:xfrm>
            <a:off x="3447235" y="4296980"/>
            <a:ext cx="2564037" cy="2151718"/>
          </a:xfrm>
          <a:prstGeom prst="roundRect">
            <a:avLst>
              <a:gd name="adj" fmla="val 11966"/>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42" name="Gruppo 41">
            <a:extLst>
              <a:ext uri="{FF2B5EF4-FFF2-40B4-BE49-F238E27FC236}">
                <a16:creationId xmlns:a16="http://schemas.microsoft.com/office/drawing/2014/main" xmlns="" id="{B2A545E9-F99F-30D8-A385-0F0C8AD31377}"/>
              </a:ext>
            </a:extLst>
          </p:cNvPr>
          <p:cNvGrpSpPr/>
          <p:nvPr/>
        </p:nvGrpSpPr>
        <p:grpSpPr>
          <a:xfrm>
            <a:off x="5588565" y="3990599"/>
            <a:ext cx="672122" cy="672122"/>
            <a:chOff x="3621674" y="480847"/>
            <a:chExt cx="914400" cy="914400"/>
          </a:xfrm>
        </p:grpSpPr>
        <p:sp>
          <p:nvSpPr>
            <p:cNvPr id="43" name="Ovale 42">
              <a:extLst>
                <a:ext uri="{FF2B5EF4-FFF2-40B4-BE49-F238E27FC236}">
                  <a16:creationId xmlns:a16="http://schemas.microsoft.com/office/drawing/2014/main" xmlns="" id="{371A602F-FBB3-5C58-7B84-A870C5F28474}"/>
                </a:ext>
              </a:extLst>
            </p:cNvPr>
            <p:cNvSpPr/>
            <p:nvPr/>
          </p:nvSpPr>
          <p:spPr>
            <a:xfrm>
              <a:off x="3662964" y="531333"/>
              <a:ext cx="831820" cy="813048"/>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44" name="Elemento grafico 37" descr="Mondo con riempimento a tinta unita">
              <a:extLst>
                <a:ext uri="{FF2B5EF4-FFF2-40B4-BE49-F238E27FC236}">
                  <a16:creationId xmlns:a16="http://schemas.microsoft.com/office/drawing/2014/main" xmlns="" id="{E34E2258-54AF-6C84-A512-AFDF03544524}"/>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3621674" y="480847"/>
              <a:ext cx="914400" cy="914400"/>
            </a:xfrm>
            <a:prstGeom prst="rect">
              <a:avLst/>
            </a:prstGeom>
          </p:spPr>
        </p:pic>
      </p:grpSp>
      <p:sp>
        <p:nvSpPr>
          <p:cNvPr id="45" name="Rettangolo 44"/>
          <p:cNvSpPr/>
          <p:nvPr/>
        </p:nvSpPr>
        <p:spPr>
          <a:xfrm>
            <a:off x="714744" y="4279167"/>
            <a:ext cx="1649619" cy="369332"/>
          </a:xfrm>
          <a:prstGeom prst="rect">
            <a:avLst/>
          </a:prstGeom>
        </p:spPr>
        <p:txBody>
          <a:bodyPr wrap="none">
            <a:spAutoFit/>
          </a:bodyPr>
          <a:lstStyle/>
          <a:p>
            <a:r>
              <a:rPr lang="it-IT" dirty="0" smtClean="0">
                <a:solidFill>
                  <a:schemeClr val="accent3">
                    <a:lumMod val="60000"/>
                    <a:lumOff val="40000"/>
                  </a:schemeClr>
                </a:solidFill>
                <a:latin typeface="Aharoni" panose="02010803020104030203" pitchFamily="2" charset="-79"/>
                <a:cs typeface="Aharoni" panose="02010803020104030203" pitchFamily="2" charset="-79"/>
              </a:rPr>
              <a:t>Ente certificatore</a:t>
            </a:r>
            <a:endParaRPr lang="it-IT" dirty="0">
              <a:solidFill>
                <a:schemeClr val="accent3">
                  <a:lumMod val="60000"/>
                  <a:lumOff val="40000"/>
                </a:schemeClr>
              </a:solidFill>
              <a:latin typeface="Aharoni" panose="02010803020104030203" pitchFamily="2" charset="-79"/>
              <a:cs typeface="Aharoni" panose="02010803020104030203" pitchFamily="2" charset="-79"/>
            </a:endParaRPr>
          </a:p>
        </p:txBody>
      </p:sp>
      <p:sp>
        <p:nvSpPr>
          <p:cNvPr id="46" name="Rettangolo 45"/>
          <p:cNvSpPr/>
          <p:nvPr/>
        </p:nvSpPr>
        <p:spPr>
          <a:xfrm>
            <a:off x="3661551" y="4337331"/>
            <a:ext cx="1286058" cy="369332"/>
          </a:xfrm>
          <a:prstGeom prst="rect">
            <a:avLst/>
          </a:prstGeom>
        </p:spPr>
        <p:txBody>
          <a:bodyPr wrap="none">
            <a:spAutoFit/>
          </a:bodyPr>
          <a:lstStyle/>
          <a:p>
            <a:r>
              <a:rPr lang="it-IT" dirty="0" smtClean="0">
                <a:solidFill>
                  <a:schemeClr val="accent3">
                    <a:lumMod val="60000"/>
                    <a:lumOff val="40000"/>
                  </a:schemeClr>
                </a:solidFill>
                <a:latin typeface="Aharoni" panose="02010803020104030203" pitchFamily="2" charset="-79"/>
                <a:cs typeface="Aharoni" panose="02010803020104030203" pitchFamily="2" charset="-79"/>
              </a:rPr>
              <a:t>Web of Trust</a:t>
            </a:r>
            <a:endParaRPr lang="it-IT" dirty="0">
              <a:solidFill>
                <a:schemeClr val="accent3">
                  <a:lumMod val="60000"/>
                  <a:lumOff val="40000"/>
                </a:schemeClr>
              </a:solidFill>
              <a:latin typeface="Aharoni" panose="02010803020104030203" pitchFamily="2" charset="-79"/>
              <a:cs typeface="Aharoni" panose="02010803020104030203" pitchFamily="2" charset="-79"/>
            </a:endParaRPr>
          </a:p>
        </p:txBody>
      </p:sp>
      <p:sp>
        <p:nvSpPr>
          <p:cNvPr id="50" name="CasellaDiTesto 49"/>
          <p:cNvSpPr txBox="1"/>
          <p:nvPr/>
        </p:nvSpPr>
        <p:spPr>
          <a:xfrm>
            <a:off x="534897" y="4691646"/>
            <a:ext cx="2320200" cy="1384995"/>
          </a:xfrm>
          <a:prstGeom prst="rect">
            <a:avLst/>
          </a:prstGeom>
          <a:noFill/>
        </p:spPr>
        <p:txBody>
          <a:bodyPr wrap="square" rtlCol="0">
            <a:spAutoFit/>
          </a:bodyPr>
          <a:lstStyle/>
          <a:p>
            <a:r>
              <a:rPr lang="it-IT" sz="1200" dirty="0"/>
              <a:t>Associazione di tipo gerarchico che garantisce l’affidabilità di un ente attraverso il rilascio di un certificato digitale.</a:t>
            </a:r>
            <a:endParaRPr lang="it-IT" sz="1200" dirty="0"/>
          </a:p>
        </p:txBody>
      </p:sp>
      <p:sp>
        <p:nvSpPr>
          <p:cNvPr id="51" name="CasellaDiTesto 50"/>
          <p:cNvSpPr txBox="1"/>
          <p:nvPr/>
        </p:nvSpPr>
        <p:spPr>
          <a:xfrm>
            <a:off x="534897" y="6116745"/>
            <a:ext cx="2320200" cy="461665"/>
          </a:xfrm>
          <a:prstGeom prst="rect">
            <a:avLst/>
          </a:prstGeom>
          <a:noFill/>
        </p:spPr>
        <p:txBody>
          <a:bodyPr wrap="square" rtlCol="0">
            <a:spAutoFit/>
          </a:bodyPr>
          <a:lstStyle/>
          <a:p>
            <a:r>
              <a:rPr lang="it-IT" sz="1200" dirty="0" smtClean="0"/>
              <a:t>In Italia, l’ente principale è </a:t>
            </a:r>
            <a:r>
              <a:rPr lang="it-IT" sz="1200" dirty="0" err="1" smtClean="0"/>
              <a:t>AgID</a:t>
            </a:r>
            <a:r>
              <a:rPr lang="it-IT" sz="1200" dirty="0" smtClean="0"/>
              <a:t>.</a:t>
            </a:r>
            <a:endParaRPr lang="it-IT" sz="1200" dirty="0"/>
          </a:p>
        </p:txBody>
      </p:sp>
      <p:sp>
        <p:nvSpPr>
          <p:cNvPr id="52" name="CasellaDiTesto 51"/>
          <p:cNvSpPr txBox="1"/>
          <p:nvPr/>
        </p:nvSpPr>
        <p:spPr>
          <a:xfrm>
            <a:off x="3604426" y="4747014"/>
            <a:ext cx="2320200" cy="1384995"/>
          </a:xfrm>
          <a:prstGeom prst="rect">
            <a:avLst/>
          </a:prstGeom>
          <a:noFill/>
        </p:spPr>
        <p:txBody>
          <a:bodyPr wrap="square" rtlCol="0">
            <a:spAutoFit/>
          </a:bodyPr>
          <a:lstStyle/>
          <a:p>
            <a:r>
              <a:rPr lang="it-IT" sz="1200" dirty="0" smtClean="0"/>
              <a:t>Letteralmente «rete di fiducia», consiste in una rete di enti che si considerano tra loro affidabili.</a:t>
            </a:r>
          </a:p>
          <a:p>
            <a:r>
              <a:rPr lang="it-IT" sz="1200" dirty="0" smtClean="0"/>
              <a:t>Google gestisce una Web of </a:t>
            </a:r>
            <a:r>
              <a:rPr lang="it-IT" sz="1200" smtClean="0"/>
              <a:t>Trust chiamata </a:t>
            </a:r>
            <a:endParaRPr lang="it-IT" sz="1200" dirty="0"/>
          </a:p>
        </p:txBody>
      </p:sp>
    </p:spTree>
    <p:extLst>
      <p:ext uri="{BB962C8B-B14F-4D97-AF65-F5344CB8AC3E}">
        <p14:creationId xmlns:p14="http://schemas.microsoft.com/office/powerpoint/2010/main" val="163936896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67000"/>
                    </a14:imgEffect>
                  </a14:imgLayer>
                </a14:imgProps>
              </a:ext>
            </a:extLst>
          </a:blip>
          <a:srcRect/>
          <a:stretch>
            <a:fillRect t="-9000" b="-9000"/>
          </a:stretch>
        </a:blipFill>
        <a:effectLst/>
      </p:bgPr>
    </p:bg>
    <p:spTree>
      <p:nvGrpSpPr>
        <p:cNvPr id="1" name="">
          <a:extLst>
            <a:ext uri="{FF2B5EF4-FFF2-40B4-BE49-F238E27FC236}">
              <a16:creationId xmlns:a16="http://schemas.microsoft.com/office/drawing/2014/main" xmlns="" id="{3572F863-B6AA-53AE-3117-4ED12E6269BC}"/>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xmlns="" id="{27850580-5478-A1EA-FEF1-AA0ECA050A8B}"/>
              </a:ext>
            </a:extLst>
          </p:cNvPr>
          <p:cNvSpPr txBox="1"/>
          <p:nvPr/>
        </p:nvSpPr>
        <p:spPr>
          <a:xfrm>
            <a:off x="180177" y="166664"/>
            <a:ext cx="6265667" cy="400110"/>
          </a:xfrm>
          <a:prstGeom prst="rect">
            <a:avLst/>
          </a:prstGeom>
          <a:noFill/>
        </p:spPr>
        <p:txBody>
          <a:bodyPr wrap="square" rtlCol="0">
            <a:spAutoFit/>
          </a:bodyPr>
          <a:lstStyle/>
          <a:p>
            <a:r>
              <a:rPr lang="it-IT" sz="2000" dirty="0">
                <a:solidFill>
                  <a:srgbClr val="FF7518"/>
                </a:solidFill>
                <a:latin typeface="Bauhaus 93" panose="04030905020B02020C02" pitchFamily="82" charset="0"/>
              </a:rPr>
              <a:t>Fine della presentazione…</a:t>
            </a:r>
          </a:p>
        </p:txBody>
      </p:sp>
      <p:sp>
        <p:nvSpPr>
          <p:cNvPr id="3" name="CasellaDiTesto 2">
            <a:extLst>
              <a:ext uri="{FF2B5EF4-FFF2-40B4-BE49-F238E27FC236}">
                <a16:creationId xmlns:a16="http://schemas.microsoft.com/office/drawing/2014/main" xmlns="" id="{00E5AD05-6A5F-D153-33A8-D197D8A1E07D}"/>
              </a:ext>
            </a:extLst>
          </p:cNvPr>
          <p:cNvSpPr txBox="1"/>
          <p:nvPr/>
        </p:nvSpPr>
        <p:spPr>
          <a:xfrm>
            <a:off x="346840" y="566774"/>
            <a:ext cx="6265667" cy="523220"/>
          </a:xfrm>
          <a:prstGeom prst="rect">
            <a:avLst/>
          </a:prstGeom>
          <a:noFill/>
        </p:spPr>
        <p:txBody>
          <a:bodyPr wrap="square" rtlCol="0">
            <a:spAutoFit/>
          </a:bodyPr>
          <a:lstStyle/>
          <a:p>
            <a:r>
              <a:rPr lang="it-IT" sz="2800" dirty="0">
                <a:solidFill>
                  <a:srgbClr val="FF7518"/>
                </a:solidFill>
                <a:latin typeface="Bauhaus 93" panose="04030905020B02020C02" pitchFamily="82" charset="0"/>
              </a:rPr>
              <a:t>Grazie per la visione!</a:t>
            </a:r>
          </a:p>
        </p:txBody>
      </p:sp>
      <p:sp>
        <p:nvSpPr>
          <p:cNvPr id="5" name="CasellaDiTesto 4">
            <a:extLst>
              <a:ext uri="{FF2B5EF4-FFF2-40B4-BE49-F238E27FC236}">
                <a16:creationId xmlns:a16="http://schemas.microsoft.com/office/drawing/2014/main" xmlns="" id="{0AD62587-D941-B1FC-E31F-8E718044A785}"/>
              </a:ext>
            </a:extLst>
          </p:cNvPr>
          <p:cNvSpPr txBox="1"/>
          <p:nvPr/>
        </p:nvSpPr>
        <p:spPr>
          <a:xfrm>
            <a:off x="8707282" y="6011967"/>
            <a:ext cx="3380284" cy="646331"/>
          </a:xfrm>
          <a:prstGeom prst="rect">
            <a:avLst/>
          </a:prstGeom>
          <a:noFill/>
        </p:spPr>
        <p:txBody>
          <a:bodyPr wrap="none" rtlCol="0">
            <a:spAutoFit/>
          </a:bodyPr>
          <a:lstStyle/>
          <a:p>
            <a:pPr algn="r"/>
            <a:r>
              <a:rPr lang="it-IT" dirty="0">
                <a:solidFill>
                  <a:schemeClr val="bg1"/>
                </a:solidFill>
              </a:rPr>
              <a:t>Giovanni Ancora</a:t>
            </a:r>
          </a:p>
          <a:p>
            <a:pPr algn="r"/>
            <a:r>
              <a:rPr lang="it-IT" dirty="0">
                <a:solidFill>
                  <a:schemeClr val="bg1"/>
                </a:solidFill>
              </a:rPr>
              <a:t>Sistemi e Reti, 5^Ci a.s. 2024/25</a:t>
            </a:r>
          </a:p>
        </p:txBody>
      </p:sp>
      <p:sp>
        <p:nvSpPr>
          <p:cNvPr id="6" name="CasellaDiTesto 5">
            <a:extLst>
              <a:ext uri="{FF2B5EF4-FFF2-40B4-BE49-F238E27FC236}">
                <a16:creationId xmlns:a16="http://schemas.microsoft.com/office/drawing/2014/main" xmlns="" id="{5CD26E40-D014-DA40-704D-63339282BBBC}"/>
              </a:ext>
            </a:extLst>
          </p:cNvPr>
          <p:cNvSpPr txBox="1"/>
          <p:nvPr/>
        </p:nvSpPr>
        <p:spPr>
          <a:xfrm>
            <a:off x="180177" y="2155736"/>
            <a:ext cx="8256627" cy="4247317"/>
          </a:xfrm>
          <a:prstGeom prst="rect">
            <a:avLst/>
          </a:prstGeom>
          <a:noFill/>
        </p:spPr>
        <p:txBody>
          <a:bodyPr wrap="square" rtlCol="0">
            <a:spAutoFit/>
          </a:bodyPr>
          <a:lstStyle/>
          <a:p>
            <a:r>
              <a:rPr lang="it-IT" dirty="0">
                <a:solidFill>
                  <a:srgbClr val="FF7518"/>
                </a:solidFill>
                <a:latin typeface="Aharoni" panose="02010803020104030203" pitchFamily="2" charset="-79"/>
                <a:cs typeface="Aharoni" panose="02010803020104030203" pitchFamily="2" charset="-79"/>
              </a:rPr>
              <a:t>Fonti:</a:t>
            </a:r>
          </a:p>
          <a:p>
            <a:pPr marL="285750" indent="-285750">
              <a:buFont typeface="Arial" panose="020B0604020202020204" pitchFamily="34" charset="0"/>
              <a:buChar char="•"/>
            </a:pPr>
            <a:r>
              <a:rPr lang="it-IT" dirty="0">
                <a:solidFill>
                  <a:schemeClr val="bg1"/>
                </a:solidFill>
              </a:rPr>
              <a:t>I miei appunti personali di Sistemi e Reti e TPSIT</a:t>
            </a:r>
          </a:p>
          <a:p>
            <a:pPr marL="285750" indent="-285750">
              <a:buFont typeface="Arial" panose="020B0604020202020204" pitchFamily="34" charset="0"/>
              <a:buChar char="•"/>
            </a:pPr>
            <a:r>
              <a:rPr lang="it-IT" dirty="0">
                <a:solidFill>
                  <a:schemeClr val="bg1"/>
                </a:solidFill>
              </a:rPr>
              <a:t>Pagine </a:t>
            </a:r>
            <a:r>
              <a:rPr lang="it-IT" dirty="0" err="1">
                <a:solidFill>
                  <a:schemeClr val="bg1"/>
                </a:solidFill>
              </a:rPr>
              <a:t>wikipedia</a:t>
            </a:r>
            <a:r>
              <a:rPr lang="it-IT" dirty="0">
                <a:solidFill>
                  <a:schemeClr val="bg1"/>
                </a:solidFill>
              </a:rPr>
              <a:t> per informazioni generali</a:t>
            </a:r>
          </a:p>
          <a:p>
            <a:pPr marL="742950" lvl="1" indent="-285750">
              <a:buFont typeface="Arial" panose="020B0604020202020204" pitchFamily="34" charset="0"/>
              <a:buChar char="•"/>
            </a:pPr>
            <a:r>
              <a:rPr lang="it-IT" dirty="0">
                <a:solidFill>
                  <a:schemeClr val="bg1"/>
                </a:solidFill>
                <a:hlinkClick r:id="rId4"/>
              </a:rPr>
              <a:t>https://en.wikipedia.org/wiki/HTTP</a:t>
            </a:r>
            <a:endParaRPr lang="it-IT" dirty="0">
              <a:solidFill>
                <a:schemeClr val="bg1"/>
              </a:solidFill>
              <a:hlinkClick r:id="rId5"/>
            </a:endParaRPr>
          </a:p>
          <a:p>
            <a:pPr marL="742950" lvl="1" indent="-285750">
              <a:buFont typeface="Arial" panose="020B0604020202020204" pitchFamily="34" charset="0"/>
              <a:buChar char="•"/>
            </a:pPr>
            <a:r>
              <a:rPr lang="it-IT" dirty="0">
                <a:solidFill>
                  <a:schemeClr val="bg1"/>
                </a:solidFill>
                <a:hlinkClick r:id="rId5"/>
              </a:rPr>
              <a:t>https://en.wikipedia.org/wiki/HTTPS</a:t>
            </a:r>
            <a:endParaRPr lang="it-IT" dirty="0">
              <a:solidFill>
                <a:schemeClr val="bg1"/>
              </a:solidFill>
            </a:endParaRPr>
          </a:p>
          <a:p>
            <a:pPr marL="285750" indent="-285750">
              <a:buFont typeface="Arial" panose="020B0604020202020204" pitchFamily="34" charset="0"/>
              <a:buChar char="•"/>
            </a:pPr>
            <a:r>
              <a:rPr lang="it-IT" dirty="0">
                <a:solidFill>
                  <a:schemeClr val="bg1"/>
                </a:solidFill>
              </a:rPr>
              <a:t>Documento originale dell’HTTP/0.9, dal W3.org</a:t>
            </a:r>
          </a:p>
          <a:p>
            <a:pPr marL="742950" lvl="1" indent="-285750">
              <a:buFont typeface="Arial" panose="020B0604020202020204" pitchFamily="34" charset="0"/>
              <a:buChar char="•"/>
            </a:pPr>
            <a:r>
              <a:rPr lang="it-IT" dirty="0">
                <a:solidFill>
                  <a:schemeClr val="bg1"/>
                </a:solidFill>
                <a:hlinkClick r:id="rId6"/>
              </a:rPr>
              <a:t>https://www.w3.org/Protocols/HTTP/AsImplemented.html</a:t>
            </a:r>
            <a:endParaRPr lang="it-IT" dirty="0">
              <a:solidFill>
                <a:schemeClr val="bg1"/>
              </a:solidFill>
            </a:endParaRPr>
          </a:p>
          <a:p>
            <a:pPr marL="285750" indent="-285750">
              <a:buFont typeface="Arial" panose="020B0604020202020204" pitchFamily="34" charset="0"/>
              <a:buChar char="•"/>
            </a:pPr>
            <a:r>
              <a:rPr lang="it-IT" dirty="0">
                <a:solidFill>
                  <a:schemeClr val="bg1"/>
                </a:solidFill>
              </a:rPr>
              <a:t>Documenti delle RFC ufficiali dal sito della I.E.T.F.</a:t>
            </a:r>
          </a:p>
          <a:p>
            <a:pPr marL="742950" lvl="1" indent="-285750">
              <a:buFont typeface="Arial" panose="020B0604020202020204" pitchFamily="34" charset="0"/>
              <a:buChar char="•"/>
            </a:pPr>
            <a:r>
              <a:rPr lang="it-IT" dirty="0">
                <a:solidFill>
                  <a:schemeClr val="bg1"/>
                </a:solidFill>
                <a:hlinkClick r:id="rId7"/>
              </a:rPr>
              <a:t>https://datatracker.ietf.org/doc/html/rfc1945</a:t>
            </a:r>
            <a:endParaRPr lang="it-IT" dirty="0">
              <a:solidFill>
                <a:schemeClr val="bg1"/>
              </a:solidFill>
            </a:endParaRPr>
          </a:p>
          <a:p>
            <a:pPr marL="742950" lvl="1" indent="-285750">
              <a:buFont typeface="Arial" panose="020B0604020202020204" pitchFamily="34" charset="0"/>
              <a:buChar char="•"/>
            </a:pPr>
            <a:r>
              <a:rPr lang="it-IT" dirty="0">
                <a:solidFill>
                  <a:schemeClr val="bg1"/>
                </a:solidFill>
                <a:hlinkClick r:id="rId8"/>
              </a:rPr>
              <a:t>https://datatracker.ietf.org/doc/html/rfc2068</a:t>
            </a:r>
            <a:endParaRPr lang="it-IT" dirty="0">
              <a:solidFill>
                <a:schemeClr val="bg1"/>
              </a:solidFill>
            </a:endParaRPr>
          </a:p>
          <a:p>
            <a:pPr marL="742950" lvl="1" indent="-285750">
              <a:buFont typeface="Arial" panose="020B0604020202020204" pitchFamily="34" charset="0"/>
              <a:buChar char="•"/>
            </a:pPr>
            <a:r>
              <a:rPr lang="it-IT" dirty="0">
                <a:solidFill>
                  <a:schemeClr val="bg1"/>
                </a:solidFill>
                <a:hlinkClick r:id="rId9"/>
              </a:rPr>
              <a:t>https://datatracker.ietf.org/doc/html/rfc2616</a:t>
            </a:r>
            <a:endParaRPr lang="it-IT" dirty="0">
              <a:solidFill>
                <a:schemeClr val="bg1"/>
              </a:solidFill>
            </a:endParaRPr>
          </a:p>
          <a:p>
            <a:pPr marL="742950" lvl="1" indent="-285750">
              <a:buFont typeface="Arial" panose="020B0604020202020204" pitchFamily="34" charset="0"/>
              <a:buChar char="•"/>
            </a:pPr>
            <a:r>
              <a:rPr lang="it-IT" dirty="0">
                <a:solidFill>
                  <a:schemeClr val="bg1"/>
                </a:solidFill>
                <a:hlinkClick r:id="rId10"/>
              </a:rPr>
              <a:t>https://datatracker.ietf.org/doc/html/rfc9114</a:t>
            </a:r>
            <a:endParaRPr lang="it-IT" dirty="0">
              <a:solidFill>
                <a:schemeClr val="bg1"/>
              </a:solidFill>
            </a:endParaRPr>
          </a:p>
          <a:p>
            <a:pPr marL="285750" indent="-285750">
              <a:buFont typeface="Arial" panose="020B0604020202020204" pitchFamily="34" charset="0"/>
              <a:buChar char="•"/>
            </a:pPr>
            <a:r>
              <a:rPr lang="it-IT" dirty="0">
                <a:solidFill>
                  <a:schemeClr val="bg1"/>
                </a:solidFill>
              </a:rPr>
              <a:t>Documento informativo </a:t>
            </a:r>
            <a:r>
              <a:rPr lang="it-IT" i="1" dirty="0">
                <a:solidFill>
                  <a:schemeClr val="bg1"/>
                </a:solidFill>
              </a:rPr>
              <a:t>«</a:t>
            </a:r>
            <a:r>
              <a:rPr lang="it-IT" i="1" dirty="0" err="1">
                <a:solidFill>
                  <a:schemeClr val="bg1"/>
                </a:solidFill>
              </a:rPr>
              <a:t>Evolution</a:t>
            </a:r>
            <a:r>
              <a:rPr lang="it-IT" i="1" dirty="0">
                <a:solidFill>
                  <a:schemeClr val="bg1"/>
                </a:solidFill>
              </a:rPr>
              <a:t> of HTTP»</a:t>
            </a:r>
            <a:r>
              <a:rPr lang="it-IT" dirty="0">
                <a:solidFill>
                  <a:schemeClr val="bg1"/>
                </a:solidFill>
              </a:rPr>
              <a:t> di Mozilla</a:t>
            </a:r>
          </a:p>
          <a:p>
            <a:pPr marL="742950" lvl="1" indent="-285750">
              <a:buFont typeface="Arial" panose="020B0604020202020204" pitchFamily="34" charset="0"/>
              <a:buChar char="•"/>
            </a:pPr>
            <a:r>
              <a:rPr lang="it-IT" dirty="0">
                <a:solidFill>
                  <a:schemeClr val="bg1"/>
                </a:solidFill>
                <a:hlinkClick r:id="rId11"/>
              </a:rPr>
              <a:t>https://developer.mozilla.org/en-US/docs/Web/HTTP/Evolution_of_HTTP</a:t>
            </a:r>
            <a:endParaRPr lang="it-IT" dirty="0">
              <a:solidFill>
                <a:schemeClr val="bg1"/>
              </a:solidFill>
            </a:endParaRPr>
          </a:p>
          <a:p>
            <a:pPr marL="742950" lvl="1" indent="-285750">
              <a:buFont typeface="Arial" panose="020B0604020202020204" pitchFamily="34" charset="0"/>
              <a:buChar char="•"/>
            </a:pPr>
            <a:endParaRPr lang="it-IT" i="1" dirty="0">
              <a:solidFill>
                <a:schemeClr val="bg1"/>
              </a:solidFill>
            </a:endParaRPr>
          </a:p>
        </p:txBody>
      </p:sp>
    </p:spTree>
    <p:extLst>
      <p:ext uri="{BB962C8B-B14F-4D97-AF65-F5344CB8AC3E}">
        <p14:creationId xmlns:p14="http://schemas.microsoft.com/office/powerpoint/2010/main" val="140160352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70000"/>
                    </a14:imgEffect>
                  </a14:imgLayer>
                </a14:imgProps>
              </a:ext>
            </a:extLst>
          </a:blip>
          <a:srcRect/>
          <a:stretch>
            <a:fillRect t="-9000" b="-9000"/>
          </a:stretch>
        </a:blipFill>
        <a:effectLst/>
      </p:bgPr>
    </p:bg>
    <p:spTree>
      <p:nvGrpSpPr>
        <p:cNvPr id="1" name="">
          <a:extLst>
            <a:ext uri="{FF2B5EF4-FFF2-40B4-BE49-F238E27FC236}">
              <a16:creationId xmlns:a16="http://schemas.microsoft.com/office/drawing/2014/main" xmlns="" id="{2A14C6ED-6CC6-F7D5-812E-C79D64726EE8}"/>
            </a:ext>
          </a:extLst>
        </p:cNvPr>
        <p:cNvGrpSpPr/>
        <p:nvPr/>
      </p:nvGrpSpPr>
      <p:grpSpPr>
        <a:xfrm>
          <a:off x="0" y="0"/>
          <a:ext cx="0" cy="0"/>
          <a:chOff x="0" y="0"/>
          <a:chExt cx="0" cy="0"/>
        </a:xfrm>
      </p:grpSpPr>
      <p:pic>
        <p:nvPicPr>
          <p:cNvPr id="11" name="Elemento grafico 10">
            <a:extLst>
              <a:ext uri="{FF2B5EF4-FFF2-40B4-BE49-F238E27FC236}">
                <a16:creationId xmlns:a16="http://schemas.microsoft.com/office/drawing/2014/main" xmlns="" id="{9789B258-F84E-6E58-9FC7-339A8C0E46E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4433088" y="156117"/>
            <a:ext cx="1577312" cy="843482"/>
          </a:xfrm>
          <a:prstGeom prst="rect">
            <a:avLst/>
          </a:prstGeom>
        </p:spPr>
      </p:pic>
      <p:sp>
        <p:nvSpPr>
          <p:cNvPr id="7" name="CasellaDiTesto 6">
            <a:extLst>
              <a:ext uri="{FF2B5EF4-FFF2-40B4-BE49-F238E27FC236}">
                <a16:creationId xmlns:a16="http://schemas.microsoft.com/office/drawing/2014/main" xmlns="" id="{0944D7EB-4F0C-7E8A-D5DE-051133AEDD1C}"/>
              </a:ext>
            </a:extLst>
          </p:cNvPr>
          <p:cNvSpPr txBox="1"/>
          <p:nvPr/>
        </p:nvSpPr>
        <p:spPr>
          <a:xfrm>
            <a:off x="120433" y="285471"/>
            <a:ext cx="6325771" cy="584775"/>
          </a:xfrm>
          <a:prstGeom prst="rect">
            <a:avLst/>
          </a:prstGeom>
          <a:noFill/>
        </p:spPr>
        <p:txBody>
          <a:bodyPr wrap="none" rtlCol="0">
            <a:spAutoFit/>
          </a:bodyPr>
          <a:lstStyle/>
          <a:p>
            <a:r>
              <a:rPr lang="it-IT" sz="3200" dirty="0">
                <a:solidFill>
                  <a:schemeClr val="bg1"/>
                </a:solidFill>
                <a:latin typeface="Bauhaus 93" panose="04030905020B02020C02" pitchFamily="82" charset="0"/>
              </a:rPr>
              <a:t>Che cos’è il protocollo                 ?</a:t>
            </a:r>
          </a:p>
        </p:txBody>
      </p:sp>
      <p:sp>
        <p:nvSpPr>
          <p:cNvPr id="15" name="CasellaDiTesto 14">
            <a:extLst>
              <a:ext uri="{FF2B5EF4-FFF2-40B4-BE49-F238E27FC236}">
                <a16:creationId xmlns:a16="http://schemas.microsoft.com/office/drawing/2014/main" xmlns="" id="{C17832DF-D621-3871-3C4F-0FE8C06AA3B7}"/>
              </a:ext>
            </a:extLst>
          </p:cNvPr>
          <p:cNvSpPr txBox="1"/>
          <p:nvPr/>
        </p:nvSpPr>
        <p:spPr>
          <a:xfrm>
            <a:off x="9018336" y="1476421"/>
            <a:ext cx="3028671" cy="4524315"/>
          </a:xfrm>
          <a:prstGeom prst="rect">
            <a:avLst/>
          </a:prstGeom>
          <a:noFill/>
        </p:spPr>
        <p:txBody>
          <a:bodyPr wrap="square" rtlCol="0">
            <a:spAutoFit/>
          </a:bodyPr>
          <a:lstStyle/>
          <a:p>
            <a:r>
              <a:rPr lang="it-IT" sz="7200" i="1" dirty="0">
                <a:solidFill>
                  <a:schemeClr val="bg1"/>
                </a:solidFill>
              </a:rPr>
              <a:t>H</a:t>
            </a:r>
            <a:r>
              <a:rPr lang="it-IT" dirty="0">
                <a:solidFill>
                  <a:schemeClr val="bg1"/>
                </a:solidFill>
              </a:rPr>
              <a:t>yper</a:t>
            </a:r>
          </a:p>
          <a:p>
            <a:r>
              <a:rPr lang="it-IT" sz="7200" i="1" dirty="0">
                <a:solidFill>
                  <a:schemeClr val="bg1"/>
                </a:solidFill>
              </a:rPr>
              <a:t>T</a:t>
            </a:r>
            <a:r>
              <a:rPr lang="it-IT" dirty="0">
                <a:solidFill>
                  <a:schemeClr val="bg1"/>
                </a:solidFill>
              </a:rPr>
              <a:t>ext</a:t>
            </a:r>
          </a:p>
          <a:p>
            <a:r>
              <a:rPr lang="it-IT" sz="7200" i="1" dirty="0">
                <a:solidFill>
                  <a:schemeClr val="bg1"/>
                </a:solidFill>
              </a:rPr>
              <a:t>T</a:t>
            </a:r>
            <a:r>
              <a:rPr lang="it-IT" dirty="0">
                <a:solidFill>
                  <a:schemeClr val="bg1"/>
                </a:solidFill>
              </a:rPr>
              <a:t>ransfer</a:t>
            </a:r>
          </a:p>
          <a:p>
            <a:r>
              <a:rPr lang="it-IT" sz="7200" i="1" dirty="0">
                <a:solidFill>
                  <a:schemeClr val="bg1"/>
                </a:solidFill>
              </a:rPr>
              <a:t>P</a:t>
            </a:r>
            <a:r>
              <a:rPr lang="it-IT" dirty="0">
                <a:solidFill>
                  <a:schemeClr val="bg1"/>
                </a:solidFill>
              </a:rPr>
              <a:t>rotocol</a:t>
            </a:r>
          </a:p>
        </p:txBody>
      </p:sp>
      <p:grpSp>
        <p:nvGrpSpPr>
          <p:cNvPr id="17" name="Gruppo 16">
            <a:extLst>
              <a:ext uri="{FF2B5EF4-FFF2-40B4-BE49-F238E27FC236}">
                <a16:creationId xmlns:a16="http://schemas.microsoft.com/office/drawing/2014/main" xmlns="" id="{130F50B6-CF17-C25B-9932-55CDA22D11F2}"/>
              </a:ext>
            </a:extLst>
          </p:cNvPr>
          <p:cNvGrpSpPr/>
          <p:nvPr/>
        </p:nvGrpSpPr>
        <p:grpSpPr>
          <a:xfrm>
            <a:off x="770894" y="1516565"/>
            <a:ext cx="7814775" cy="4777181"/>
            <a:chOff x="392522" y="1516565"/>
            <a:chExt cx="7814775" cy="4777181"/>
          </a:xfr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grpSpPr>
        <p:sp>
          <p:nvSpPr>
            <p:cNvPr id="8" name="Rettangolo 7">
              <a:extLst>
                <a:ext uri="{FF2B5EF4-FFF2-40B4-BE49-F238E27FC236}">
                  <a16:creationId xmlns:a16="http://schemas.microsoft.com/office/drawing/2014/main" xmlns="" id="{F39CEBAB-B971-F946-CA78-DAC9732F33F2}"/>
                </a:ext>
              </a:extLst>
            </p:cNvPr>
            <p:cNvSpPr/>
            <p:nvPr/>
          </p:nvSpPr>
          <p:spPr>
            <a:xfrm>
              <a:off x="392522" y="1516565"/>
              <a:ext cx="7814775" cy="4777181"/>
            </a:xfrm>
            <a:prstGeom prst="rect">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dirty="0"/>
            </a:p>
          </p:txBody>
        </p:sp>
        <p:sp>
          <p:nvSpPr>
            <p:cNvPr id="12" name="CasellaDiTesto 11">
              <a:extLst>
                <a:ext uri="{FF2B5EF4-FFF2-40B4-BE49-F238E27FC236}">
                  <a16:creationId xmlns:a16="http://schemas.microsoft.com/office/drawing/2014/main" xmlns="" id="{B09FE784-AC3E-4164-4411-532E34860BC0}"/>
                </a:ext>
              </a:extLst>
            </p:cNvPr>
            <p:cNvSpPr txBox="1"/>
            <p:nvPr/>
          </p:nvSpPr>
          <p:spPr>
            <a:xfrm>
              <a:off x="490654" y="1746055"/>
              <a:ext cx="7573908" cy="646331"/>
            </a:xfrm>
            <a:prstGeom prst="rect">
              <a:avLst/>
            </a:prstGeom>
            <a:grpFill/>
          </p:spPr>
          <p:txBody>
            <a:bodyPr wrap="square" rtlCol="0">
              <a:spAutoFit/>
            </a:bodyPr>
            <a:lstStyle/>
            <a:p>
              <a:r>
                <a:rPr lang="it-IT" dirty="0">
                  <a:latin typeface="Bahnschrift Light SemiCondensed" panose="020B0502040204020203" pitchFamily="34" charset="0"/>
                  <a:cs typeface="Aptos Serif" panose="020B0502040204020203" pitchFamily="18" charset="0"/>
                </a:rPr>
                <a:t>L’HTTP è un protocollo che si trova al livello applicazione basato (inizialmente) sul protocollo di trasporto TCP che si occupa  del trasferimento dei cosiddetti </a:t>
              </a:r>
              <a:r>
                <a:rPr lang="it-IT" i="1" dirty="0">
                  <a:latin typeface="Bahnschrift Light SemiCondensed" panose="020B0502040204020203" pitchFamily="34" charset="0"/>
                  <a:cs typeface="Aptos Serif" panose="020B0502040204020203" pitchFamily="18" charset="0"/>
                </a:rPr>
                <a:t>ipertesti</a:t>
              </a:r>
              <a:r>
                <a:rPr lang="it-IT" dirty="0">
                  <a:latin typeface="Bahnschrift Light SemiCondensed" panose="020B0502040204020203" pitchFamily="34" charset="0"/>
                  <a:cs typeface="Aptos Serif" panose="020B0502040204020203" pitchFamily="18" charset="0"/>
                </a:rPr>
                <a:t>.</a:t>
              </a:r>
            </a:p>
          </p:txBody>
        </p:sp>
        <p:sp>
          <p:nvSpPr>
            <p:cNvPr id="13" name="CasellaDiTesto 12">
              <a:extLst>
                <a:ext uri="{FF2B5EF4-FFF2-40B4-BE49-F238E27FC236}">
                  <a16:creationId xmlns:a16="http://schemas.microsoft.com/office/drawing/2014/main" xmlns="" id="{0218214A-BA5C-8DBC-E420-76484F96AF36}"/>
                </a:ext>
              </a:extLst>
            </p:cNvPr>
            <p:cNvSpPr txBox="1"/>
            <p:nvPr/>
          </p:nvSpPr>
          <p:spPr>
            <a:xfrm>
              <a:off x="490654" y="4197126"/>
              <a:ext cx="7573908" cy="646331"/>
            </a:xfrm>
            <a:prstGeom prst="rect">
              <a:avLst/>
            </a:prstGeom>
            <a:grpFill/>
          </p:spPr>
          <p:txBody>
            <a:bodyPr wrap="square" rtlCol="0">
              <a:spAutoFit/>
            </a:bodyPr>
            <a:lstStyle/>
            <a:p>
              <a:r>
                <a:rPr lang="it-IT" dirty="0">
                  <a:latin typeface="Bahnschrift Light SemiCondensed" panose="020B0502040204020203" pitchFamily="34" charset="0"/>
                  <a:cs typeface="Aptos Serif" panose="020B0502040204020203" pitchFamily="18" charset="0"/>
                </a:rPr>
                <a:t>Proprio grazie agli ipertesti permette il trasferimento di file multimediali, cioè che non contengono solo testo, ma anche altri contenuti come immagini, video e audio.</a:t>
              </a:r>
            </a:p>
          </p:txBody>
        </p:sp>
        <p:sp>
          <p:nvSpPr>
            <p:cNvPr id="14" name="CasellaDiTesto 13">
              <a:extLst>
                <a:ext uri="{FF2B5EF4-FFF2-40B4-BE49-F238E27FC236}">
                  <a16:creationId xmlns:a16="http://schemas.microsoft.com/office/drawing/2014/main" xmlns="" id="{837A54C3-41F5-A545-34EE-C2A66D2AF878}"/>
                </a:ext>
              </a:extLst>
            </p:cNvPr>
            <p:cNvSpPr txBox="1"/>
            <p:nvPr/>
          </p:nvSpPr>
          <p:spPr>
            <a:xfrm>
              <a:off x="490654" y="2860285"/>
              <a:ext cx="7573908" cy="646331"/>
            </a:xfrm>
            <a:prstGeom prst="rect">
              <a:avLst/>
            </a:prstGeom>
            <a:grpFill/>
          </p:spPr>
          <p:txBody>
            <a:bodyPr wrap="square" rtlCol="0">
              <a:spAutoFit/>
            </a:bodyPr>
            <a:lstStyle/>
            <a:p>
              <a:r>
                <a:rPr lang="it-IT" dirty="0">
                  <a:latin typeface="Bahnschrift Light SemiCondensed" panose="020B0502040204020203" pitchFamily="34" charset="0"/>
                  <a:cs typeface="Aptos Serif" panose="020B0502040204020203" pitchFamily="18" charset="0"/>
                </a:rPr>
                <a:t>Esso utilizza come standard la porta 80 (per l’HTTP). Per le comunicazioni sicure (HTTPS), usa la porta 443.</a:t>
              </a:r>
            </a:p>
          </p:txBody>
        </p:sp>
        <p:sp>
          <p:nvSpPr>
            <p:cNvPr id="16" name="CasellaDiTesto 15">
              <a:extLst>
                <a:ext uri="{FF2B5EF4-FFF2-40B4-BE49-F238E27FC236}">
                  <a16:creationId xmlns:a16="http://schemas.microsoft.com/office/drawing/2014/main" xmlns="" id="{28A371B0-AE43-03BE-1CCB-4B7FE8287F7B}"/>
                </a:ext>
              </a:extLst>
            </p:cNvPr>
            <p:cNvSpPr txBox="1"/>
            <p:nvPr/>
          </p:nvSpPr>
          <p:spPr>
            <a:xfrm>
              <a:off x="490654" y="5354405"/>
              <a:ext cx="7573908" cy="646331"/>
            </a:xfrm>
            <a:prstGeom prst="rect">
              <a:avLst/>
            </a:prstGeom>
            <a:grpFill/>
          </p:spPr>
          <p:txBody>
            <a:bodyPr wrap="square" rtlCol="0">
              <a:spAutoFit/>
            </a:bodyPr>
            <a:lstStyle/>
            <a:p>
              <a:r>
                <a:rPr lang="it-IT" dirty="0">
                  <a:latin typeface="Bahnschrift Light SemiCondensed" panose="020B0502040204020203" pitchFamily="34" charset="0"/>
                  <a:cs typeface="Aptos Serif" panose="020B0502040204020203" pitchFamily="18" charset="0"/>
                </a:rPr>
                <a:t>Ogni risorsa è identificata da un URI (</a:t>
              </a:r>
              <a:r>
                <a:rPr lang="it-IT" dirty="0" err="1">
                  <a:latin typeface="Bahnschrift Light SemiCondensed" panose="020B0502040204020203" pitchFamily="34" charset="0"/>
                  <a:cs typeface="Aptos Serif" panose="020B0502040204020203" pitchFamily="18" charset="0"/>
                </a:rPr>
                <a:t>Uniform</a:t>
              </a:r>
              <a:r>
                <a:rPr lang="it-IT" dirty="0">
                  <a:latin typeface="Bahnschrift Light SemiCondensed" panose="020B0502040204020203" pitchFamily="34" charset="0"/>
                  <a:cs typeface="Aptos Serif" panose="020B0502040204020203" pitchFamily="18" charset="0"/>
                </a:rPr>
                <a:t> Resource </a:t>
              </a:r>
              <a:r>
                <a:rPr lang="it-IT" dirty="0" err="1">
                  <a:latin typeface="Bahnschrift Light SemiCondensed" panose="020B0502040204020203" pitchFamily="34" charset="0"/>
                  <a:cs typeface="Aptos Serif" panose="020B0502040204020203" pitchFamily="18" charset="0"/>
                </a:rPr>
                <a:t>Identifier</a:t>
              </a:r>
              <a:r>
                <a:rPr lang="it-IT" dirty="0">
                  <a:latin typeface="Bahnschrift Light SemiCondensed" panose="020B0502040204020203" pitchFamily="34" charset="0"/>
                  <a:cs typeface="Aptos Serif" panose="020B0502040204020203" pitchFamily="18" charset="0"/>
                </a:rPr>
                <a:t>), che può individuare il suo nome (URN) o la sua posizione nella rete (URL).</a:t>
              </a:r>
            </a:p>
          </p:txBody>
        </p:sp>
      </p:grpSp>
      <p:grpSp>
        <p:nvGrpSpPr>
          <p:cNvPr id="19" name="Gruppo 18">
            <a:extLst>
              <a:ext uri="{FF2B5EF4-FFF2-40B4-BE49-F238E27FC236}">
                <a16:creationId xmlns:a16="http://schemas.microsoft.com/office/drawing/2014/main" xmlns="" id="{A12546BF-868A-E3F7-3396-3B039E035B0B}"/>
              </a:ext>
            </a:extLst>
          </p:cNvPr>
          <p:cNvGrpSpPr/>
          <p:nvPr/>
        </p:nvGrpSpPr>
        <p:grpSpPr>
          <a:xfrm>
            <a:off x="498805" y="1168006"/>
            <a:ext cx="609073" cy="584775"/>
            <a:chOff x="5512484" y="2105025"/>
            <a:chExt cx="695324" cy="695324"/>
          </a:xfrm>
        </p:grpSpPr>
        <p:sp>
          <p:nvSpPr>
            <p:cNvPr id="20" name="Ovale 19">
              <a:extLst>
                <a:ext uri="{FF2B5EF4-FFF2-40B4-BE49-F238E27FC236}">
                  <a16:creationId xmlns:a16="http://schemas.microsoft.com/office/drawing/2014/main" xmlns="" id="{9ABBC86F-DC4C-285F-9798-7701CA12A6D4}"/>
                </a:ext>
              </a:extLst>
            </p:cNvPr>
            <p:cNvSpPr/>
            <p:nvPr/>
          </p:nvSpPr>
          <p:spPr>
            <a:xfrm>
              <a:off x="5512484" y="2105025"/>
              <a:ext cx="695324" cy="695324"/>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1" name="Elemento grafico 20" descr="Informazioni con riempimento a tinta unita">
              <a:extLst>
                <a:ext uri="{FF2B5EF4-FFF2-40B4-BE49-F238E27FC236}">
                  <a16:creationId xmlns:a16="http://schemas.microsoft.com/office/drawing/2014/main" xmlns="" id="{A126341E-0721-864F-F6D6-42DEF515A09D}"/>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5512484" y="2105025"/>
              <a:ext cx="695324" cy="695324"/>
            </a:xfrm>
            <a:prstGeom prst="rect">
              <a:avLst/>
            </a:prstGeom>
          </p:spPr>
        </p:pic>
      </p:grpSp>
    </p:spTree>
    <p:extLst>
      <p:ext uri="{BB962C8B-B14F-4D97-AF65-F5344CB8AC3E}">
        <p14:creationId xmlns:p14="http://schemas.microsoft.com/office/powerpoint/2010/main" val="74269053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70000"/>
                    </a14:imgEffect>
                  </a14:imgLayer>
                </a14:imgProps>
              </a:ext>
            </a:extLst>
          </a:blip>
          <a:srcRect/>
          <a:stretch>
            <a:fillRect t="-9000" b="-9000"/>
          </a:stretch>
        </a:blipFill>
        <a:effectLst/>
      </p:bgPr>
    </p:bg>
    <p:spTree>
      <p:nvGrpSpPr>
        <p:cNvPr id="1" name="">
          <a:extLst>
            <a:ext uri="{FF2B5EF4-FFF2-40B4-BE49-F238E27FC236}">
              <a16:creationId xmlns:a16="http://schemas.microsoft.com/office/drawing/2014/main" xmlns="" id="{6F275429-1500-9A5C-EA2F-930D3EBEE0A6}"/>
            </a:ext>
          </a:extLst>
        </p:cNvPr>
        <p:cNvGrpSpPr/>
        <p:nvPr/>
      </p:nvGrpSpPr>
      <p:grpSpPr>
        <a:xfrm>
          <a:off x="0" y="0"/>
          <a:ext cx="0" cy="0"/>
          <a:chOff x="0" y="0"/>
          <a:chExt cx="0" cy="0"/>
        </a:xfrm>
      </p:grpSpPr>
      <p:sp>
        <p:nvSpPr>
          <p:cNvPr id="24" name="Triangolo isoscele 23">
            <a:extLst>
              <a:ext uri="{FF2B5EF4-FFF2-40B4-BE49-F238E27FC236}">
                <a16:creationId xmlns:a16="http://schemas.microsoft.com/office/drawing/2014/main" xmlns="" id="{F193A9A5-7816-B66C-100D-7F20A7AF86A3}"/>
              </a:ext>
            </a:extLst>
          </p:cNvPr>
          <p:cNvSpPr/>
          <p:nvPr/>
        </p:nvSpPr>
        <p:spPr>
          <a:xfrm rot="10800000">
            <a:off x="9838834" y="2837894"/>
            <a:ext cx="370350" cy="464439"/>
          </a:xfrm>
          <a:prstGeom prst="triangle">
            <a:avLst/>
          </a:prstGeom>
          <a:gradFill flip="none" rotWithShape="1">
            <a:gsLst>
              <a:gs pos="0">
                <a:srgbClr val="00B0F0"/>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Triangolo isoscele 20">
            <a:extLst>
              <a:ext uri="{FF2B5EF4-FFF2-40B4-BE49-F238E27FC236}">
                <a16:creationId xmlns:a16="http://schemas.microsoft.com/office/drawing/2014/main" xmlns="" id="{99AA7747-EA83-B5F7-0FB4-F9E24C08506A}"/>
              </a:ext>
            </a:extLst>
          </p:cNvPr>
          <p:cNvSpPr/>
          <p:nvPr/>
        </p:nvSpPr>
        <p:spPr>
          <a:xfrm rot="10800000">
            <a:off x="8060098" y="2837894"/>
            <a:ext cx="370350" cy="464439"/>
          </a:xfrm>
          <a:prstGeom prst="triangle">
            <a:avLst/>
          </a:prstGeom>
          <a:gradFill flip="none" rotWithShape="1">
            <a:gsLst>
              <a:gs pos="0">
                <a:srgbClr val="92D050"/>
              </a:gs>
              <a:gs pos="0">
                <a:srgbClr val="00B050"/>
              </a:gs>
              <a:gs pos="37000">
                <a:schemeClr val="accent6"/>
              </a:gs>
              <a:gs pos="97000">
                <a:schemeClr val="accent6">
                  <a:lumMod val="75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 name="Triangolo isoscele 8">
            <a:extLst>
              <a:ext uri="{FF2B5EF4-FFF2-40B4-BE49-F238E27FC236}">
                <a16:creationId xmlns:a16="http://schemas.microsoft.com/office/drawing/2014/main" xmlns="" id="{DA9E2D8D-98BF-38C0-F923-93304CE85E6D}"/>
              </a:ext>
            </a:extLst>
          </p:cNvPr>
          <p:cNvSpPr/>
          <p:nvPr/>
        </p:nvSpPr>
        <p:spPr>
          <a:xfrm rot="10800000">
            <a:off x="5112189" y="2837894"/>
            <a:ext cx="370350" cy="464439"/>
          </a:xfrm>
          <a:prstGeom prst="triangle">
            <a:avLst/>
          </a:prstGeom>
          <a:gradFill flip="none" rotWithShape="1">
            <a:gsLst>
              <a:gs pos="16000">
                <a:srgbClr val="FFC000"/>
              </a:gs>
              <a:gs pos="0">
                <a:srgbClr val="FFFF00"/>
              </a:gs>
              <a:gs pos="69000">
                <a:srgbClr val="EAB200"/>
              </a:gs>
              <a:gs pos="97000">
                <a:srgbClr val="E1BC01"/>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9">
            <a:extLst>
              <a:ext uri="{FF2B5EF4-FFF2-40B4-BE49-F238E27FC236}">
                <a16:creationId xmlns:a16="http://schemas.microsoft.com/office/drawing/2014/main" xmlns="" id="{8CB847ED-9D3E-21C3-AD7D-EBC7B1D63998}"/>
              </a:ext>
            </a:extLst>
          </p:cNvPr>
          <p:cNvSpPr/>
          <p:nvPr/>
        </p:nvSpPr>
        <p:spPr>
          <a:xfrm>
            <a:off x="4613946" y="2219327"/>
            <a:ext cx="1366838" cy="618568"/>
          </a:xfrm>
          <a:prstGeom prst="rect">
            <a:avLst/>
          </a:prstGeom>
          <a:gradFill flip="none" rotWithShape="1">
            <a:gsLst>
              <a:gs pos="16000">
                <a:srgbClr val="FFC000"/>
              </a:gs>
              <a:gs pos="0">
                <a:srgbClr val="FFFF00"/>
              </a:gs>
              <a:gs pos="69000">
                <a:srgbClr val="EAB200"/>
              </a:gs>
              <a:gs pos="97000">
                <a:srgbClr val="E1BC01"/>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1997</a:t>
            </a:r>
          </a:p>
        </p:txBody>
      </p:sp>
      <p:sp>
        <p:nvSpPr>
          <p:cNvPr id="5" name="Triangolo isoscele 4">
            <a:extLst>
              <a:ext uri="{FF2B5EF4-FFF2-40B4-BE49-F238E27FC236}">
                <a16:creationId xmlns:a16="http://schemas.microsoft.com/office/drawing/2014/main" xmlns="" id="{65F36DF6-AF6B-6E51-E309-88B5BCEC680D}"/>
              </a:ext>
            </a:extLst>
          </p:cNvPr>
          <p:cNvSpPr/>
          <p:nvPr/>
        </p:nvSpPr>
        <p:spPr>
          <a:xfrm rot="10800000">
            <a:off x="3247112" y="2837893"/>
            <a:ext cx="370350" cy="464439"/>
          </a:xfrm>
          <a:prstGeom prst="triangle">
            <a:avLst/>
          </a:prstGeom>
          <a:gradFill flip="none" rotWithShape="1">
            <a:gsLst>
              <a:gs pos="0">
                <a:srgbClr val="FF6600"/>
              </a:gs>
              <a:gs pos="23000">
                <a:srgbClr val="FF9966"/>
              </a:gs>
              <a:gs pos="69000">
                <a:srgbClr val="FF6600"/>
              </a:gs>
              <a:gs pos="97000">
                <a:srgbClr val="FF7518"/>
              </a:gs>
            </a:gsLst>
            <a:path path="rect">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Rettangolo 5">
            <a:extLst>
              <a:ext uri="{FF2B5EF4-FFF2-40B4-BE49-F238E27FC236}">
                <a16:creationId xmlns:a16="http://schemas.microsoft.com/office/drawing/2014/main" xmlns="" id="{1590CE12-ACB8-430B-566F-8C216121430C}"/>
              </a:ext>
            </a:extLst>
          </p:cNvPr>
          <p:cNvSpPr/>
          <p:nvPr/>
        </p:nvSpPr>
        <p:spPr>
          <a:xfrm>
            <a:off x="2748869" y="2219326"/>
            <a:ext cx="1366838" cy="618568"/>
          </a:xfrm>
          <a:prstGeom prst="rect">
            <a:avLst/>
          </a:prstGeom>
          <a:gradFill flip="none" rotWithShape="1">
            <a:gsLst>
              <a:gs pos="0">
                <a:srgbClr val="FF6600"/>
              </a:gs>
              <a:gs pos="23000">
                <a:srgbClr val="FF9966"/>
              </a:gs>
              <a:gs pos="69000">
                <a:srgbClr val="FF6600"/>
              </a:gs>
              <a:gs pos="97000">
                <a:srgbClr val="FF7518"/>
              </a:gs>
            </a:gsLst>
            <a:path path="rect">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1996</a:t>
            </a:r>
          </a:p>
        </p:txBody>
      </p:sp>
      <p:sp>
        <p:nvSpPr>
          <p:cNvPr id="3" name="Triangolo isoscele 2">
            <a:extLst>
              <a:ext uri="{FF2B5EF4-FFF2-40B4-BE49-F238E27FC236}">
                <a16:creationId xmlns:a16="http://schemas.microsoft.com/office/drawing/2014/main" xmlns="" id="{32BCD3F8-4603-86CB-035C-3E521D093AB2}"/>
              </a:ext>
            </a:extLst>
          </p:cNvPr>
          <p:cNvSpPr/>
          <p:nvPr/>
        </p:nvSpPr>
        <p:spPr>
          <a:xfrm rot="10800000">
            <a:off x="1382032" y="2837894"/>
            <a:ext cx="370350" cy="464439"/>
          </a:xfrm>
          <a:prstGeom prst="triangle">
            <a:avLst/>
          </a:prstGeom>
          <a:gradFill flip="none" rotWithShape="1">
            <a:gsLst>
              <a:gs pos="0">
                <a:srgbClr val="C00000"/>
              </a:gs>
              <a:gs pos="33000">
                <a:srgbClr val="FF0000"/>
              </a:gs>
              <a:gs pos="69000">
                <a:srgbClr val="FF3300"/>
              </a:gs>
              <a:gs pos="97000">
                <a:srgbClr val="FF6D6D"/>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Rettangolo 3">
            <a:extLst>
              <a:ext uri="{FF2B5EF4-FFF2-40B4-BE49-F238E27FC236}">
                <a16:creationId xmlns:a16="http://schemas.microsoft.com/office/drawing/2014/main" xmlns="" id="{951A943B-A2DF-3489-F5A2-31935D59190E}"/>
              </a:ext>
            </a:extLst>
          </p:cNvPr>
          <p:cNvSpPr/>
          <p:nvPr/>
        </p:nvSpPr>
        <p:spPr>
          <a:xfrm>
            <a:off x="883789" y="2219327"/>
            <a:ext cx="1366838" cy="618568"/>
          </a:xfrm>
          <a:prstGeom prst="rect">
            <a:avLst/>
          </a:prstGeom>
          <a:gradFill flip="none" rotWithShape="1">
            <a:gsLst>
              <a:gs pos="0">
                <a:srgbClr val="C00000"/>
              </a:gs>
              <a:gs pos="33000">
                <a:srgbClr val="FF0000"/>
              </a:gs>
              <a:gs pos="69000">
                <a:srgbClr val="FF3300"/>
              </a:gs>
              <a:gs pos="97000">
                <a:srgbClr val="FF6D6D"/>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1991</a:t>
            </a:r>
          </a:p>
        </p:txBody>
      </p:sp>
      <p:pic>
        <p:nvPicPr>
          <p:cNvPr id="11" name="Elemento grafico 10">
            <a:extLst>
              <a:ext uri="{FF2B5EF4-FFF2-40B4-BE49-F238E27FC236}">
                <a16:creationId xmlns:a16="http://schemas.microsoft.com/office/drawing/2014/main" xmlns="" id="{2384CEEA-5D8E-A41E-CEF8-6CBB8D668D3B}"/>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5690946" y="135577"/>
            <a:ext cx="1577312" cy="843482"/>
          </a:xfrm>
          <a:prstGeom prst="rect">
            <a:avLst/>
          </a:prstGeom>
        </p:spPr>
      </p:pic>
      <p:sp>
        <p:nvSpPr>
          <p:cNvPr id="7" name="CasellaDiTesto 6">
            <a:extLst>
              <a:ext uri="{FF2B5EF4-FFF2-40B4-BE49-F238E27FC236}">
                <a16:creationId xmlns:a16="http://schemas.microsoft.com/office/drawing/2014/main" xmlns="" id="{9D9AFF2E-ECC6-F4FE-B35C-B2FD8CACBC3F}"/>
              </a:ext>
            </a:extLst>
          </p:cNvPr>
          <p:cNvSpPr txBox="1"/>
          <p:nvPr/>
        </p:nvSpPr>
        <p:spPr>
          <a:xfrm>
            <a:off x="120433" y="285471"/>
            <a:ext cx="7651454" cy="584775"/>
          </a:xfrm>
          <a:prstGeom prst="rect">
            <a:avLst/>
          </a:prstGeom>
          <a:noFill/>
        </p:spPr>
        <p:txBody>
          <a:bodyPr wrap="none" rtlCol="0">
            <a:spAutoFit/>
          </a:bodyPr>
          <a:lstStyle/>
          <a:p>
            <a:r>
              <a:rPr lang="it-IT" sz="3200" dirty="0">
                <a:solidFill>
                  <a:schemeClr val="bg1"/>
                </a:solidFill>
                <a:latin typeface="Bauhaus 93" panose="04030905020B02020C02" pitchFamily="82" charset="0"/>
              </a:rPr>
              <a:t>Come si è evoluto nel tempo l’                 ?</a:t>
            </a:r>
          </a:p>
        </p:txBody>
      </p:sp>
      <p:sp>
        <p:nvSpPr>
          <p:cNvPr id="2" name="Freccia a destra 1">
            <a:extLst>
              <a:ext uri="{FF2B5EF4-FFF2-40B4-BE49-F238E27FC236}">
                <a16:creationId xmlns:a16="http://schemas.microsoft.com/office/drawing/2014/main" xmlns="" id="{D56F5D13-B084-6697-FB23-229BCD434B7F}"/>
              </a:ext>
            </a:extLst>
          </p:cNvPr>
          <p:cNvSpPr/>
          <p:nvPr/>
        </p:nvSpPr>
        <p:spPr>
          <a:xfrm>
            <a:off x="186183" y="3097690"/>
            <a:ext cx="11819634" cy="472965"/>
          </a:xfrm>
          <a:prstGeom prst="rightArrow">
            <a:avLst/>
          </a:prstGeom>
          <a:gradFill flip="none" rotWithShape="1">
            <a:gsLst>
              <a:gs pos="0">
                <a:schemeClr val="bg1">
                  <a:lumMod val="85000"/>
                </a:schemeClr>
              </a:gs>
              <a:gs pos="23000">
                <a:schemeClr val="bg1">
                  <a:lumMod val="75000"/>
                </a:schemeClr>
              </a:gs>
              <a:gs pos="69000">
                <a:schemeClr val="bg1">
                  <a:lumMod val="65000"/>
                </a:schemeClr>
              </a:gs>
              <a:gs pos="97000">
                <a:schemeClr val="bg1">
                  <a:lumMod val="50000"/>
                </a:scheme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Rettangolo 21">
            <a:extLst>
              <a:ext uri="{FF2B5EF4-FFF2-40B4-BE49-F238E27FC236}">
                <a16:creationId xmlns:a16="http://schemas.microsoft.com/office/drawing/2014/main" xmlns="" id="{DE4BCC33-C346-6557-690A-1403A497957F}"/>
              </a:ext>
            </a:extLst>
          </p:cNvPr>
          <p:cNvSpPr/>
          <p:nvPr/>
        </p:nvSpPr>
        <p:spPr>
          <a:xfrm>
            <a:off x="7561855" y="2219327"/>
            <a:ext cx="1366838" cy="618568"/>
          </a:xfrm>
          <a:prstGeom prst="rect">
            <a:avLst/>
          </a:prstGeom>
          <a:gradFill flip="none" rotWithShape="1">
            <a:gsLst>
              <a:gs pos="0">
                <a:srgbClr val="92D050"/>
              </a:gs>
              <a:gs pos="0">
                <a:srgbClr val="00B050"/>
              </a:gs>
              <a:gs pos="37000">
                <a:schemeClr val="accent6"/>
              </a:gs>
              <a:gs pos="97000">
                <a:schemeClr val="accent6">
                  <a:lumMod val="75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2015</a:t>
            </a:r>
          </a:p>
        </p:txBody>
      </p:sp>
      <p:sp>
        <p:nvSpPr>
          <p:cNvPr id="25" name="Rettangolo 24">
            <a:extLst>
              <a:ext uri="{FF2B5EF4-FFF2-40B4-BE49-F238E27FC236}">
                <a16:creationId xmlns:a16="http://schemas.microsoft.com/office/drawing/2014/main" xmlns="" id="{78FFBD8D-BD5E-DF88-59B1-666C72EC53C3}"/>
              </a:ext>
            </a:extLst>
          </p:cNvPr>
          <p:cNvSpPr/>
          <p:nvPr/>
        </p:nvSpPr>
        <p:spPr>
          <a:xfrm>
            <a:off x="9340591" y="2219327"/>
            <a:ext cx="1366838" cy="618568"/>
          </a:xfrm>
          <a:prstGeom prst="rect">
            <a:avLst/>
          </a:prstGeom>
          <a:gradFill flip="none" rotWithShape="1">
            <a:gsLst>
              <a:gs pos="0">
                <a:srgbClr val="00B0F0"/>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2021</a:t>
            </a:r>
          </a:p>
        </p:txBody>
      </p:sp>
      <mc:AlternateContent xmlns:mc="http://schemas.openxmlformats.org/markup-compatibility/2006">
        <mc:Choice xmlns:pslz="http://schemas.microsoft.com/office/powerpoint/2016/slidezoom" xmlns="" Requires="pslz">
          <p:graphicFrame>
            <p:nvGraphicFramePr>
              <p:cNvPr id="30" name="Anteprima della diapositiva 29">
                <a:extLst>
                  <a:ext uri="{FF2B5EF4-FFF2-40B4-BE49-F238E27FC236}">
                    <a16:creationId xmlns:a16="http://schemas.microsoft.com/office/drawing/2014/main" id="{1934A65E-4459-2390-6DC4-00044779588E}"/>
                  </a:ext>
                </a:extLst>
              </p:cNvPr>
              <p:cNvGraphicFramePr>
                <a:graphicFrameLocks noChangeAspect="1"/>
              </p:cNvGraphicFramePr>
              <p:nvPr>
                <p:extLst>
                  <p:ext uri="{D42A27DB-BD31-4B8C-83A1-F6EECF244321}">
                    <p14:modId xmlns:p14="http://schemas.microsoft.com/office/powerpoint/2010/main" val="3499181491"/>
                  </p:ext>
                </p:extLst>
              </p:nvPr>
            </p:nvGraphicFramePr>
            <p:xfrm>
              <a:off x="826373" y="3562128"/>
              <a:ext cx="1481666" cy="833437"/>
            </p:xfrm>
            <a:graphic>
              <a:graphicData uri="http://schemas.microsoft.com/office/powerpoint/2016/slidezoom">
                <pslz:sldZm>
                  <pslz:sldZmObj sldId="259" cId="4052807593">
                    <pslz:zmPr id="{1277CE34-1975-434C-BE44-7B9B81BF4102}" returnToParent="0" transitionDur="1000">
                      <p166:blipFill xmlns:p166="http://schemas.microsoft.com/office/powerpoint/2016/6/main">
                        <a:blip r:embed="rId6"/>
                        <a:stretch>
                          <a:fillRect/>
                        </a:stretch>
                      </p166:blipFill>
                      <p166:spPr xmlns:p166="http://schemas.microsoft.com/office/powerpoint/2016/6/main">
                        <a:xfrm>
                          <a:off x="0" y="0"/>
                          <a:ext cx="1481666" cy="833437"/>
                        </a:xfrm>
                        <a:prstGeom prst="rect">
                          <a:avLst/>
                        </a:prstGeom>
                      </p166:spPr>
                    </pslz:zmPr>
                  </pslz:sldZmObj>
                </pslz:sldZm>
              </a:graphicData>
            </a:graphic>
          </p:graphicFrame>
        </mc:Choice>
        <mc:Fallback>
          <p:pic>
            <p:nvPicPr>
              <p:cNvPr id="30" name="Anteprima della diapositiva 29">
                <a:hlinkClick r:id="rId7" action="ppaction://hlinksldjump"/>
                <a:extLst>
                  <a:ext uri="{FF2B5EF4-FFF2-40B4-BE49-F238E27FC236}">
                    <a16:creationId xmlns:a16="http://schemas.microsoft.com/office/drawing/2014/main" xmlns="" xmlns:pslz="http://schemas.microsoft.com/office/powerpoint/2016/slidezoom" id="{1934A65E-4459-2390-6DC4-00044779588E}"/>
                  </a:ext>
                </a:extLst>
              </p:cNvPr>
              <p:cNvPicPr>
                <a:picLocks noGrp="1" noRot="1" noChangeAspect="1" noMove="1" noResize="1" noEditPoints="1" noAdjustHandles="1" noChangeArrowheads="1" noChangeShapeType="1"/>
              </p:cNvPicPr>
              <p:nvPr/>
            </p:nvPicPr>
            <p:blipFill>
              <a:blip r:embed="rId8"/>
              <a:stretch>
                <a:fillRect/>
              </a:stretch>
            </p:blipFill>
            <p:spPr>
              <a:xfrm>
                <a:off x="826373" y="3562128"/>
                <a:ext cx="1481666" cy="833437"/>
              </a:xfrm>
              <a:prstGeom prst="rect">
                <a:avLst/>
              </a:prstGeom>
            </p:spPr>
          </p:pic>
        </mc:Fallback>
      </mc:AlternateContent>
      <mc:AlternateContent xmlns:mc="http://schemas.openxmlformats.org/markup-compatibility/2006">
        <mc:Choice xmlns:pslz="http://schemas.microsoft.com/office/powerpoint/2016/slidezoom" xmlns="" Requires="pslz">
          <p:graphicFrame>
            <p:nvGraphicFramePr>
              <p:cNvPr id="12" name="Anteprima della diapositiva 11">
                <a:extLst>
                  <a:ext uri="{FF2B5EF4-FFF2-40B4-BE49-F238E27FC236}">
                    <a16:creationId xmlns:a16="http://schemas.microsoft.com/office/drawing/2014/main" id="{F0001CF1-192C-A03F-979C-86D14C3F15F0}"/>
                  </a:ext>
                </a:extLst>
              </p:cNvPr>
              <p:cNvGraphicFramePr>
                <a:graphicFrameLocks noChangeAspect="1"/>
              </p:cNvGraphicFramePr>
              <p:nvPr>
                <p:extLst>
                  <p:ext uri="{D42A27DB-BD31-4B8C-83A1-F6EECF244321}">
                    <p14:modId xmlns:p14="http://schemas.microsoft.com/office/powerpoint/2010/main" val="308645735"/>
                  </p:ext>
                </p:extLst>
              </p:nvPr>
            </p:nvGraphicFramePr>
            <p:xfrm>
              <a:off x="2748869" y="3598688"/>
              <a:ext cx="1366834" cy="768844"/>
            </p:xfrm>
            <a:graphic>
              <a:graphicData uri="http://schemas.microsoft.com/office/powerpoint/2016/slidezoom">
                <pslz:sldZm>
                  <pslz:sldZmObj sldId="262" cId="1698360115">
                    <pslz:zmPr id="{373375C9-1E00-4989-860F-F3DF435F439A}" returnToParent="0" transitionDur="1000">
                      <p166:blipFill xmlns:p166="http://schemas.microsoft.com/office/powerpoint/2016/6/main">
                        <a:blip r:embed="rId9"/>
                        <a:stretch>
                          <a:fillRect/>
                        </a:stretch>
                      </p166:blipFill>
                      <p166:spPr xmlns:p166="http://schemas.microsoft.com/office/powerpoint/2016/6/main">
                        <a:xfrm>
                          <a:off x="0" y="0"/>
                          <a:ext cx="1366834" cy="768844"/>
                        </a:xfrm>
                        <a:prstGeom prst="rect">
                          <a:avLst/>
                        </a:prstGeom>
                      </p166:spPr>
                    </pslz:zmPr>
                  </pslz:sldZmObj>
                </pslz:sldZm>
              </a:graphicData>
            </a:graphic>
          </p:graphicFrame>
        </mc:Choice>
        <mc:Fallback>
          <p:pic>
            <p:nvPicPr>
              <p:cNvPr id="12" name="Anteprima della diapositiva 11">
                <a:hlinkClick r:id="rId10" action="ppaction://hlinksldjump"/>
                <a:extLst>
                  <a:ext uri="{FF2B5EF4-FFF2-40B4-BE49-F238E27FC236}">
                    <a16:creationId xmlns:a16="http://schemas.microsoft.com/office/drawing/2014/main" xmlns="" xmlns:pslz="http://schemas.microsoft.com/office/powerpoint/2016/slidezoom" id="{F0001CF1-192C-A03F-979C-86D14C3F15F0}"/>
                  </a:ext>
                </a:extLst>
              </p:cNvPr>
              <p:cNvPicPr>
                <a:picLocks noGrp="1" noRot="1" noChangeAspect="1" noMove="1" noResize="1" noEditPoints="1" noAdjustHandles="1" noChangeArrowheads="1" noChangeShapeType="1"/>
              </p:cNvPicPr>
              <p:nvPr/>
            </p:nvPicPr>
            <p:blipFill>
              <a:blip r:embed="rId11"/>
              <a:stretch>
                <a:fillRect/>
              </a:stretch>
            </p:blipFill>
            <p:spPr>
              <a:xfrm>
                <a:off x="2748869" y="3598688"/>
                <a:ext cx="1366834" cy="768844"/>
              </a:xfrm>
              <a:prstGeom prst="rect">
                <a:avLst/>
              </a:prstGeom>
            </p:spPr>
          </p:pic>
        </mc:Fallback>
      </mc:AlternateContent>
      <mc:AlternateContent xmlns:mc="http://schemas.openxmlformats.org/markup-compatibility/2006">
        <mc:Choice xmlns:pslz="http://schemas.microsoft.com/office/powerpoint/2016/slidezoom" xmlns="" Requires="pslz">
          <p:graphicFrame>
            <p:nvGraphicFramePr>
              <p:cNvPr id="13" name="Anteprima della diapositiva 12">
                <a:extLst>
                  <a:ext uri="{FF2B5EF4-FFF2-40B4-BE49-F238E27FC236}">
                    <a16:creationId xmlns:a16="http://schemas.microsoft.com/office/drawing/2014/main" id="{010DC67F-4E19-B83D-75E4-A2B49258B8AF}"/>
                  </a:ext>
                </a:extLst>
              </p:cNvPr>
              <p:cNvGraphicFramePr>
                <a:graphicFrameLocks noChangeAspect="1"/>
              </p:cNvGraphicFramePr>
              <p:nvPr>
                <p:extLst>
                  <p:ext uri="{D42A27DB-BD31-4B8C-83A1-F6EECF244321}">
                    <p14:modId xmlns:p14="http://schemas.microsoft.com/office/powerpoint/2010/main" val="3136895138"/>
                  </p:ext>
                </p:extLst>
              </p:nvPr>
            </p:nvGraphicFramePr>
            <p:xfrm>
              <a:off x="4556531" y="3573706"/>
              <a:ext cx="1481666" cy="833437"/>
            </p:xfrm>
            <a:graphic>
              <a:graphicData uri="http://schemas.microsoft.com/office/powerpoint/2016/slidezoom">
                <pslz:sldZm>
                  <pslz:sldZmObj sldId="264" cId="1345201629">
                    <pslz:zmPr id="{8778C8AB-941C-4C07-92BD-41987F935A80}" returnToParent="0" transitionDur="1000">
                      <p166:blipFill xmlns:p166="http://schemas.microsoft.com/office/powerpoint/2016/6/main">
                        <a:blip r:embed="rId12"/>
                        <a:stretch>
                          <a:fillRect/>
                        </a:stretch>
                      </p166:blipFill>
                      <p166:spPr xmlns:p166="http://schemas.microsoft.com/office/powerpoint/2016/6/main">
                        <a:xfrm>
                          <a:off x="0" y="0"/>
                          <a:ext cx="1481666" cy="833437"/>
                        </a:xfrm>
                        <a:prstGeom prst="rect">
                          <a:avLst/>
                        </a:prstGeom>
                      </p166:spPr>
                    </pslz:zmPr>
                  </pslz:sldZmObj>
                </pslz:sldZm>
              </a:graphicData>
            </a:graphic>
          </p:graphicFrame>
        </mc:Choice>
        <mc:Fallback>
          <p:pic>
            <p:nvPicPr>
              <p:cNvPr id="13" name="Anteprima della diapositiva 12">
                <a:hlinkClick r:id="rId13" action="ppaction://hlinksldjump"/>
                <a:extLst>
                  <a:ext uri="{FF2B5EF4-FFF2-40B4-BE49-F238E27FC236}">
                    <a16:creationId xmlns:a16="http://schemas.microsoft.com/office/drawing/2014/main" xmlns="" id="{010DC67F-4E19-B83D-75E4-A2B49258B8AF}"/>
                  </a:ext>
                </a:extLst>
              </p:cNvPr>
              <p:cNvPicPr>
                <a:picLocks noGrp="1" noRot="1" noChangeAspect="1" noMove="1" noResize="1" noEditPoints="1" noAdjustHandles="1" noChangeArrowheads="1" noChangeShapeType="1"/>
              </p:cNvPicPr>
              <p:nvPr/>
            </p:nvPicPr>
            <p:blipFill>
              <a:blip r:embed="rId14"/>
              <a:stretch>
                <a:fillRect/>
              </a:stretch>
            </p:blipFill>
            <p:spPr>
              <a:xfrm>
                <a:off x="4556531" y="3573706"/>
                <a:ext cx="1481666" cy="833437"/>
              </a:xfrm>
              <a:prstGeom prst="rect">
                <a:avLst/>
              </a:prstGeom>
            </p:spPr>
          </p:pic>
        </mc:Fallback>
      </mc:AlternateContent>
      <mc:AlternateContent xmlns:mc="http://schemas.openxmlformats.org/markup-compatibility/2006">
        <mc:Choice xmlns:pslz="http://schemas.microsoft.com/office/powerpoint/2016/slidezoom" xmlns="" Requires="pslz">
          <p:graphicFrame>
            <p:nvGraphicFramePr>
              <p:cNvPr id="15" name="Anteprima della diapositiva 14">
                <a:extLst>
                  <a:ext uri="{FF2B5EF4-FFF2-40B4-BE49-F238E27FC236}">
                    <a16:creationId xmlns:a16="http://schemas.microsoft.com/office/drawing/2014/main" id="{A9A5673A-0838-73EA-D348-0FD4FD86AA86}"/>
                  </a:ext>
                </a:extLst>
              </p:cNvPr>
              <p:cNvGraphicFramePr>
                <a:graphicFrameLocks noChangeAspect="1"/>
              </p:cNvGraphicFramePr>
              <p:nvPr>
                <p:extLst>
                  <p:ext uri="{D42A27DB-BD31-4B8C-83A1-F6EECF244321}">
                    <p14:modId xmlns:p14="http://schemas.microsoft.com/office/powerpoint/2010/main" val="354259220"/>
                  </p:ext>
                </p:extLst>
              </p:nvPr>
            </p:nvGraphicFramePr>
            <p:xfrm>
              <a:off x="7563911" y="3607491"/>
              <a:ext cx="1481667" cy="833438"/>
            </p:xfrm>
            <a:graphic>
              <a:graphicData uri="http://schemas.microsoft.com/office/powerpoint/2016/slidezoom">
                <pslz:sldZm>
                  <pslz:sldZmObj sldId="266" cId="2335036850">
                    <pslz:zmPr id="{D3250851-0536-4205-A092-173FEB12DABC}" returnToParent="0" transitionDur="1000">
                      <p166:blipFill xmlns:p166="http://schemas.microsoft.com/office/powerpoint/2016/6/main">
                        <a:blip r:embed="rId15"/>
                        <a:stretch>
                          <a:fillRect/>
                        </a:stretch>
                      </p166:blipFill>
                      <p166:spPr xmlns:p166="http://schemas.microsoft.com/office/powerpoint/2016/6/main">
                        <a:xfrm>
                          <a:off x="0" y="0"/>
                          <a:ext cx="1481667" cy="833438"/>
                        </a:xfrm>
                        <a:prstGeom prst="rect">
                          <a:avLst/>
                        </a:prstGeom>
                      </p166:spPr>
                    </pslz:zmPr>
                  </pslz:sldZmObj>
                </pslz:sldZm>
              </a:graphicData>
            </a:graphic>
          </p:graphicFrame>
        </mc:Choice>
        <mc:Fallback>
          <p:pic>
            <p:nvPicPr>
              <p:cNvPr id="15" name="Anteprima della diapositiva 14">
                <a:hlinkClick r:id="rId16" action="ppaction://hlinksldjump"/>
                <a:extLst>
                  <a:ext uri="{FF2B5EF4-FFF2-40B4-BE49-F238E27FC236}">
                    <a16:creationId xmlns:a16="http://schemas.microsoft.com/office/drawing/2014/main" xmlns="" id="{A9A5673A-0838-73EA-D348-0FD4FD86AA86}"/>
                  </a:ext>
                </a:extLst>
              </p:cNvPr>
              <p:cNvPicPr>
                <a:picLocks noGrp="1" noRot="1" noChangeAspect="1" noMove="1" noResize="1" noEditPoints="1" noAdjustHandles="1" noChangeArrowheads="1" noChangeShapeType="1"/>
              </p:cNvPicPr>
              <p:nvPr/>
            </p:nvPicPr>
            <p:blipFill>
              <a:blip r:embed="rId17"/>
              <a:stretch>
                <a:fillRect/>
              </a:stretch>
            </p:blipFill>
            <p:spPr>
              <a:xfrm>
                <a:off x="7563911" y="3607491"/>
                <a:ext cx="1481667" cy="833438"/>
              </a:xfrm>
              <a:prstGeom prst="rect">
                <a:avLst/>
              </a:prstGeom>
            </p:spPr>
          </p:pic>
        </mc:Fallback>
      </mc:AlternateContent>
      <mc:AlternateContent xmlns:mc="http://schemas.openxmlformats.org/markup-compatibility/2006">
        <mc:Choice xmlns:pslz="http://schemas.microsoft.com/office/powerpoint/2016/slidezoom" xmlns="" Requires="pslz">
          <p:graphicFrame>
            <p:nvGraphicFramePr>
              <p:cNvPr id="17" name="Anteprima della diapositiva 16">
                <a:extLst>
                  <a:ext uri="{FF2B5EF4-FFF2-40B4-BE49-F238E27FC236}">
                    <a16:creationId xmlns:a16="http://schemas.microsoft.com/office/drawing/2014/main" id="{0E3F67CC-D9A4-AE4E-56D8-25D7F8F0EFF2}"/>
                  </a:ext>
                </a:extLst>
              </p:cNvPr>
              <p:cNvGraphicFramePr>
                <a:graphicFrameLocks noChangeAspect="1"/>
              </p:cNvGraphicFramePr>
              <p:nvPr>
                <p:extLst>
                  <p:ext uri="{D42A27DB-BD31-4B8C-83A1-F6EECF244321}">
                    <p14:modId xmlns:p14="http://schemas.microsoft.com/office/powerpoint/2010/main" val="1964287943"/>
                  </p:ext>
                </p:extLst>
              </p:nvPr>
            </p:nvGraphicFramePr>
            <p:xfrm>
              <a:off x="9283175" y="3596801"/>
              <a:ext cx="1481668" cy="833438"/>
            </p:xfrm>
            <a:graphic>
              <a:graphicData uri="http://schemas.microsoft.com/office/powerpoint/2016/slidezoom">
                <pslz:sldZm>
                  <pslz:sldZmObj sldId="268" cId="1128436091">
                    <pslz:zmPr id="{42A68135-EE17-4B10-9FF0-97801BEADE50}" returnToParent="0" transitionDur="1000">
                      <p166:blipFill xmlns:p166="http://schemas.microsoft.com/office/powerpoint/2016/6/main">
                        <a:blip r:embed="rId18"/>
                        <a:stretch>
                          <a:fillRect/>
                        </a:stretch>
                      </p166:blipFill>
                      <p166:spPr xmlns:p166="http://schemas.microsoft.com/office/powerpoint/2016/6/main">
                        <a:xfrm>
                          <a:off x="0" y="0"/>
                          <a:ext cx="1481668" cy="833438"/>
                        </a:xfrm>
                        <a:prstGeom prst="rect">
                          <a:avLst/>
                        </a:prstGeom>
                      </p166:spPr>
                    </pslz:zmPr>
                  </pslz:sldZmObj>
                </pslz:sldZm>
              </a:graphicData>
            </a:graphic>
          </p:graphicFrame>
        </mc:Choice>
        <mc:Fallback>
          <p:pic>
            <p:nvPicPr>
              <p:cNvPr id="17" name="Anteprima della diapositiva 16">
                <a:hlinkClick r:id="rId19" action="ppaction://hlinksldjump"/>
                <a:extLst>
                  <a:ext uri="{FF2B5EF4-FFF2-40B4-BE49-F238E27FC236}">
                    <a16:creationId xmlns:a16="http://schemas.microsoft.com/office/drawing/2014/main" xmlns="" id="{0E3F67CC-D9A4-AE4E-56D8-25D7F8F0EFF2}"/>
                  </a:ext>
                </a:extLst>
              </p:cNvPr>
              <p:cNvPicPr>
                <a:picLocks noGrp="1" noRot="1" noChangeAspect="1" noMove="1" noResize="1" noEditPoints="1" noAdjustHandles="1" noChangeArrowheads="1" noChangeShapeType="1"/>
              </p:cNvPicPr>
              <p:nvPr/>
            </p:nvPicPr>
            <p:blipFill>
              <a:blip r:embed="rId20"/>
              <a:stretch>
                <a:fillRect/>
              </a:stretch>
            </p:blipFill>
            <p:spPr>
              <a:xfrm>
                <a:off x="9283175" y="3596801"/>
                <a:ext cx="1481668" cy="833438"/>
              </a:xfrm>
              <a:prstGeom prst="rect">
                <a:avLst/>
              </a:prstGeom>
            </p:spPr>
          </p:pic>
        </mc:Fallback>
      </mc:AlternateContent>
      <p:sp>
        <p:nvSpPr>
          <p:cNvPr id="18" name="Rettangolo con angoli arrotondati 17">
            <a:extLst>
              <a:ext uri="{FF2B5EF4-FFF2-40B4-BE49-F238E27FC236}">
                <a16:creationId xmlns:a16="http://schemas.microsoft.com/office/drawing/2014/main" xmlns="" id="{9833D580-BC08-6C12-61C7-EC5FBE375BFC}"/>
              </a:ext>
            </a:extLst>
          </p:cNvPr>
          <p:cNvSpPr/>
          <p:nvPr/>
        </p:nvSpPr>
        <p:spPr>
          <a:xfrm>
            <a:off x="9490842" y="5310726"/>
            <a:ext cx="2202668" cy="1297277"/>
          </a:xfrm>
          <a:prstGeom prst="roundRect">
            <a:avLst>
              <a:gd name="adj" fmla="val 4403"/>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a:p>
        </p:txBody>
      </p:sp>
      <mc:AlternateContent xmlns:mc="http://schemas.openxmlformats.org/markup-compatibility/2006">
        <mc:Choice xmlns:pslz="http://schemas.microsoft.com/office/powerpoint/2016/slidezoom" xmlns="" Requires="pslz">
          <p:graphicFrame>
            <p:nvGraphicFramePr>
              <p:cNvPr id="31" name="Anteprima della diapositiva 30">
                <a:extLst>
                  <a:ext uri="{FF2B5EF4-FFF2-40B4-BE49-F238E27FC236}">
                    <a16:creationId xmlns:a16="http://schemas.microsoft.com/office/drawing/2014/main" id="{53C1BAB4-0D33-6A40-9F2A-BA0E43070B83}"/>
                  </a:ext>
                </a:extLst>
              </p:cNvPr>
              <p:cNvGraphicFramePr>
                <a:graphicFrameLocks noChangeAspect="1"/>
              </p:cNvGraphicFramePr>
              <p:nvPr>
                <p:extLst>
                  <p:ext uri="{D42A27DB-BD31-4B8C-83A1-F6EECF244321}">
                    <p14:modId xmlns:p14="http://schemas.microsoft.com/office/powerpoint/2010/main" val="2812327520"/>
                  </p:ext>
                </p:extLst>
              </p:nvPr>
            </p:nvGraphicFramePr>
            <p:xfrm>
              <a:off x="9549864" y="5378294"/>
              <a:ext cx="2086549" cy="1173684"/>
            </p:xfrm>
            <a:graphic>
              <a:graphicData uri="http://schemas.microsoft.com/office/powerpoint/2016/slidezoom">
                <pslz:sldZm>
                  <pslz:sldZmObj sldId="270" cId="2116591724">
                    <pslz:zmPr id="{9D6276AA-1272-470E-9878-A6D59374CA45}" returnToParent="0" transitionDur="1000">
                      <p166:blipFill xmlns:p166="http://schemas.microsoft.com/office/powerpoint/2016/6/main">
                        <a:blip r:embed="rId21"/>
                        <a:stretch>
                          <a:fillRect/>
                        </a:stretch>
                      </p166:blipFill>
                      <p166:spPr xmlns:p166="http://schemas.microsoft.com/office/powerpoint/2016/6/main">
                        <a:xfrm>
                          <a:off x="0" y="0"/>
                          <a:ext cx="2086549" cy="1173684"/>
                        </a:xfrm>
                        <a:prstGeom prst="rect">
                          <a:avLst/>
                        </a:prstGeom>
                      </p166:spPr>
                    </pslz:zmPr>
                  </pslz:sldZmObj>
                </pslz:sldZm>
              </a:graphicData>
            </a:graphic>
          </p:graphicFrame>
        </mc:Choice>
        <mc:Fallback>
          <p:pic>
            <p:nvPicPr>
              <p:cNvPr id="31" name="Anteprima della diapositiva 30">
                <a:hlinkClick r:id="rId22" action="ppaction://hlinksldjump"/>
                <a:extLst>
                  <a:ext uri="{FF2B5EF4-FFF2-40B4-BE49-F238E27FC236}">
                    <a16:creationId xmlns:a16="http://schemas.microsoft.com/office/drawing/2014/main" xmlns="" id="{53C1BAB4-0D33-6A40-9F2A-BA0E43070B83}"/>
                  </a:ext>
                </a:extLst>
              </p:cNvPr>
              <p:cNvPicPr>
                <a:picLocks noGrp="1" noRot="1" noChangeAspect="1" noMove="1" noResize="1" noEditPoints="1" noAdjustHandles="1" noChangeArrowheads="1" noChangeShapeType="1"/>
              </p:cNvPicPr>
              <p:nvPr/>
            </p:nvPicPr>
            <p:blipFill>
              <a:blip r:embed="rId23"/>
              <a:stretch>
                <a:fillRect/>
              </a:stretch>
            </p:blipFill>
            <p:spPr>
              <a:xfrm>
                <a:off x="9549864" y="5378294"/>
                <a:ext cx="2086549" cy="1173684"/>
              </a:xfrm>
              <a:prstGeom prst="rect">
                <a:avLst/>
              </a:prstGeom>
            </p:spPr>
          </p:pic>
        </mc:Fallback>
      </mc:AlternateContent>
      <p:grpSp>
        <p:nvGrpSpPr>
          <p:cNvPr id="28" name="Gruppo 27">
            <a:extLst>
              <a:ext uri="{FF2B5EF4-FFF2-40B4-BE49-F238E27FC236}">
                <a16:creationId xmlns:a16="http://schemas.microsoft.com/office/drawing/2014/main" xmlns="" id="{7FE8514B-63BB-D721-C5CF-3A29E3D0C64A}"/>
              </a:ext>
            </a:extLst>
          </p:cNvPr>
          <p:cNvGrpSpPr/>
          <p:nvPr/>
        </p:nvGrpSpPr>
        <p:grpSpPr>
          <a:xfrm>
            <a:off x="9269146" y="5065339"/>
            <a:ext cx="449719" cy="449719"/>
            <a:chOff x="4508938" y="5529778"/>
            <a:chExt cx="735889" cy="735889"/>
          </a:xfrm>
        </p:grpSpPr>
        <p:sp>
          <p:nvSpPr>
            <p:cNvPr id="19" name="Ovale 18">
              <a:extLst>
                <a:ext uri="{FF2B5EF4-FFF2-40B4-BE49-F238E27FC236}">
                  <a16:creationId xmlns:a16="http://schemas.microsoft.com/office/drawing/2014/main" xmlns="" id="{F1430315-7972-1F43-3EBE-06D016547034}"/>
                </a:ext>
              </a:extLst>
            </p:cNvPr>
            <p:cNvSpPr/>
            <p:nvPr/>
          </p:nvSpPr>
          <p:spPr>
            <a:xfrm>
              <a:off x="4508938" y="5529778"/>
              <a:ext cx="735889" cy="735889"/>
            </a:xfrm>
            <a:prstGeom prst="ellipse">
              <a:avLst/>
            </a:prstGeom>
            <a:solidFill>
              <a:schemeClr val="bg1"/>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roce 26">
              <a:extLst>
                <a:ext uri="{FF2B5EF4-FFF2-40B4-BE49-F238E27FC236}">
                  <a16:creationId xmlns:a16="http://schemas.microsoft.com/office/drawing/2014/main" xmlns="" id="{B4A98809-ED89-4282-BE61-8B0B545665FF}"/>
                </a:ext>
              </a:extLst>
            </p:cNvPr>
            <p:cNvSpPr/>
            <p:nvPr/>
          </p:nvSpPr>
          <p:spPr>
            <a:xfrm>
              <a:off x="4627760" y="5648600"/>
              <a:ext cx="498243" cy="498243"/>
            </a:xfrm>
            <a:prstGeom prst="plus">
              <a:avLst>
                <a:gd name="adj" fmla="val 29521"/>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265310351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par>
                                <p:cTn id="16" presetID="21" presetClass="entr" presetSubtype="1"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heel(1)">
                                      <p:cBhvr>
                                        <p:cTn id="18" dur="1000"/>
                                        <p:tgtEl>
                                          <p:spTgt spid="30"/>
                                        </p:tgtEl>
                                      </p:cBhvr>
                                    </p:animEffect>
                                  </p:childTnLst>
                                </p:cTn>
                              </p:par>
                            </p:childTnLst>
                          </p:cTn>
                        </p:par>
                        <p:par>
                          <p:cTn id="19" fill="hold">
                            <p:stCondLst>
                              <p:cond delay="2000"/>
                            </p:stCondLst>
                            <p:childTnLst>
                              <p:par>
                                <p:cTn id="20" presetID="22" presetClass="entr" presetSubtype="4"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par>
                          <p:cTn id="23" fill="hold">
                            <p:stCondLst>
                              <p:cond delay="2500"/>
                            </p:stCondLst>
                            <p:childTnLst>
                              <p:par>
                                <p:cTn id="24" presetID="22" presetClass="entr" presetSubtype="4"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par>
                                <p:cTn id="27" presetID="21" presetClass="entr" presetSubtype="1"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heel(1)">
                                      <p:cBhvr>
                                        <p:cTn id="29" dur="1000"/>
                                        <p:tgtEl>
                                          <p:spTgt spid="12"/>
                                        </p:tgtEl>
                                      </p:cBhvr>
                                    </p:animEffect>
                                  </p:childTnLst>
                                </p:cTn>
                              </p:par>
                            </p:childTnLst>
                          </p:cTn>
                        </p:par>
                        <p:par>
                          <p:cTn id="30" fill="hold">
                            <p:stCondLst>
                              <p:cond delay="3500"/>
                            </p:stCondLst>
                            <p:childTnLst>
                              <p:par>
                                <p:cTn id="31" presetID="22" presetClass="entr" presetSubtype="4"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childTnLst>
                          </p:cTn>
                        </p:par>
                        <p:par>
                          <p:cTn id="34" fill="hold">
                            <p:stCondLst>
                              <p:cond delay="4000"/>
                            </p:stCondLst>
                            <p:childTnLst>
                              <p:par>
                                <p:cTn id="35" presetID="22" presetClass="entr" presetSubtype="4"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par>
                                <p:cTn id="38" presetID="21" presetClass="entr" presetSubtype="1"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heel(1)">
                                      <p:cBhvr>
                                        <p:cTn id="40" dur="1000"/>
                                        <p:tgtEl>
                                          <p:spTgt spid="13"/>
                                        </p:tgtEl>
                                      </p:cBhvr>
                                    </p:animEffect>
                                  </p:childTnLst>
                                </p:cTn>
                              </p:par>
                            </p:childTnLst>
                          </p:cTn>
                        </p:par>
                        <p:par>
                          <p:cTn id="41" fill="hold">
                            <p:stCondLst>
                              <p:cond delay="5000"/>
                            </p:stCondLst>
                            <p:childTnLst>
                              <p:par>
                                <p:cTn id="42" presetID="22" presetClass="entr" presetSubtype="4" fill="hold" grpId="0"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down)">
                                      <p:cBhvr>
                                        <p:cTn id="44" dur="500"/>
                                        <p:tgtEl>
                                          <p:spTgt spid="21"/>
                                        </p:tgtEl>
                                      </p:cBhvr>
                                    </p:animEffect>
                                  </p:childTnLst>
                                </p:cTn>
                              </p:par>
                            </p:childTnLst>
                          </p:cTn>
                        </p:par>
                        <p:par>
                          <p:cTn id="45" fill="hold">
                            <p:stCondLst>
                              <p:cond delay="5500"/>
                            </p:stCondLst>
                            <p:childTnLst>
                              <p:par>
                                <p:cTn id="46" presetID="22" presetClass="entr" presetSubtype="4" fill="hold" grpId="0"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down)">
                                      <p:cBhvr>
                                        <p:cTn id="48" dur="500"/>
                                        <p:tgtEl>
                                          <p:spTgt spid="22"/>
                                        </p:tgtEl>
                                      </p:cBhvr>
                                    </p:animEffect>
                                  </p:childTnLst>
                                </p:cTn>
                              </p:par>
                              <p:par>
                                <p:cTn id="49" presetID="21" presetClass="entr" presetSubtype="1"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heel(1)">
                                      <p:cBhvr>
                                        <p:cTn id="51" dur="1000"/>
                                        <p:tgtEl>
                                          <p:spTgt spid="15"/>
                                        </p:tgtEl>
                                      </p:cBhvr>
                                    </p:animEffect>
                                  </p:childTnLst>
                                </p:cTn>
                              </p:par>
                            </p:childTnLst>
                          </p:cTn>
                        </p:par>
                        <p:par>
                          <p:cTn id="52" fill="hold">
                            <p:stCondLst>
                              <p:cond delay="6500"/>
                            </p:stCondLst>
                            <p:childTnLst>
                              <p:par>
                                <p:cTn id="53" presetID="22" presetClass="entr" presetSubtype="4"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down)">
                                      <p:cBhvr>
                                        <p:cTn id="55" dur="500"/>
                                        <p:tgtEl>
                                          <p:spTgt spid="24"/>
                                        </p:tgtEl>
                                      </p:cBhvr>
                                    </p:animEffect>
                                  </p:childTnLst>
                                </p:cTn>
                              </p:par>
                            </p:childTnLst>
                          </p:cTn>
                        </p:par>
                        <p:par>
                          <p:cTn id="56" fill="hold">
                            <p:stCondLst>
                              <p:cond delay="7000"/>
                            </p:stCondLst>
                            <p:childTnLst>
                              <p:par>
                                <p:cTn id="57" presetID="22" presetClass="entr" presetSubtype="4"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down)">
                                      <p:cBhvr>
                                        <p:cTn id="59" dur="500"/>
                                        <p:tgtEl>
                                          <p:spTgt spid="25"/>
                                        </p:tgtEl>
                                      </p:cBhvr>
                                    </p:animEffect>
                                  </p:childTnLst>
                                </p:cTn>
                              </p:par>
                              <p:par>
                                <p:cTn id="60" presetID="21" presetClass="entr" presetSubtype="1" fill="hold"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heel(1)">
                                      <p:cBhvr>
                                        <p:cTn id="62" dur="1000"/>
                                        <p:tgtEl>
                                          <p:spTgt spid="17"/>
                                        </p:tgtEl>
                                      </p:cBhvr>
                                    </p:animEffect>
                                  </p:childTnLst>
                                </p:cTn>
                              </p:par>
                            </p:childTnLst>
                          </p:cTn>
                        </p:par>
                        <p:par>
                          <p:cTn id="63" fill="hold">
                            <p:stCondLst>
                              <p:cond delay="8000"/>
                            </p:stCondLst>
                            <p:childTnLst>
                              <p:par>
                                <p:cTn id="64" presetID="31" presetClass="entr" presetSubtype="0" fill="hold" nodeType="afterEffect">
                                  <p:stCondLst>
                                    <p:cond delay="0"/>
                                  </p:stCondLst>
                                  <p:childTnLst>
                                    <p:set>
                                      <p:cBhvr>
                                        <p:cTn id="65" dur="1" fill="hold">
                                          <p:stCondLst>
                                            <p:cond delay="0"/>
                                          </p:stCondLst>
                                        </p:cTn>
                                        <p:tgtEl>
                                          <p:spTgt spid="28"/>
                                        </p:tgtEl>
                                        <p:attrNameLst>
                                          <p:attrName>style.visibility</p:attrName>
                                        </p:attrNameLst>
                                      </p:cBhvr>
                                      <p:to>
                                        <p:strVal val="visible"/>
                                      </p:to>
                                    </p:set>
                                    <p:anim calcmode="lin" valueType="num">
                                      <p:cBhvr>
                                        <p:cTn id="66" dur="1000" fill="hold"/>
                                        <p:tgtEl>
                                          <p:spTgt spid="28"/>
                                        </p:tgtEl>
                                        <p:attrNameLst>
                                          <p:attrName>ppt_w</p:attrName>
                                        </p:attrNameLst>
                                      </p:cBhvr>
                                      <p:tavLst>
                                        <p:tav tm="0">
                                          <p:val>
                                            <p:fltVal val="0"/>
                                          </p:val>
                                        </p:tav>
                                        <p:tav tm="100000">
                                          <p:val>
                                            <p:strVal val="#ppt_w"/>
                                          </p:val>
                                        </p:tav>
                                      </p:tavLst>
                                    </p:anim>
                                    <p:anim calcmode="lin" valueType="num">
                                      <p:cBhvr>
                                        <p:cTn id="67" dur="1000" fill="hold"/>
                                        <p:tgtEl>
                                          <p:spTgt spid="28"/>
                                        </p:tgtEl>
                                        <p:attrNameLst>
                                          <p:attrName>ppt_h</p:attrName>
                                        </p:attrNameLst>
                                      </p:cBhvr>
                                      <p:tavLst>
                                        <p:tav tm="0">
                                          <p:val>
                                            <p:fltVal val="0"/>
                                          </p:val>
                                        </p:tav>
                                        <p:tav tm="100000">
                                          <p:val>
                                            <p:strVal val="#ppt_h"/>
                                          </p:val>
                                        </p:tav>
                                      </p:tavLst>
                                    </p:anim>
                                    <p:anim calcmode="lin" valueType="num">
                                      <p:cBhvr>
                                        <p:cTn id="68" dur="1000" fill="hold"/>
                                        <p:tgtEl>
                                          <p:spTgt spid="28"/>
                                        </p:tgtEl>
                                        <p:attrNameLst>
                                          <p:attrName>style.rotation</p:attrName>
                                        </p:attrNameLst>
                                      </p:cBhvr>
                                      <p:tavLst>
                                        <p:tav tm="0">
                                          <p:val>
                                            <p:fltVal val="90"/>
                                          </p:val>
                                        </p:tav>
                                        <p:tav tm="100000">
                                          <p:val>
                                            <p:fltVal val="0"/>
                                          </p:val>
                                        </p:tav>
                                      </p:tavLst>
                                    </p:anim>
                                    <p:animEffect transition="in" filter="fade">
                                      <p:cBhvr>
                                        <p:cTn id="69" dur="1000"/>
                                        <p:tgtEl>
                                          <p:spTgt spid="28"/>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wipe(up)">
                                      <p:cBhvr>
                                        <p:cTn id="72" dur="500"/>
                                        <p:tgtEl>
                                          <p:spTgt spid="18"/>
                                        </p:tgtEl>
                                      </p:cBhvr>
                                    </p:animEffect>
                                  </p:childTnLst>
                                </p:cTn>
                              </p:par>
                              <p:par>
                                <p:cTn id="73" presetID="22" presetClass="entr" presetSubtype="1"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wipe(up)">
                                      <p:cBhvr>
                                        <p:cTn id="7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1" grpId="0" animBg="1"/>
      <p:bldP spid="9" grpId="0" animBg="1"/>
      <p:bldP spid="10" grpId="0" animBg="1"/>
      <p:bldP spid="5" grpId="0" animBg="1"/>
      <p:bldP spid="6" grpId="0" animBg="1"/>
      <p:bldP spid="3" grpId="0" animBg="1"/>
      <p:bldP spid="4" grpId="0" animBg="1"/>
      <p:bldP spid="2" grpId="0" animBg="1"/>
      <p:bldP spid="22" grpId="0" animBg="1"/>
      <p:bldP spid="25"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95000"/>
                    </a14:imgEffect>
                  </a14:imgLayer>
                </a14:imgProps>
              </a:ext>
            </a:extLst>
          </a:blip>
          <a:srcRect/>
          <a:stretch>
            <a:fillRect t="-9000" b="-9000"/>
          </a:stretch>
        </a:blipFill>
        <a:effectLst/>
      </p:bgPr>
    </p:bg>
    <p:spTree>
      <p:nvGrpSpPr>
        <p:cNvPr id="1" name="">
          <a:extLst>
            <a:ext uri="{FF2B5EF4-FFF2-40B4-BE49-F238E27FC236}">
              <a16:creationId xmlns:a16="http://schemas.microsoft.com/office/drawing/2014/main" xmlns="" id="{5A9261B6-F74A-A913-B2F0-A559009B5536}"/>
            </a:ext>
          </a:extLst>
        </p:cNvPr>
        <p:cNvGrpSpPr/>
        <p:nvPr/>
      </p:nvGrpSpPr>
      <p:grpSpPr>
        <a:xfrm>
          <a:off x="0" y="0"/>
          <a:ext cx="0" cy="0"/>
          <a:chOff x="0" y="0"/>
          <a:chExt cx="0" cy="0"/>
        </a:xfrm>
      </p:grpSpPr>
      <p:grpSp>
        <p:nvGrpSpPr>
          <p:cNvPr id="14" name="Gruppo 13">
            <a:extLst>
              <a:ext uri="{FF2B5EF4-FFF2-40B4-BE49-F238E27FC236}">
                <a16:creationId xmlns:a16="http://schemas.microsoft.com/office/drawing/2014/main" xmlns="" id="{13CAEA9C-C55E-B532-836E-65CCFC417E55}"/>
              </a:ext>
            </a:extLst>
          </p:cNvPr>
          <p:cNvGrpSpPr/>
          <p:nvPr/>
        </p:nvGrpSpPr>
        <p:grpSpPr>
          <a:xfrm>
            <a:off x="2541364" y="1476375"/>
            <a:ext cx="7109271" cy="3905250"/>
            <a:chOff x="2996754" y="1771650"/>
            <a:chExt cx="7109271" cy="3905250"/>
          </a:xfrm>
        </p:grpSpPr>
        <p:pic>
          <p:nvPicPr>
            <p:cNvPr id="8" name="Elemento grafico 7">
              <a:extLst>
                <a:ext uri="{FF2B5EF4-FFF2-40B4-BE49-F238E27FC236}">
                  <a16:creationId xmlns:a16="http://schemas.microsoft.com/office/drawing/2014/main" xmlns="" id="{B4A70E52-AA66-BE15-D7B8-2D9F7CEA159B}"/>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2996754" y="1771650"/>
              <a:ext cx="6198492" cy="3314700"/>
            </a:xfrm>
            <a:prstGeom prst="rect">
              <a:avLst/>
            </a:prstGeom>
          </p:spPr>
        </p:pic>
        <p:sp>
          <p:nvSpPr>
            <p:cNvPr id="13" name="Rettangolo con due angoli in diagonale ritagliati 12">
              <a:extLst>
                <a:ext uri="{FF2B5EF4-FFF2-40B4-BE49-F238E27FC236}">
                  <a16:creationId xmlns:a16="http://schemas.microsoft.com/office/drawing/2014/main" xmlns="" id="{651C43F4-F6D3-46FA-7040-2FE4CB5C36F8}"/>
                </a:ext>
              </a:extLst>
            </p:cNvPr>
            <p:cNvSpPr/>
            <p:nvPr/>
          </p:nvSpPr>
          <p:spPr>
            <a:xfrm>
              <a:off x="7248525" y="4395788"/>
              <a:ext cx="2857500" cy="1281112"/>
            </a:xfrm>
            <a:prstGeom prst="snip2DiagRect">
              <a:avLst/>
            </a:prstGeom>
            <a:solidFill>
              <a:srgbClr val="D00000"/>
            </a:solidFill>
            <a:ln w="101600">
              <a:solidFill>
                <a:srgbClr val="FF6D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8800" dirty="0"/>
                <a:t>0.9</a:t>
              </a:r>
            </a:p>
          </p:txBody>
        </p:sp>
      </p:grpSp>
    </p:spTree>
    <p:extLst>
      <p:ext uri="{BB962C8B-B14F-4D97-AF65-F5344CB8AC3E}">
        <p14:creationId xmlns:p14="http://schemas.microsoft.com/office/powerpoint/2010/main" val="40528075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70000"/>
                    </a14:imgEffect>
                  </a14:imgLayer>
                </a14:imgProps>
              </a:ext>
            </a:extLst>
          </a:blip>
          <a:srcRect/>
          <a:stretch>
            <a:fillRect t="-9000" b="-9000"/>
          </a:stretch>
        </a:blipFill>
        <a:effectLst/>
      </p:bgPr>
    </p:bg>
    <p:spTree>
      <p:nvGrpSpPr>
        <p:cNvPr id="1" name="">
          <a:extLst>
            <a:ext uri="{FF2B5EF4-FFF2-40B4-BE49-F238E27FC236}">
              <a16:creationId xmlns:a16="http://schemas.microsoft.com/office/drawing/2014/main" xmlns="" id="{829D0AA1-06DA-8A49-2B6A-02D03491A191}"/>
            </a:ext>
          </a:extLst>
        </p:cNvPr>
        <p:cNvGrpSpPr/>
        <p:nvPr/>
      </p:nvGrpSpPr>
      <p:grpSpPr>
        <a:xfrm>
          <a:off x="0" y="0"/>
          <a:ext cx="0" cy="0"/>
          <a:chOff x="0" y="0"/>
          <a:chExt cx="0" cy="0"/>
        </a:xfrm>
      </p:grpSpPr>
      <p:sp>
        <p:nvSpPr>
          <p:cNvPr id="38" name="Rettangolo con angoli arrotondati 37">
            <a:extLst>
              <a:ext uri="{FF2B5EF4-FFF2-40B4-BE49-F238E27FC236}">
                <a16:creationId xmlns:a16="http://schemas.microsoft.com/office/drawing/2014/main" xmlns="" id="{7095B730-0538-C69E-52A4-E75946F70A1C}"/>
              </a:ext>
            </a:extLst>
          </p:cNvPr>
          <p:cNvSpPr/>
          <p:nvPr/>
        </p:nvSpPr>
        <p:spPr>
          <a:xfrm>
            <a:off x="9175825" y="2730083"/>
            <a:ext cx="2382845" cy="1608742"/>
          </a:xfrm>
          <a:prstGeom prst="roundRect">
            <a:avLst>
              <a:gd name="adj" fmla="val 7129"/>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6" name="Rettangolo con angoli arrotondati 15">
            <a:extLst>
              <a:ext uri="{FF2B5EF4-FFF2-40B4-BE49-F238E27FC236}">
                <a16:creationId xmlns:a16="http://schemas.microsoft.com/office/drawing/2014/main" xmlns="" id="{00604EFB-6AAF-64D0-08AF-DBADFB7632B0}"/>
              </a:ext>
            </a:extLst>
          </p:cNvPr>
          <p:cNvSpPr/>
          <p:nvPr/>
        </p:nvSpPr>
        <p:spPr>
          <a:xfrm>
            <a:off x="341036" y="2223701"/>
            <a:ext cx="3321955" cy="301757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8" name="Gruppo 7">
            <a:extLst>
              <a:ext uri="{FF2B5EF4-FFF2-40B4-BE49-F238E27FC236}">
                <a16:creationId xmlns:a16="http://schemas.microsoft.com/office/drawing/2014/main" xmlns="" id="{8D7D4B1E-9BFF-EB4C-9396-396F6FA5B4BE}"/>
              </a:ext>
            </a:extLst>
          </p:cNvPr>
          <p:cNvGrpSpPr/>
          <p:nvPr/>
        </p:nvGrpSpPr>
        <p:grpSpPr>
          <a:xfrm>
            <a:off x="274415" y="290513"/>
            <a:ext cx="2478310" cy="1366838"/>
            <a:chOff x="2996754" y="1771650"/>
            <a:chExt cx="7109271" cy="3905250"/>
          </a:xfrm>
        </p:grpSpPr>
        <p:pic>
          <p:nvPicPr>
            <p:cNvPr id="12" name="Elemento grafico 11">
              <a:extLst>
                <a:ext uri="{FF2B5EF4-FFF2-40B4-BE49-F238E27FC236}">
                  <a16:creationId xmlns:a16="http://schemas.microsoft.com/office/drawing/2014/main" xmlns="" id="{885B1D74-F25E-8E51-A05A-6E9208DC3A17}"/>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2996754" y="1771650"/>
              <a:ext cx="6198492" cy="3314700"/>
            </a:xfrm>
            <a:prstGeom prst="rect">
              <a:avLst/>
            </a:prstGeom>
          </p:spPr>
        </p:pic>
        <p:sp>
          <p:nvSpPr>
            <p:cNvPr id="13" name="Rettangolo con due angoli in diagonale ritagliati 12">
              <a:extLst>
                <a:ext uri="{FF2B5EF4-FFF2-40B4-BE49-F238E27FC236}">
                  <a16:creationId xmlns:a16="http://schemas.microsoft.com/office/drawing/2014/main" xmlns="" id="{DB3AE50F-AB54-BE84-D2E8-7336052593EE}"/>
                </a:ext>
              </a:extLst>
            </p:cNvPr>
            <p:cNvSpPr/>
            <p:nvPr/>
          </p:nvSpPr>
          <p:spPr>
            <a:xfrm>
              <a:off x="7248525" y="4395788"/>
              <a:ext cx="2857500" cy="1281112"/>
            </a:xfrm>
            <a:prstGeom prst="snip2DiagRect">
              <a:avLst/>
            </a:prstGeom>
            <a:solidFill>
              <a:srgbClr val="D00000"/>
            </a:solidFill>
            <a:ln w="53975">
              <a:solidFill>
                <a:srgbClr val="FF6D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dirty="0"/>
                <a:t>0.9</a:t>
              </a:r>
              <a:endParaRPr lang="it-IT" sz="8800" dirty="0"/>
            </a:p>
          </p:txBody>
        </p:sp>
      </p:grpSp>
      <p:grpSp>
        <p:nvGrpSpPr>
          <p:cNvPr id="27" name="Gruppo 26">
            <a:extLst>
              <a:ext uri="{FF2B5EF4-FFF2-40B4-BE49-F238E27FC236}">
                <a16:creationId xmlns:a16="http://schemas.microsoft.com/office/drawing/2014/main" xmlns="" id="{29146752-BB2A-0513-B940-5F1C018B5D4F}"/>
              </a:ext>
            </a:extLst>
          </p:cNvPr>
          <p:cNvGrpSpPr/>
          <p:nvPr/>
        </p:nvGrpSpPr>
        <p:grpSpPr>
          <a:xfrm>
            <a:off x="218104" y="1791257"/>
            <a:ext cx="695324" cy="695324"/>
            <a:chOff x="5512484" y="2105025"/>
            <a:chExt cx="695324" cy="695324"/>
          </a:xfrm>
        </p:grpSpPr>
        <p:sp>
          <p:nvSpPr>
            <p:cNvPr id="17" name="Ovale 16">
              <a:extLst>
                <a:ext uri="{FF2B5EF4-FFF2-40B4-BE49-F238E27FC236}">
                  <a16:creationId xmlns:a16="http://schemas.microsoft.com/office/drawing/2014/main" xmlns="" id="{1153E84C-2CF7-5E62-B36C-EA812D323CD9}"/>
                </a:ext>
              </a:extLst>
            </p:cNvPr>
            <p:cNvSpPr/>
            <p:nvPr/>
          </p:nvSpPr>
          <p:spPr>
            <a:xfrm>
              <a:off x="5512484" y="2105025"/>
              <a:ext cx="695324" cy="695324"/>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5" name="Elemento grafico 14" descr="Informazioni con riempimento a tinta unita">
              <a:extLst>
                <a:ext uri="{FF2B5EF4-FFF2-40B4-BE49-F238E27FC236}">
                  <a16:creationId xmlns:a16="http://schemas.microsoft.com/office/drawing/2014/main" xmlns="" id="{CB33DE82-5678-72CD-9F0F-73632F68BB7F}"/>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5512484" y="2105025"/>
              <a:ext cx="695324" cy="695324"/>
            </a:xfrm>
            <a:prstGeom prst="rect">
              <a:avLst/>
            </a:prstGeom>
          </p:spPr>
        </p:pic>
      </p:grpSp>
      <p:sp>
        <p:nvSpPr>
          <p:cNvPr id="28" name="CasellaDiTesto 27">
            <a:extLst>
              <a:ext uri="{FF2B5EF4-FFF2-40B4-BE49-F238E27FC236}">
                <a16:creationId xmlns:a16="http://schemas.microsoft.com/office/drawing/2014/main" xmlns="" id="{C461F05A-E99E-A07B-21FB-6F53EF5E73DE}"/>
              </a:ext>
            </a:extLst>
          </p:cNvPr>
          <p:cNvSpPr txBox="1"/>
          <p:nvPr/>
        </p:nvSpPr>
        <p:spPr>
          <a:xfrm>
            <a:off x="465229" y="2615293"/>
            <a:ext cx="3044997" cy="738664"/>
          </a:xfrm>
          <a:prstGeom prst="rect">
            <a:avLst/>
          </a:prstGeom>
          <a:noFill/>
        </p:spPr>
        <p:txBody>
          <a:bodyPr wrap="square" rtlCol="0">
            <a:spAutoFit/>
          </a:bodyPr>
          <a:lstStyle/>
          <a:p>
            <a:pPr marL="285750" indent="-285750">
              <a:buFont typeface="Arial" panose="020B0604020202020204" pitchFamily="34" charset="0"/>
              <a:buChar char="•"/>
            </a:pPr>
            <a:r>
              <a:rPr lang="it-IT" sz="1400" dirty="0"/>
              <a:t>Pubblicato nel 1991 da Tim Berners-Lee in un documento di sole 52 righe di testo.</a:t>
            </a:r>
          </a:p>
        </p:txBody>
      </p:sp>
      <p:sp>
        <p:nvSpPr>
          <p:cNvPr id="33" name="Rettangolo con angoli arrotondati 32">
            <a:extLst>
              <a:ext uri="{FF2B5EF4-FFF2-40B4-BE49-F238E27FC236}">
                <a16:creationId xmlns:a16="http://schemas.microsoft.com/office/drawing/2014/main" xmlns="" id="{43729966-D725-4B1C-D4FB-1B40518E062F}"/>
              </a:ext>
            </a:extLst>
          </p:cNvPr>
          <p:cNvSpPr/>
          <p:nvPr/>
        </p:nvSpPr>
        <p:spPr>
          <a:xfrm>
            <a:off x="4189685" y="963002"/>
            <a:ext cx="3929644" cy="5631045"/>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2" name="Immagine 31">
            <a:extLst>
              <a:ext uri="{FF2B5EF4-FFF2-40B4-BE49-F238E27FC236}">
                <a16:creationId xmlns:a16="http://schemas.microsoft.com/office/drawing/2014/main" xmlns="" id="{6BF1A0A2-281D-9464-0573-2CB42907321D}"/>
              </a:ext>
            </a:extLst>
          </p:cNvPr>
          <p:cNvPicPr>
            <a:picLocks noChangeAspect="1"/>
          </p:cNvPicPr>
          <p:nvPr/>
        </p:nvPicPr>
        <p:blipFill>
          <a:blip r:embed="rId8"/>
          <a:stretch>
            <a:fillRect/>
          </a:stretch>
        </p:blipFill>
        <p:spPr>
          <a:xfrm>
            <a:off x="4718765" y="1442122"/>
            <a:ext cx="2871482" cy="4885887"/>
          </a:xfrm>
          <a:prstGeom prst="rect">
            <a:avLst/>
          </a:prstGeom>
          <a:noFill/>
          <a:ln>
            <a:noFill/>
          </a:ln>
        </p:spPr>
      </p:pic>
      <p:grpSp>
        <p:nvGrpSpPr>
          <p:cNvPr id="37" name="Gruppo 36">
            <a:extLst>
              <a:ext uri="{FF2B5EF4-FFF2-40B4-BE49-F238E27FC236}">
                <a16:creationId xmlns:a16="http://schemas.microsoft.com/office/drawing/2014/main" xmlns="" id="{286D8081-192C-F497-D60B-4F3DC47BD031}"/>
              </a:ext>
            </a:extLst>
          </p:cNvPr>
          <p:cNvGrpSpPr/>
          <p:nvPr/>
        </p:nvGrpSpPr>
        <p:grpSpPr>
          <a:xfrm>
            <a:off x="3844802" y="678856"/>
            <a:ext cx="873963" cy="873963"/>
            <a:chOff x="3621674" y="480847"/>
            <a:chExt cx="914400" cy="914400"/>
          </a:xfrm>
        </p:grpSpPr>
        <p:sp>
          <p:nvSpPr>
            <p:cNvPr id="36" name="Ovale 35">
              <a:extLst>
                <a:ext uri="{FF2B5EF4-FFF2-40B4-BE49-F238E27FC236}">
                  <a16:creationId xmlns:a16="http://schemas.microsoft.com/office/drawing/2014/main" xmlns="" id="{28CEA805-D43C-FB59-EB77-8B45B1B4C902}"/>
                </a:ext>
              </a:extLst>
            </p:cNvPr>
            <p:cNvSpPr/>
            <p:nvPr/>
          </p:nvSpPr>
          <p:spPr>
            <a:xfrm>
              <a:off x="3662964" y="531332"/>
              <a:ext cx="831820" cy="813048"/>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5" name="Elemento grafico 34" descr="Mondo con riempimento a tinta unita">
              <a:extLst>
                <a:ext uri="{FF2B5EF4-FFF2-40B4-BE49-F238E27FC236}">
                  <a16:creationId xmlns:a16="http://schemas.microsoft.com/office/drawing/2014/main" xmlns="" id="{8FB16A8D-82F0-16B9-C357-ADC4401FB237}"/>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3621674" y="480847"/>
              <a:ext cx="914400" cy="914400"/>
            </a:xfrm>
            <a:prstGeom prst="rect">
              <a:avLst/>
            </a:prstGeom>
          </p:spPr>
        </p:pic>
      </p:grpSp>
      <p:sp>
        <p:nvSpPr>
          <p:cNvPr id="41" name="CasellaDiTesto 40">
            <a:extLst>
              <a:ext uri="{FF2B5EF4-FFF2-40B4-BE49-F238E27FC236}">
                <a16:creationId xmlns:a16="http://schemas.microsoft.com/office/drawing/2014/main" xmlns="" id="{53259B03-73FD-92C6-B65A-72C922D830DF}"/>
              </a:ext>
            </a:extLst>
          </p:cNvPr>
          <p:cNvSpPr txBox="1"/>
          <p:nvPr/>
        </p:nvSpPr>
        <p:spPr>
          <a:xfrm>
            <a:off x="4718765" y="1097656"/>
            <a:ext cx="3096432" cy="215444"/>
          </a:xfrm>
          <a:prstGeom prst="rect">
            <a:avLst/>
          </a:prstGeom>
          <a:noFill/>
        </p:spPr>
        <p:txBody>
          <a:bodyPr wrap="square">
            <a:spAutoFit/>
          </a:bodyPr>
          <a:lstStyle/>
          <a:p>
            <a:r>
              <a:rPr lang="it-IT" sz="800" dirty="0">
                <a:hlinkClick r:id="rId11"/>
              </a:rPr>
              <a:t>https://www.w3.org/People/Berners-Lee/1991/08/art-6484.txt</a:t>
            </a:r>
            <a:endParaRPr lang="it-IT" sz="800" dirty="0"/>
          </a:p>
        </p:txBody>
      </p:sp>
      <p:sp>
        <p:nvSpPr>
          <p:cNvPr id="42" name="CasellaDiTesto 41">
            <a:extLst>
              <a:ext uri="{FF2B5EF4-FFF2-40B4-BE49-F238E27FC236}">
                <a16:creationId xmlns:a16="http://schemas.microsoft.com/office/drawing/2014/main" xmlns="" id="{EC85CE80-F387-A96F-98D7-081F1999D304}"/>
              </a:ext>
            </a:extLst>
          </p:cNvPr>
          <p:cNvSpPr txBox="1"/>
          <p:nvPr/>
        </p:nvSpPr>
        <p:spPr>
          <a:xfrm>
            <a:off x="465228" y="3461646"/>
            <a:ext cx="3044997" cy="738664"/>
          </a:xfrm>
          <a:prstGeom prst="rect">
            <a:avLst/>
          </a:prstGeom>
          <a:noFill/>
        </p:spPr>
        <p:txBody>
          <a:bodyPr wrap="square" rtlCol="0">
            <a:spAutoFit/>
          </a:bodyPr>
          <a:lstStyle/>
          <a:p>
            <a:pPr marL="285750" indent="-285750">
              <a:buFont typeface="Arial" panose="020B0604020202020204" pitchFamily="34" charset="0"/>
              <a:buChar char="•"/>
            </a:pPr>
            <a:r>
              <a:rPr lang="it-IT" sz="1400" dirty="0"/>
              <a:t>Era possibile usare un solo metodo, il GET, per richiedere le pagine web.</a:t>
            </a:r>
          </a:p>
        </p:txBody>
      </p:sp>
      <p:sp>
        <p:nvSpPr>
          <p:cNvPr id="43" name="CasellaDiTesto 42">
            <a:extLst>
              <a:ext uri="{FF2B5EF4-FFF2-40B4-BE49-F238E27FC236}">
                <a16:creationId xmlns:a16="http://schemas.microsoft.com/office/drawing/2014/main" xmlns="" id="{EA970697-0423-0EB4-DA52-1D25B54C57EA}"/>
              </a:ext>
            </a:extLst>
          </p:cNvPr>
          <p:cNvSpPr txBox="1"/>
          <p:nvPr/>
        </p:nvSpPr>
        <p:spPr>
          <a:xfrm>
            <a:off x="498468" y="4373902"/>
            <a:ext cx="3044997" cy="738664"/>
          </a:xfrm>
          <a:prstGeom prst="rect">
            <a:avLst/>
          </a:prstGeom>
          <a:noFill/>
        </p:spPr>
        <p:txBody>
          <a:bodyPr wrap="square" rtlCol="0">
            <a:spAutoFit/>
          </a:bodyPr>
          <a:lstStyle/>
          <a:p>
            <a:pPr marL="285750" indent="-285750">
              <a:buFont typeface="Arial" panose="020B0604020202020204" pitchFamily="34" charset="0"/>
              <a:buChar char="•"/>
            </a:pPr>
            <a:r>
              <a:rPr lang="it-IT" sz="1400" dirty="0"/>
              <a:t>Non c’erano </a:t>
            </a:r>
            <a:r>
              <a:rPr lang="it-IT" sz="1400" dirty="0" err="1"/>
              <a:t>header</a:t>
            </a:r>
            <a:r>
              <a:rPr lang="it-IT" sz="1400" dirty="0"/>
              <a:t> e le </a:t>
            </a:r>
            <a:r>
              <a:rPr lang="it-IT" sz="1400" dirty="0" err="1"/>
              <a:t>response</a:t>
            </a:r>
            <a:r>
              <a:rPr lang="it-IT" sz="1400" dirty="0"/>
              <a:t> erano minime: consistevano solo nella pagina web richiesta.</a:t>
            </a:r>
          </a:p>
        </p:txBody>
      </p:sp>
      <p:grpSp>
        <p:nvGrpSpPr>
          <p:cNvPr id="14" name="Gruppo 13">
            <a:extLst>
              <a:ext uri="{FF2B5EF4-FFF2-40B4-BE49-F238E27FC236}">
                <a16:creationId xmlns:a16="http://schemas.microsoft.com/office/drawing/2014/main" xmlns="" id="{13C86F1F-3BD8-921A-123F-81EA2E10AEF0}"/>
              </a:ext>
            </a:extLst>
          </p:cNvPr>
          <p:cNvGrpSpPr/>
          <p:nvPr/>
        </p:nvGrpSpPr>
        <p:grpSpPr>
          <a:xfrm>
            <a:off x="8490198" y="167180"/>
            <a:ext cx="3482586" cy="1682690"/>
            <a:chOff x="8490198" y="167180"/>
            <a:chExt cx="3482586" cy="1682690"/>
          </a:xfrm>
        </p:grpSpPr>
        <p:sp>
          <p:nvSpPr>
            <p:cNvPr id="7" name="Rettangolo con angoli arrotondati 6">
              <a:extLst>
                <a:ext uri="{FF2B5EF4-FFF2-40B4-BE49-F238E27FC236}">
                  <a16:creationId xmlns:a16="http://schemas.microsoft.com/office/drawing/2014/main" xmlns="" id="{D38F3AD8-A010-DB30-9B4D-85337155599B}"/>
                </a:ext>
              </a:extLst>
            </p:cNvPr>
            <p:cNvSpPr/>
            <p:nvPr/>
          </p:nvSpPr>
          <p:spPr>
            <a:xfrm>
              <a:off x="8490198" y="167180"/>
              <a:ext cx="3482586" cy="1682690"/>
            </a:xfrm>
            <a:prstGeom prst="roundRect">
              <a:avLst>
                <a:gd name="adj" fmla="val 6336"/>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aphicFrame>
          <p:nvGraphicFramePr>
            <p:cNvPr id="9" name="Grafico 8">
              <a:extLst>
                <a:ext uri="{FF2B5EF4-FFF2-40B4-BE49-F238E27FC236}">
                  <a16:creationId xmlns:a16="http://schemas.microsoft.com/office/drawing/2014/main" xmlns="" id="{E92A2B84-DE9B-A203-3501-F0D30DDE64F6}"/>
                </a:ext>
              </a:extLst>
            </p:cNvPr>
            <p:cNvGraphicFramePr/>
            <p:nvPr>
              <p:extLst>
                <p:ext uri="{D42A27DB-BD31-4B8C-83A1-F6EECF244321}">
                  <p14:modId xmlns:p14="http://schemas.microsoft.com/office/powerpoint/2010/main" val="3447242838"/>
                </p:ext>
              </p:extLst>
            </p:nvPr>
          </p:nvGraphicFramePr>
          <p:xfrm>
            <a:off x="8612981" y="206837"/>
            <a:ext cx="1443067" cy="1383838"/>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10" name="Grafico 9">
              <a:extLst>
                <a:ext uri="{FF2B5EF4-FFF2-40B4-BE49-F238E27FC236}">
                  <a16:creationId xmlns:a16="http://schemas.microsoft.com/office/drawing/2014/main" xmlns="" id="{3E84AECB-35BA-DDB0-EB4C-0A630CFDA9BD}"/>
                </a:ext>
              </a:extLst>
            </p:cNvPr>
            <p:cNvGraphicFramePr/>
            <p:nvPr>
              <p:extLst>
                <p:ext uri="{D42A27DB-BD31-4B8C-83A1-F6EECF244321}">
                  <p14:modId xmlns:p14="http://schemas.microsoft.com/office/powerpoint/2010/main" val="3751458065"/>
                </p:ext>
              </p:extLst>
            </p:nvPr>
          </p:nvGraphicFramePr>
          <p:xfrm>
            <a:off x="10524952" y="206837"/>
            <a:ext cx="1443068" cy="1383838"/>
          </p:xfrm>
          <a:graphic>
            <a:graphicData uri="http://schemas.openxmlformats.org/drawingml/2006/chart">
              <c:chart xmlns:c="http://schemas.openxmlformats.org/drawingml/2006/chart" xmlns:r="http://schemas.openxmlformats.org/officeDocument/2006/relationships" r:id="rId13"/>
            </a:graphicData>
          </a:graphic>
        </p:graphicFrame>
        <p:sp>
          <p:nvSpPr>
            <p:cNvPr id="11" name="CasellaDiTesto 10">
              <a:extLst>
                <a:ext uri="{FF2B5EF4-FFF2-40B4-BE49-F238E27FC236}">
                  <a16:creationId xmlns:a16="http://schemas.microsoft.com/office/drawing/2014/main" xmlns="" id="{6002CF2B-9289-3AEF-0A0C-BB8DACA609D2}"/>
                </a:ext>
              </a:extLst>
            </p:cNvPr>
            <p:cNvSpPr txBox="1"/>
            <p:nvPr/>
          </p:nvSpPr>
          <p:spPr>
            <a:xfrm>
              <a:off x="8490198" y="1536134"/>
              <a:ext cx="2049047" cy="307777"/>
            </a:xfrm>
            <a:prstGeom prst="rect">
              <a:avLst/>
            </a:prstGeom>
            <a:noFill/>
          </p:spPr>
          <p:txBody>
            <a:bodyPr wrap="square" rtlCol="0">
              <a:spAutoFit/>
            </a:bodyPr>
            <a:lstStyle/>
            <a:p>
              <a:r>
                <a:rPr lang="it-IT" sz="1400" dirty="0"/>
                <a:t>Dati di agosto 2024</a:t>
              </a:r>
            </a:p>
          </p:txBody>
        </p:sp>
      </p:grpSp>
      <p:grpSp>
        <p:nvGrpSpPr>
          <p:cNvPr id="46" name="Gruppo 45">
            <a:extLst>
              <a:ext uri="{FF2B5EF4-FFF2-40B4-BE49-F238E27FC236}">
                <a16:creationId xmlns:a16="http://schemas.microsoft.com/office/drawing/2014/main" xmlns="" id="{7CB2F2F1-96FF-5E27-8255-AE769F6F849D}"/>
              </a:ext>
            </a:extLst>
          </p:cNvPr>
          <p:cNvGrpSpPr/>
          <p:nvPr/>
        </p:nvGrpSpPr>
        <p:grpSpPr>
          <a:xfrm>
            <a:off x="9281475" y="3187356"/>
            <a:ext cx="2171543" cy="1067461"/>
            <a:chOff x="9039137" y="2420767"/>
            <a:chExt cx="2171543" cy="1067461"/>
          </a:xfrm>
        </p:grpSpPr>
        <p:pic>
          <p:nvPicPr>
            <p:cNvPr id="19" name="Immagine 18">
              <a:extLst>
                <a:ext uri="{FF2B5EF4-FFF2-40B4-BE49-F238E27FC236}">
                  <a16:creationId xmlns:a16="http://schemas.microsoft.com/office/drawing/2014/main" xmlns="" id="{C98C3677-513B-7411-1377-BC375ABFEE4E}"/>
                </a:ext>
              </a:extLst>
            </p:cNvPr>
            <p:cNvPicPr>
              <a:picLocks noChangeAspect="1"/>
            </p:cNvPicPr>
            <p:nvPr/>
          </p:nvPicPr>
          <p:blipFill>
            <a:blip r:embed="rId14"/>
            <a:srcRect l="619" t="7140" r="61867" b="1893"/>
            <a:stretch/>
          </p:blipFill>
          <p:spPr>
            <a:xfrm>
              <a:off x="9039137" y="2420767"/>
              <a:ext cx="2171542" cy="538862"/>
            </a:xfrm>
            <a:prstGeom prst="rect">
              <a:avLst/>
            </a:prstGeom>
          </p:spPr>
        </p:pic>
        <p:pic>
          <p:nvPicPr>
            <p:cNvPr id="21" name="Immagine 20">
              <a:extLst>
                <a:ext uri="{FF2B5EF4-FFF2-40B4-BE49-F238E27FC236}">
                  <a16:creationId xmlns:a16="http://schemas.microsoft.com/office/drawing/2014/main" xmlns="" id="{0294E502-14D4-C667-028B-1FEFC16ABAB3}"/>
                </a:ext>
              </a:extLst>
            </p:cNvPr>
            <p:cNvPicPr>
              <a:picLocks noChangeAspect="1"/>
            </p:cNvPicPr>
            <p:nvPr/>
          </p:nvPicPr>
          <p:blipFill>
            <a:blip r:embed="rId15"/>
            <a:srcRect t="-313" r="29565" b="9498"/>
            <a:stretch/>
          </p:blipFill>
          <p:spPr>
            <a:xfrm>
              <a:off x="9039138" y="2959629"/>
              <a:ext cx="2171542" cy="528599"/>
            </a:xfrm>
            <a:prstGeom prst="rect">
              <a:avLst/>
            </a:prstGeom>
          </p:spPr>
        </p:pic>
      </p:grpSp>
      <p:grpSp>
        <p:nvGrpSpPr>
          <p:cNvPr id="39" name="Gruppo 38">
            <a:extLst>
              <a:ext uri="{FF2B5EF4-FFF2-40B4-BE49-F238E27FC236}">
                <a16:creationId xmlns:a16="http://schemas.microsoft.com/office/drawing/2014/main" xmlns="" id="{83078101-4D4A-3288-105F-EE4D84410A59}"/>
              </a:ext>
            </a:extLst>
          </p:cNvPr>
          <p:cNvGrpSpPr/>
          <p:nvPr/>
        </p:nvGrpSpPr>
        <p:grpSpPr>
          <a:xfrm>
            <a:off x="8733732" y="2420767"/>
            <a:ext cx="672122" cy="672122"/>
            <a:chOff x="3621674" y="480847"/>
            <a:chExt cx="914400" cy="914400"/>
          </a:xfrm>
        </p:grpSpPr>
        <p:sp>
          <p:nvSpPr>
            <p:cNvPr id="40" name="Ovale 39">
              <a:extLst>
                <a:ext uri="{FF2B5EF4-FFF2-40B4-BE49-F238E27FC236}">
                  <a16:creationId xmlns:a16="http://schemas.microsoft.com/office/drawing/2014/main" xmlns="" id="{8B6870FF-1D8A-6DEE-258F-E81FD58A8E73}"/>
                </a:ext>
              </a:extLst>
            </p:cNvPr>
            <p:cNvSpPr/>
            <p:nvPr/>
          </p:nvSpPr>
          <p:spPr>
            <a:xfrm>
              <a:off x="3662964" y="531332"/>
              <a:ext cx="831820" cy="813048"/>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44" name="Elemento grafico 43" descr="Mondo con riempimento a tinta unita">
              <a:extLst>
                <a:ext uri="{FF2B5EF4-FFF2-40B4-BE49-F238E27FC236}">
                  <a16:creationId xmlns:a16="http://schemas.microsoft.com/office/drawing/2014/main" xmlns="" id="{33161175-D98C-76DD-F419-3E967825E7C3}"/>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3621674" y="480847"/>
              <a:ext cx="914400" cy="914400"/>
            </a:xfrm>
            <a:prstGeom prst="rect">
              <a:avLst/>
            </a:prstGeom>
          </p:spPr>
        </p:pic>
      </p:grpSp>
      <p:sp>
        <p:nvSpPr>
          <p:cNvPr id="45" name="CasellaDiTesto 44">
            <a:extLst>
              <a:ext uri="{FF2B5EF4-FFF2-40B4-BE49-F238E27FC236}">
                <a16:creationId xmlns:a16="http://schemas.microsoft.com/office/drawing/2014/main" xmlns="" id="{CD067D76-1BC9-306F-24FE-DF8F21FF77ED}"/>
              </a:ext>
            </a:extLst>
          </p:cNvPr>
          <p:cNvSpPr txBox="1"/>
          <p:nvPr/>
        </p:nvSpPr>
        <p:spPr>
          <a:xfrm>
            <a:off x="9383979" y="2774054"/>
            <a:ext cx="1230414" cy="369332"/>
          </a:xfrm>
          <a:prstGeom prst="rect">
            <a:avLst/>
          </a:prstGeom>
          <a:noFill/>
        </p:spPr>
        <p:txBody>
          <a:bodyPr wrap="square" rtlCol="0">
            <a:spAutoFit/>
          </a:bodyPr>
          <a:lstStyle/>
          <a:p>
            <a:r>
              <a:rPr lang="it-IT" b="1" u="sng" dirty="0">
                <a:solidFill>
                  <a:srgbClr val="FF0000"/>
                </a:solidFill>
                <a:latin typeface="Aharoni" panose="02010803020104030203" pitchFamily="2" charset="-79"/>
                <a:cs typeface="Aharoni" panose="02010803020104030203" pitchFamily="2" charset="-79"/>
                <a:hlinkClick r:id="rId16">
                  <a:extLst>
                    <a:ext uri="{A12FA001-AC4F-418D-AE19-62706E023703}">
                      <ahyp:hlinkClr xmlns:ahyp="http://schemas.microsoft.com/office/drawing/2018/hyperlinkcolor" xmlns="" val="tx"/>
                    </a:ext>
                  </a:extLst>
                </a:hlinkClick>
              </a:rPr>
              <a:t>Esempio</a:t>
            </a:r>
            <a:endParaRPr lang="it-IT" b="1" u="sng" dirty="0">
              <a:solidFill>
                <a:srgbClr val="FF0000"/>
              </a:solidFill>
              <a:latin typeface="Aharoni" panose="02010803020104030203" pitchFamily="2" charset="-79"/>
              <a:cs typeface="Aharoni" panose="02010803020104030203" pitchFamily="2" charset="-79"/>
            </a:endParaRPr>
          </a:p>
        </p:txBody>
      </p:sp>
      <p:sp>
        <p:nvSpPr>
          <p:cNvPr id="47" name="CasellaDiTesto 46">
            <a:extLst>
              <a:ext uri="{FF2B5EF4-FFF2-40B4-BE49-F238E27FC236}">
                <a16:creationId xmlns:a16="http://schemas.microsoft.com/office/drawing/2014/main" xmlns="" id="{A9B57B1E-7A7B-B4EF-BF97-386350D084C4}"/>
              </a:ext>
            </a:extLst>
          </p:cNvPr>
          <p:cNvSpPr txBox="1"/>
          <p:nvPr/>
        </p:nvSpPr>
        <p:spPr>
          <a:xfrm>
            <a:off x="913427" y="2285937"/>
            <a:ext cx="2424357" cy="307777"/>
          </a:xfrm>
          <a:prstGeom prst="rect">
            <a:avLst/>
          </a:prstGeom>
          <a:noFill/>
        </p:spPr>
        <p:txBody>
          <a:bodyPr wrap="square" rtlCol="0">
            <a:spAutoFit/>
          </a:bodyPr>
          <a:lstStyle/>
          <a:p>
            <a:r>
              <a:rPr lang="it-IT" sz="1400" dirty="0">
                <a:solidFill>
                  <a:srgbClr val="FF0000"/>
                </a:solidFill>
                <a:latin typeface="Aharoni" panose="02010803020104030203" pitchFamily="2" charset="-79"/>
                <a:cs typeface="Aharoni" panose="02010803020104030203" pitchFamily="2" charset="-79"/>
              </a:rPr>
              <a:t>Informazioni generali…</a:t>
            </a:r>
          </a:p>
        </p:txBody>
      </p:sp>
    </p:spTree>
    <p:extLst>
      <p:ext uri="{BB962C8B-B14F-4D97-AF65-F5344CB8AC3E}">
        <p14:creationId xmlns:p14="http://schemas.microsoft.com/office/powerpoint/2010/main" val="293760961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par>
                          <p:cTn id="11" fill="hold">
                            <p:stCondLst>
                              <p:cond delay="1000"/>
                            </p:stCondLst>
                            <p:childTnLst>
                              <p:par>
                                <p:cTn id="12" presetID="22" presetClass="entr" presetSubtype="1"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wipe(left)">
                                      <p:cBhvr>
                                        <p:cTn id="18" dur="500"/>
                                        <p:tgtEl>
                                          <p:spTgt spid="47"/>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wipe(left)">
                                      <p:cBhvr>
                                        <p:cTn id="26" dur="500"/>
                                        <p:tgtEl>
                                          <p:spTgt spid="42"/>
                                        </p:tgtEl>
                                      </p:cBhvr>
                                    </p:animEffect>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left)">
                                      <p:cBhvr>
                                        <p:cTn id="30" dur="500"/>
                                        <p:tgtEl>
                                          <p:spTgt spid="43"/>
                                        </p:tgtEl>
                                      </p:cBhvr>
                                    </p:animEffect>
                                  </p:childTnLst>
                                </p:cTn>
                              </p:par>
                            </p:childTnLst>
                          </p:cTn>
                        </p:par>
                        <p:par>
                          <p:cTn id="31" fill="hold">
                            <p:stCondLst>
                              <p:cond delay="3500"/>
                            </p:stCondLst>
                            <p:childTnLst>
                              <p:par>
                                <p:cTn id="32" presetID="31" presetClass="entr" presetSubtype="0" fill="hold" nodeType="afterEffect">
                                  <p:stCondLst>
                                    <p:cond delay="0"/>
                                  </p:stCondLst>
                                  <p:childTnLst>
                                    <p:set>
                                      <p:cBhvr>
                                        <p:cTn id="33" dur="1" fill="hold">
                                          <p:stCondLst>
                                            <p:cond delay="0"/>
                                          </p:stCondLst>
                                        </p:cTn>
                                        <p:tgtEl>
                                          <p:spTgt spid="37"/>
                                        </p:tgtEl>
                                        <p:attrNameLst>
                                          <p:attrName>style.visibility</p:attrName>
                                        </p:attrNameLst>
                                      </p:cBhvr>
                                      <p:to>
                                        <p:strVal val="visible"/>
                                      </p:to>
                                    </p:set>
                                    <p:anim calcmode="lin" valueType="num">
                                      <p:cBhvr>
                                        <p:cTn id="34" dur="1000" fill="hold"/>
                                        <p:tgtEl>
                                          <p:spTgt spid="37"/>
                                        </p:tgtEl>
                                        <p:attrNameLst>
                                          <p:attrName>ppt_w</p:attrName>
                                        </p:attrNameLst>
                                      </p:cBhvr>
                                      <p:tavLst>
                                        <p:tav tm="0">
                                          <p:val>
                                            <p:fltVal val="0"/>
                                          </p:val>
                                        </p:tav>
                                        <p:tav tm="100000">
                                          <p:val>
                                            <p:strVal val="#ppt_w"/>
                                          </p:val>
                                        </p:tav>
                                      </p:tavLst>
                                    </p:anim>
                                    <p:anim calcmode="lin" valueType="num">
                                      <p:cBhvr>
                                        <p:cTn id="35" dur="1000" fill="hold"/>
                                        <p:tgtEl>
                                          <p:spTgt spid="37"/>
                                        </p:tgtEl>
                                        <p:attrNameLst>
                                          <p:attrName>ppt_h</p:attrName>
                                        </p:attrNameLst>
                                      </p:cBhvr>
                                      <p:tavLst>
                                        <p:tav tm="0">
                                          <p:val>
                                            <p:fltVal val="0"/>
                                          </p:val>
                                        </p:tav>
                                        <p:tav tm="100000">
                                          <p:val>
                                            <p:strVal val="#ppt_h"/>
                                          </p:val>
                                        </p:tav>
                                      </p:tavLst>
                                    </p:anim>
                                    <p:anim calcmode="lin" valueType="num">
                                      <p:cBhvr>
                                        <p:cTn id="36" dur="1000" fill="hold"/>
                                        <p:tgtEl>
                                          <p:spTgt spid="37"/>
                                        </p:tgtEl>
                                        <p:attrNameLst>
                                          <p:attrName>style.rotation</p:attrName>
                                        </p:attrNameLst>
                                      </p:cBhvr>
                                      <p:tavLst>
                                        <p:tav tm="0">
                                          <p:val>
                                            <p:fltVal val="90"/>
                                          </p:val>
                                        </p:tav>
                                        <p:tav tm="100000">
                                          <p:val>
                                            <p:fltVal val="0"/>
                                          </p:val>
                                        </p:tav>
                                      </p:tavLst>
                                    </p:anim>
                                    <p:animEffect transition="in" filter="fade">
                                      <p:cBhvr>
                                        <p:cTn id="37" dur="1000"/>
                                        <p:tgtEl>
                                          <p:spTgt spid="37"/>
                                        </p:tgtEl>
                                      </p:cBhvr>
                                    </p:animEffect>
                                  </p:childTnLst>
                                </p:cTn>
                              </p:par>
                            </p:childTnLst>
                          </p:cTn>
                        </p:par>
                        <p:par>
                          <p:cTn id="38" fill="hold">
                            <p:stCondLst>
                              <p:cond delay="4500"/>
                            </p:stCondLst>
                            <p:childTnLst>
                              <p:par>
                                <p:cTn id="39" presetID="22" presetClass="entr" presetSubtype="1" fill="hold" grpId="0" nodeType="after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wipe(up)">
                                      <p:cBhvr>
                                        <p:cTn id="41" dur="500"/>
                                        <p:tgtEl>
                                          <p:spTgt spid="33"/>
                                        </p:tgtEl>
                                      </p:cBhvr>
                                    </p:animEffect>
                                  </p:childTnLst>
                                </p:cTn>
                              </p:par>
                            </p:childTnLst>
                          </p:cTn>
                        </p:par>
                        <p:par>
                          <p:cTn id="42" fill="hold">
                            <p:stCondLst>
                              <p:cond delay="5000"/>
                            </p:stCondLst>
                            <p:childTnLst>
                              <p:par>
                                <p:cTn id="43" presetID="22" presetClass="entr" presetSubtype="8"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childTnLst>
                          </p:cTn>
                        </p:par>
                        <p:par>
                          <p:cTn id="46" fill="hold">
                            <p:stCondLst>
                              <p:cond delay="5500"/>
                            </p:stCondLst>
                            <p:childTnLst>
                              <p:par>
                                <p:cTn id="47" presetID="22" presetClass="entr" presetSubtype="1" fill="hold" nodeType="after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wipe(up)">
                                      <p:cBhvr>
                                        <p:cTn id="4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8" grpId="0"/>
      <p:bldP spid="33" grpId="0" animBg="1"/>
      <p:bldP spid="41" grpId="0"/>
      <p:bldP spid="42" grpId="0"/>
      <p:bldP spid="43" grpId="0"/>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95000"/>
                    </a14:imgEffect>
                  </a14:imgLayer>
                </a14:imgProps>
              </a:ext>
            </a:extLst>
          </a:blip>
          <a:srcRect/>
          <a:stretch>
            <a:fillRect t="-9000" b="-9000"/>
          </a:stretch>
        </a:blipFill>
        <a:effectLst/>
      </p:bgPr>
    </p:bg>
    <p:spTree>
      <p:nvGrpSpPr>
        <p:cNvPr id="1" name="">
          <a:extLst>
            <a:ext uri="{FF2B5EF4-FFF2-40B4-BE49-F238E27FC236}">
              <a16:creationId xmlns:a16="http://schemas.microsoft.com/office/drawing/2014/main" xmlns="" id="{D60D23A6-7450-933E-B8F9-1700AF5F27D8}"/>
            </a:ext>
          </a:extLst>
        </p:cNvPr>
        <p:cNvGrpSpPr/>
        <p:nvPr/>
      </p:nvGrpSpPr>
      <p:grpSpPr>
        <a:xfrm>
          <a:off x="0" y="0"/>
          <a:ext cx="0" cy="0"/>
          <a:chOff x="0" y="0"/>
          <a:chExt cx="0" cy="0"/>
        </a:xfrm>
      </p:grpSpPr>
      <p:grpSp>
        <p:nvGrpSpPr>
          <p:cNvPr id="14" name="Gruppo 13">
            <a:extLst>
              <a:ext uri="{FF2B5EF4-FFF2-40B4-BE49-F238E27FC236}">
                <a16:creationId xmlns:a16="http://schemas.microsoft.com/office/drawing/2014/main" xmlns="" id="{28EC5980-AC16-AB9A-F6A8-92BBED7882C4}"/>
              </a:ext>
            </a:extLst>
          </p:cNvPr>
          <p:cNvGrpSpPr/>
          <p:nvPr/>
        </p:nvGrpSpPr>
        <p:grpSpPr>
          <a:xfrm>
            <a:off x="2541364" y="1476375"/>
            <a:ext cx="7109271" cy="3905250"/>
            <a:chOff x="2996754" y="1771650"/>
            <a:chExt cx="7109271" cy="3905250"/>
          </a:xfrm>
        </p:grpSpPr>
        <p:pic>
          <p:nvPicPr>
            <p:cNvPr id="8" name="Elemento grafico 7">
              <a:extLst>
                <a:ext uri="{FF2B5EF4-FFF2-40B4-BE49-F238E27FC236}">
                  <a16:creationId xmlns:a16="http://schemas.microsoft.com/office/drawing/2014/main" xmlns="" id="{FDB08232-0954-382F-4E1A-0D225F9EFFB5}"/>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2996754" y="1771650"/>
              <a:ext cx="6198492" cy="3314700"/>
            </a:xfrm>
            <a:prstGeom prst="rect">
              <a:avLst/>
            </a:prstGeom>
          </p:spPr>
        </p:pic>
        <p:sp>
          <p:nvSpPr>
            <p:cNvPr id="13" name="Rettangolo con due angoli in diagonale ritagliati 12">
              <a:extLst>
                <a:ext uri="{FF2B5EF4-FFF2-40B4-BE49-F238E27FC236}">
                  <a16:creationId xmlns:a16="http://schemas.microsoft.com/office/drawing/2014/main" xmlns="" id="{EA25552D-82E4-EBC0-357C-269259561FE2}"/>
                </a:ext>
              </a:extLst>
            </p:cNvPr>
            <p:cNvSpPr/>
            <p:nvPr/>
          </p:nvSpPr>
          <p:spPr>
            <a:xfrm>
              <a:off x="7248525" y="4395788"/>
              <a:ext cx="2857500" cy="1281112"/>
            </a:xfrm>
            <a:prstGeom prst="snip2DiagRect">
              <a:avLst/>
            </a:prstGeom>
            <a:solidFill>
              <a:schemeClr val="accent2"/>
            </a:solidFill>
            <a:ln w="1016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8800" dirty="0"/>
                <a:t>1.0</a:t>
              </a:r>
            </a:p>
          </p:txBody>
        </p:sp>
      </p:grpSp>
    </p:spTree>
    <p:extLst>
      <p:ext uri="{BB962C8B-B14F-4D97-AF65-F5344CB8AC3E}">
        <p14:creationId xmlns:p14="http://schemas.microsoft.com/office/powerpoint/2010/main" val="1698360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70000"/>
                    </a14:imgEffect>
                  </a14:imgLayer>
                </a14:imgProps>
              </a:ext>
            </a:extLst>
          </a:blip>
          <a:srcRect/>
          <a:stretch>
            <a:fillRect t="-9000" b="-9000"/>
          </a:stretch>
        </a:blipFill>
        <a:effectLst/>
      </p:bgPr>
    </p:bg>
    <p:spTree>
      <p:nvGrpSpPr>
        <p:cNvPr id="1" name="">
          <a:extLst>
            <a:ext uri="{FF2B5EF4-FFF2-40B4-BE49-F238E27FC236}">
              <a16:creationId xmlns:a16="http://schemas.microsoft.com/office/drawing/2014/main" xmlns="" id="{12937696-271F-D221-6216-2632CA2D4A0C}"/>
            </a:ext>
          </a:extLst>
        </p:cNvPr>
        <p:cNvGrpSpPr/>
        <p:nvPr/>
      </p:nvGrpSpPr>
      <p:grpSpPr>
        <a:xfrm>
          <a:off x="0" y="0"/>
          <a:ext cx="0" cy="0"/>
          <a:chOff x="0" y="0"/>
          <a:chExt cx="0" cy="0"/>
        </a:xfrm>
      </p:grpSpPr>
      <p:sp>
        <p:nvSpPr>
          <p:cNvPr id="46" name="Rettangolo con angoli arrotondati 45">
            <a:extLst>
              <a:ext uri="{FF2B5EF4-FFF2-40B4-BE49-F238E27FC236}">
                <a16:creationId xmlns:a16="http://schemas.microsoft.com/office/drawing/2014/main" xmlns="" id="{BC6F9CBF-6DA5-319A-CDAD-7382B7E70F9B}"/>
              </a:ext>
            </a:extLst>
          </p:cNvPr>
          <p:cNvSpPr/>
          <p:nvPr/>
        </p:nvSpPr>
        <p:spPr>
          <a:xfrm>
            <a:off x="8490198" y="167180"/>
            <a:ext cx="3482586" cy="1682690"/>
          </a:xfrm>
          <a:prstGeom prst="roundRect">
            <a:avLst>
              <a:gd name="adj" fmla="val 6336"/>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0" name="Rettangolo con angoli arrotondati 29">
            <a:extLst>
              <a:ext uri="{FF2B5EF4-FFF2-40B4-BE49-F238E27FC236}">
                <a16:creationId xmlns:a16="http://schemas.microsoft.com/office/drawing/2014/main" xmlns="" id="{E2BF0327-DC40-6FF8-A264-D31B1C330F7E}"/>
              </a:ext>
            </a:extLst>
          </p:cNvPr>
          <p:cNvSpPr/>
          <p:nvPr/>
        </p:nvSpPr>
        <p:spPr>
          <a:xfrm>
            <a:off x="5366386" y="2166104"/>
            <a:ext cx="3684626" cy="3400346"/>
          </a:xfrm>
          <a:prstGeom prst="roundRect">
            <a:avLst>
              <a:gd name="adj" fmla="val 7129"/>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31" name="Gruppo 30">
            <a:extLst>
              <a:ext uri="{FF2B5EF4-FFF2-40B4-BE49-F238E27FC236}">
                <a16:creationId xmlns:a16="http://schemas.microsoft.com/office/drawing/2014/main" xmlns="" id="{A395F709-09EA-41BB-04B4-8A2D9CF5F1EB}"/>
              </a:ext>
            </a:extLst>
          </p:cNvPr>
          <p:cNvGrpSpPr/>
          <p:nvPr/>
        </p:nvGrpSpPr>
        <p:grpSpPr>
          <a:xfrm>
            <a:off x="4989308" y="1831510"/>
            <a:ext cx="672122" cy="672122"/>
            <a:chOff x="3621674" y="480847"/>
            <a:chExt cx="914400" cy="914400"/>
          </a:xfrm>
        </p:grpSpPr>
        <p:sp>
          <p:nvSpPr>
            <p:cNvPr id="34" name="Ovale 33">
              <a:extLst>
                <a:ext uri="{FF2B5EF4-FFF2-40B4-BE49-F238E27FC236}">
                  <a16:creationId xmlns:a16="http://schemas.microsoft.com/office/drawing/2014/main" xmlns="" id="{C4368D28-6934-2E43-7217-0FACEFB35236}"/>
                </a:ext>
              </a:extLst>
            </p:cNvPr>
            <p:cNvSpPr/>
            <p:nvPr/>
          </p:nvSpPr>
          <p:spPr>
            <a:xfrm>
              <a:off x="3662964" y="531332"/>
              <a:ext cx="831820" cy="813048"/>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8" name="Elemento grafico 37" descr="Mondo con riempimento a tinta unita">
              <a:extLst>
                <a:ext uri="{FF2B5EF4-FFF2-40B4-BE49-F238E27FC236}">
                  <a16:creationId xmlns:a16="http://schemas.microsoft.com/office/drawing/2014/main" xmlns="" id="{63F02B45-79BD-4506-1826-00DB89FEDAAA}"/>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621674" y="480847"/>
              <a:ext cx="914400" cy="914400"/>
            </a:xfrm>
            <a:prstGeom prst="rect">
              <a:avLst/>
            </a:prstGeom>
          </p:spPr>
        </p:pic>
      </p:grpSp>
      <p:sp>
        <p:nvSpPr>
          <p:cNvPr id="16" name="Rettangolo con angoli arrotondati 15">
            <a:extLst>
              <a:ext uri="{FF2B5EF4-FFF2-40B4-BE49-F238E27FC236}">
                <a16:creationId xmlns:a16="http://schemas.microsoft.com/office/drawing/2014/main" xmlns="" id="{72F2C3B6-341F-6CA1-0D3B-E0C143C94561}"/>
              </a:ext>
            </a:extLst>
          </p:cNvPr>
          <p:cNvSpPr/>
          <p:nvPr/>
        </p:nvSpPr>
        <p:spPr>
          <a:xfrm>
            <a:off x="464468" y="1781355"/>
            <a:ext cx="3321955" cy="3274723"/>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27" name="Gruppo 26">
            <a:extLst>
              <a:ext uri="{FF2B5EF4-FFF2-40B4-BE49-F238E27FC236}">
                <a16:creationId xmlns:a16="http://schemas.microsoft.com/office/drawing/2014/main" xmlns="" id="{1F30FFE2-9F1C-AB65-314A-14FE2B376FC7}"/>
              </a:ext>
            </a:extLst>
          </p:cNvPr>
          <p:cNvGrpSpPr/>
          <p:nvPr/>
        </p:nvGrpSpPr>
        <p:grpSpPr>
          <a:xfrm>
            <a:off x="185385" y="1422222"/>
            <a:ext cx="695324" cy="695324"/>
            <a:chOff x="5512484" y="2105025"/>
            <a:chExt cx="695324" cy="695324"/>
          </a:xfrm>
        </p:grpSpPr>
        <p:sp>
          <p:nvSpPr>
            <p:cNvPr id="17" name="Ovale 16">
              <a:extLst>
                <a:ext uri="{FF2B5EF4-FFF2-40B4-BE49-F238E27FC236}">
                  <a16:creationId xmlns:a16="http://schemas.microsoft.com/office/drawing/2014/main" xmlns="" id="{00EC6AEA-BD32-79D1-DECC-6C79EB5E2060}"/>
                </a:ext>
              </a:extLst>
            </p:cNvPr>
            <p:cNvSpPr/>
            <p:nvPr/>
          </p:nvSpPr>
          <p:spPr>
            <a:xfrm>
              <a:off x="5512484" y="2105025"/>
              <a:ext cx="695324" cy="695324"/>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5" name="Elemento grafico 14" descr="Informazioni con riempimento a tinta unita">
              <a:extLst>
                <a:ext uri="{FF2B5EF4-FFF2-40B4-BE49-F238E27FC236}">
                  <a16:creationId xmlns:a16="http://schemas.microsoft.com/office/drawing/2014/main" xmlns="" id="{3B869CDE-5BE5-8709-0A38-28AA95EA1893}"/>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5512484" y="2105025"/>
              <a:ext cx="695324" cy="695324"/>
            </a:xfrm>
            <a:prstGeom prst="rect">
              <a:avLst/>
            </a:prstGeom>
          </p:spPr>
        </p:pic>
      </p:grpSp>
      <p:sp>
        <p:nvSpPr>
          <p:cNvPr id="28" name="CasellaDiTesto 27">
            <a:extLst>
              <a:ext uri="{FF2B5EF4-FFF2-40B4-BE49-F238E27FC236}">
                <a16:creationId xmlns:a16="http://schemas.microsoft.com/office/drawing/2014/main" xmlns="" id="{E9559DAF-2DFD-833D-DDAA-E552577A704B}"/>
              </a:ext>
            </a:extLst>
          </p:cNvPr>
          <p:cNvSpPr txBox="1"/>
          <p:nvPr/>
        </p:nvSpPr>
        <p:spPr>
          <a:xfrm>
            <a:off x="588392" y="2023465"/>
            <a:ext cx="3044997" cy="461665"/>
          </a:xfrm>
          <a:prstGeom prst="rect">
            <a:avLst/>
          </a:prstGeom>
          <a:noFill/>
        </p:spPr>
        <p:txBody>
          <a:bodyPr wrap="square" rtlCol="0">
            <a:spAutoFit/>
          </a:bodyPr>
          <a:lstStyle/>
          <a:p>
            <a:pPr marL="285750" indent="-285750">
              <a:buFont typeface="Arial" panose="020B0604020202020204" pitchFamily="34" charset="0"/>
              <a:buChar char="•"/>
            </a:pPr>
            <a:r>
              <a:rPr lang="it-IT" sz="1200" dirty="0"/>
              <a:t>Pubblicato nel 1996 da Tim Berners-Lee (e il suo team) nel </a:t>
            </a:r>
            <a:r>
              <a:rPr lang="it-IT" sz="1200" dirty="0">
                <a:hlinkClick r:id="rId8"/>
              </a:rPr>
              <a:t>RFC 1945</a:t>
            </a:r>
            <a:endParaRPr lang="it-IT" sz="1200" dirty="0"/>
          </a:p>
        </p:txBody>
      </p:sp>
      <p:sp>
        <p:nvSpPr>
          <p:cNvPr id="42" name="CasellaDiTesto 41">
            <a:extLst>
              <a:ext uri="{FF2B5EF4-FFF2-40B4-BE49-F238E27FC236}">
                <a16:creationId xmlns:a16="http://schemas.microsoft.com/office/drawing/2014/main" xmlns="" id="{FFE64689-ED14-6E89-9BE1-2CFEA48A27E2}"/>
              </a:ext>
            </a:extLst>
          </p:cNvPr>
          <p:cNvSpPr txBox="1"/>
          <p:nvPr/>
        </p:nvSpPr>
        <p:spPr>
          <a:xfrm>
            <a:off x="588391" y="2617315"/>
            <a:ext cx="3044997" cy="646331"/>
          </a:xfrm>
          <a:prstGeom prst="rect">
            <a:avLst/>
          </a:prstGeom>
          <a:noFill/>
        </p:spPr>
        <p:txBody>
          <a:bodyPr wrap="square" rtlCol="0">
            <a:spAutoFit/>
          </a:bodyPr>
          <a:lstStyle/>
          <a:p>
            <a:pPr marL="285750" indent="-285750">
              <a:buFont typeface="Arial" panose="020B0604020202020204" pitchFamily="34" charset="0"/>
              <a:buChar char="•"/>
            </a:pPr>
            <a:r>
              <a:rPr lang="it-IT" sz="1200" dirty="0"/>
              <a:t>Vengono introdotti nuovi metodi, viene specificata la versione in uso dell’HTTP nella </a:t>
            </a:r>
            <a:r>
              <a:rPr lang="it-IT" sz="1200" dirty="0" err="1"/>
              <a:t>request</a:t>
            </a:r>
            <a:r>
              <a:rPr lang="it-IT" sz="1200" dirty="0"/>
              <a:t>.</a:t>
            </a:r>
          </a:p>
        </p:txBody>
      </p:sp>
      <p:sp>
        <p:nvSpPr>
          <p:cNvPr id="43" name="CasellaDiTesto 42">
            <a:extLst>
              <a:ext uri="{FF2B5EF4-FFF2-40B4-BE49-F238E27FC236}">
                <a16:creationId xmlns:a16="http://schemas.microsoft.com/office/drawing/2014/main" xmlns="" id="{02D03849-374A-A336-773D-9A17E4CE8B15}"/>
              </a:ext>
            </a:extLst>
          </p:cNvPr>
          <p:cNvSpPr txBox="1"/>
          <p:nvPr/>
        </p:nvSpPr>
        <p:spPr>
          <a:xfrm>
            <a:off x="588390" y="3399224"/>
            <a:ext cx="3044997" cy="830997"/>
          </a:xfrm>
          <a:prstGeom prst="rect">
            <a:avLst/>
          </a:prstGeom>
          <a:noFill/>
        </p:spPr>
        <p:txBody>
          <a:bodyPr wrap="square" rtlCol="0">
            <a:spAutoFit/>
          </a:bodyPr>
          <a:lstStyle/>
          <a:p>
            <a:pPr marL="285750" indent="-285750">
              <a:buFont typeface="Arial" panose="020B0604020202020204" pitchFamily="34" charset="0"/>
              <a:buChar char="•"/>
            </a:pPr>
            <a:r>
              <a:rPr lang="it-IT" sz="1200" dirty="0"/>
              <a:t>Le </a:t>
            </a:r>
            <a:r>
              <a:rPr lang="it-IT" sz="1200" dirty="0" err="1"/>
              <a:t>response</a:t>
            </a:r>
            <a:r>
              <a:rPr lang="it-IT" sz="1200" dirty="0"/>
              <a:t> sono introdotte da una riga che indica il codice di stato della </a:t>
            </a:r>
            <a:r>
              <a:rPr lang="it-IT" sz="1200" dirty="0" err="1"/>
              <a:t>response</a:t>
            </a:r>
            <a:r>
              <a:rPr lang="it-IT" sz="1200" dirty="0"/>
              <a:t>, per far capire se l’operazione abbia avuto successo o meno.</a:t>
            </a:r>
          </a:p>
        </p:txBody>
      </p:sp>
      <p:grpSp>
        <p:nvGrpSpPr>
          <p:cNvPr id="2" name="Gruppo 1">
            <a:extLst>
              <a:ext uri="{FF2B5EF4-FFF2-40B4-BE49-F238E27FC236}">
                <a16:creationId xmlns:a16="http://schemas.microsoft.com/office/drawing/2014/main" xmlns="" id="{A595A3A0-1DA1-3A58-E7C5-37D050604A75}"/>
              </a:ext>
            </a:extLst>
          </p:cNvPr>
          <p:cNvGrpSpPr/>
          <p:nvPr/>
        </p:nvGrpSpPr>
        <p:grpSpPr>
          <a:xfrm>
            <a:off x="185385" y="150548"/>
            <a:ext cx="1952208" cy="1072383"/>
            <a:chOff x="2996754" y="1771650"/>
            <a:chExt cx="7109271" cy="3905250"/>
          </a:xfrm>
        </p:grpSpPr>
        <p:pic>
          <p:nvPicPr>
            <p:cNvPr id="3" name="Elemento grafico 2">
              <a:extLst>
                <a:ext uri="{FF2B5EF4-FFF2-40B4-BE49-F238E27FC236}">
                  <a16:creationId xmlns:a16="http://schemas.microsoft.com/office/drawing/2014/main" xmlns="" id="{C26A3415-129D-EF6C-3598-E9063A90ACD8}"/>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2996754" y="1771650"/>
              <a:ext cx="6198492" cy="3314700"/>
            </a:xfrm>
            <a:prstGeom prst="rect">
              <a:avLst/>
            </a:prstGeom>
          </p:spPr>
        </p:pic>
        <p:sp>
          <p:nvSpPr>
            <p:cNvPr id="4" name="Rettangolo con due angoli in diagonale ritagliati 3">
              <a:extLst>
                <a:ext uri="{FF2B5EF4-FFF2-40B4-BE49-F238E27FC236}">
                  <a16:creationId xmlns:a16="http://schemas.microsoft.com/office/drawing/2014/main" xmlns="" id="{F72451EF-C597-7FCA-BE72-AF6526AAFD5B}"/>
                </a:ext>
              </a:extLst>
            </p:cNvPr>
            <p:cNvSpPr/>
            <p:nvPr/>
          </p:nvSpPr>
          <p:spPr>
            <a:xfrm>
              <a:off x="7248525" y="4395788"/>
              <a:ext cx="2857500" cy="1281112"/>
            </a:xfrm>
            <a:prstGeom prst="snip2DiagRect">
              <a:avLst/>
            </a:prstGeom>
            <a:solidFill>
              <a:schemeClr val="accent2"/>
            </a:solidFill>
            <a:ln w="412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000" dirty="0"/>
                <a:t>1.0</a:t>
              </a:r>
              <a:endParaRPr lang="it-IT" sz="8800" dirty="0"/>
            </a:p>
          </p:txBody>
        </p:sp>
      </p:grpSp>
      <p:sp>
        <p:nvSpPr>
          <p:cNvPr id="5" name="Freccia curva 4">
            <a:extLst>
              <a:ext uri="{FF2B5EF4-FFF2-40B4-BE49-F238E27FC236}">
                <a16:creationId xmlns:a16="http://schemas.microsoft.com/office/drawing/2014/main" xmlns="" id="{A1A49EDA-368F-31BD-801D-C8F38AB2D1CE}"/>
              </a:ext>
            </a:extLst>
          </p:cNvPr>
          <p:cNvSpPr/>
          <p:nvPr/>
        </p:nvSpPr>
        <p:spPr>
          <a:xfrm rot="10800000" flipH="1">
            <a:off x="1101426" y="5062717"/>
            <a:ext cx="966109" cy="1441684"/>
          </a:xfrm>
          <a:prstGeom prst="bentArrow">
            <a:avLst>
              <a:gd name="adj1" fmla="val 19405"/>
              <a:gd name="adj2" fmla="val 27098"/>
              <a:gd name="adj3" fmla="val 34791"/>
              <a:gd name="adj4" fmla="val 54007"/>
            </a:avLst>
          </a:prstGeom>
          <a:gradFill>
            <a:gsLst>
              <a:gs pos="0">
                <a:srgbClr val="FF6600"/>
              </a:gs>
              <a:gs pos="23000">
                <a:srgbClr val="FF6600"/>
              </a:gs>
              <a:gs pos="69000">
                <a:srgbClr val="FF7518"/>
              </a:gs>
              <a:gs pos="97000">
                <a:srgbClr val="FF6600"/>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Rettangolo con angoli arrotondati 5">
            <a:extLst>
              <a:ext uri="{FF2B5EF4-FFF2-40B4-BE49-F238E27FC236}">
                <a16:creationId xmlns:a16="http://schemas.microsoft.com/office/drawing/2014/main" xmlns="" id="{9633E2FC-B03E-91A8-0E22-9F48310B450F}"/>
              </a:ext>
            </a:extLst>
          </p:cNvPr>
          <p:cNvSpPr/>
          <p:nvPr/>
        </p:nvSpPr>
        <p:spPr>
          <a:xfrm>
            <a:off x="2067536" y="5776667"/>
            <a:ext cx="9905248" cy="914153"/>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7" name="Gruppo 6">
            <a:extLst>
              <a:ext uri="{FF2B5EF4-FFF2-40B4-BE49-F238E27FC236}">
                <a16:creationId xmlns:a16="http://schemas.microsoft.com/office/drawing/2014/main" xmlns="" id="{3ECE0FC7-8EF6-7528-77CB-337CEB514CBE}"/>
              </a:ext>
            </a:extLst>
          </p:cNvPr>
          <p:cNvGrpSpPr/>
          <p:nvPr/>
        </p:nvGrpSpPr>
        <p:grpSpPr>
          <a:xfrm>
            <a:off x="1965229" y="5549461"/>
            <a:ext cx="526561" cy="526561"/>
            <a:chOff x="5512484" y="2105025"/>
            <a:chExt cx="695324" cy="695324"/>
          </a:xfrm>
        </p:grpSpPr>
        <p:sp>
          <p:nvSpPr>
            <p:cNvPr id="9" name="Ovale 8">
              <a:extLst>
                <a:ext uri="{FF2B5EF4-FFF2-40B4-BE49-F238E27FC236}">
                  <a16:creationId xmlns:a16="http://schemas.microsoft.com/office/drawing/2014/main" xmlns="" id="{6AE58EC6-1CFA-B04D-AD76-62F51397E780}"/>
                </a:ext>
              </a:extLst>
            </p:cNvPr>
            <p:cNvSpPr/>
            <p:nvPr/>
          </p:nvSpPr>
          <p:spPr>
            <a:xfrm>
              <a:off x="5512484" y="2105025"/>
              <a:ext cx="695324" cy="695324"/>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0" name="Elemento grafico 9" descr="Informazioni con riempimento a tinta unita">
              <a:extLst>
                <a:ext uri="{FF2B5EF4-FFF2-40B4-BE49-F238E27FC236}">
                  <a16:creationId xmlns:a16="http://schemas.microsoft.com/office/drawing/2014/main" xmlns="" id="{7640B83C-CA0E-D42E-2769-7B88F601D29A}"/>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5512484" y="2105025"/>
              <a:ext cx="695324" cy="695324"/>
            </a:xfrm>
            <a:prstGeom prst="rect">
              <a:avLst/>
            </a:prstGeom>
          </p:spPr>
        </p:pic>
      </p:grpSp>
      <p:sp>
        <p:nvSpPr>
          <p:cNvPr id="19" name="CasellaDiTesto 18">
            <a:extLst>
              <a:ext uri="{FF2B5EF4-FFF2-40B4-BE49-F238E27FC236}">
                <a16:creationId xmlns:a16="http://schemas.microsoft.com/office/drawing/2014/main" xmlns="" id="{39F2D6B3-F740-E6BE-95EA-DC8A0BFB29BA}"/>
              </a:ext>
            </a:extLst>
          </p:cNvPr>
          <p:cNvSpPr txBox="1"/>
          <p:nvPr/>
        </p:nvSpPr>
        <p:spPr>
          <a:xfrm>
            <a:off x="2491790" y="5829423"/>
            <a:ext cx="5711622" cy="369332"/>
          </a:xfrm>
          <a:prstGeom prst="rect">
            <a:avLst/>
          </a:prstGeom>
          <a:noFill/>
        </p:spPr>
        <p:txBody>
          <a:bodyPr wrap="square" rtlCol="0">
            <a:spAutoFit/>
          </a:bodyPr>
          <a:lstStyle/>
          <a:p>
            <a:r>
              <a:rPr lang="it-IT" b="1" u="sng" dirty="0">
                <a:solidFill>
                  <a:srgbClr val="FF7518"/>
                </a:solidFill>
                <a:latin typeface="Aharoni" panose="02010803020104030203" pitchFamily="2" charset="-79"/>
                <a:cs typeface="Aharoni" panose="02010803020104030203" pitchFamily="2" charset="-79"/>
              </a:rPr>
              <a:t>I nuovi metodi…</a:t>
            </a:r>
          </a:p>
        </p:txBody>
      </p:sp>
      <p:sp>
        <p:nvSpPr>
          <p:cNvPr id="20" name="CasellaDiTesto 19">
            <a:extLst>
              <a:ext uri="{FF2B5EF4-FFF2-40B4-BE49-F238E27FC236}">
                <a16:creationId xmlns:a16="http://schemas.microsoft.com/office/drawing/2014/main" xmlns="" id="{4DAA658A-4886-A4CF-9B81-3622249E09B5}"/>
              </a:ext>
            </a:extLst>
          </p:cNvPr>
          <p:cNvSpPr txBox="1"/>
          <p:nvPr/>
        </p:nvSpPr>
        <p:spPr>
          <a:xfrm>
            <a:off x="2169843" y="6204785"/>
            <a:ext cx="9622764" cy="369332"/>
          </a:xfrm>
          <a:prstGeom prst="rect">
            <a:avLst/>
          </a:prstGeom>
          <a:noFill/>
        </p:spPr>
        <p:txBody>
          <a:bodyPr wrap="square" rtlCol="0">
            <a:spAutoFit/>
          </a:bodyPr>
          <a:lstStyle/>
          <a:p>
            <a:r>
              <a:rPr lang="it-IT" b="1" i="1" dirty="0">
                <a:latin typeface="Verdana" panose="020B0604030504040204" pitchFamily="34" charset="0"/>
                <a:ea typeface="Verdana" panose="020B0604030504040204" pitchFamily="34" charset="0"/>
              </a:rPr>
              <a:t>HEAD, POST, PUT, DELETE, LINK, UNLINK</a:t>
            </a:r>
          </a:p>
        </p:txBody>
      </p:sp>
      <p:sp>
        <p:nvSpPr>
          <p:cNvPr id="22" name="Freccia a destra 21">
            <a:extLst>
              <a:ext uri="{FF2B5EF4-FFF2-40B4-BE49-F238E27FC236}">
                <a16:creationId xmlns:a16="http://schemas.microsoft.com/office/drawing/2014/main" xmlns="" id="{24CA00E0-42AC-CE24-44D8-194F69DB7D7E}"/>
              </a:ext>
            </a:extLst>
          </p:cNvPr>
          <p:cNvSpPr/>
          <p:nvPr/>
        </p:nvSpPr>
        <p:spPr>
          <a:xfrm>
            <a:off x="3786422" y="3927866"/>
            <a:ext cx="1573853" cy="490983"/>
          </a:xfrm>
          <a:prstGeom prst="rightArrow">
            <a:avLst/>
          </a:prstGeom>
          <a:gradFill>
            <a:gsLst>
              <a:gs pos="0">
                <a:srgbClr val="FF6600"/>
              </a:gs>
              <a:gs pos="23000">
                <a:srgbClr val="FF6600"/>
              </a:gs>
              <a:gs pos="69000">
                <a:srgbClr val="FF7518"/>
              </a:gs>
              <a:gs pos="97000">
                <a:srgbClr val="FF6600"/>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23" name="CasellaDiTesto 22">
            <a:extLst>
              <a:ext uri="{FF2B5EF4-FFF2-40B4-BE49-F238E27FC236}">
                <a16:creationId xmlns:a16="http://schemas.microsoft.com/office/drawing/2014/main" xmlns="" id="{C95B79FD-BC7A-472A-CEE2-D11BE5DE884D}"/>
              </a:ext>
            </a:extLst>
          </p:cNvPr>
          <p:cNvSpPr txBox="1"/>
          <p:nvPr/>
        </p:nvSpPr>
        <p:spPr>
          <a:xfrm>
            <a:off x="588389" y="4316127"/>
            <a:ext cx="3044997" cy="646331"/>
          </a:xfrm>
          <a:prstGeom prst="rect">
            <a:avLst/>
          </a:prstGeom>
          <a:noFill/>
        </p:spPr>
        <p:txBody>
          <a:bodyPr wrap="square" rtlCol="0">
            <a:spAutoFit/>
          </a:bodyPr>
          <a:lstStyle/>
          <a:p>
            <a:pPr marL="285750" indent="-285750">
              <a:buFont typeface="Arial" panose="020B0604020202020204" pitchFamily="34" charset="0"/>
              <a:buChar char="•"/>
            </a:pPr>
            <a:r>
              <a:rPr lang="it-IT" sz="1200" dirty="0"/>
              <a:t>Vengono inoltre aggiunti gli </a:t>
            </a:r>
            <a:r>
              <a:rPr lang="it-IT" sz="1200" dirty="0" err="1"/>
              <a:t>header</a:t>
            </a:r>
            <a:r>
              <a:rPr lang="it-IT" sz="1200" dirty="0"/>
              <a:t>, che permettono di specificare i metadati del contenuto richiesto.</a:t>
            </a:r>
          </a:p>
        </p:txBody>
      </p:sp>
      <p:pic>
        <p:nvPicPr>
          <p:cNvPr id="25" name="Immagine 24">
            <a:extLst>
              <a:ext uri="{FF2B5EF4-FFF2-40B4-BE49-F238E27FC236}">
                <a16:creationId xmlns:a16="http://schemas.microsoft.com/office/drawing/2014/main" xmlns="" id="{D14410BD-AEEE-588D-94E1-A5370CAF4A52}"/>
              </a:ext>
            </a:extLst>
          </p:cNvPr>
          <p:cNvPicPr>
            <a:picLocks noChangeAspect="1"/>
          </p:cNvPicPr>
          <p:nvPr/>
        </p:nvPicPr>
        <p:blipFill>
          <a:blip r:embed="rId11"/>
          <a:stretch>
            <a:fillRect/>
          </a:stretch>
        </p:blipFill>
        <p:spPr>
          <a:xfrm>
            <a:off x="5568427" y="2506647"/>
            <a:ext cx="3280543" cy="2925385"/>
          </a:xfrm>
          <a:prstGeom prst="rect">
            <a:avLst/>
          </a:prstGeom>
        </p:spPr>
      </p:pic>
      <p:sp>
        <p:nvSpPr>
          <p:cNvPr id="39" name="CasellaDiTesto 38">
            <a:extLst>
              <a:ext uri="{FF2B5EF4-FFF2-40B4-BE49-F238E27FC236}">
                <a16:creationId xmlns:a16="http://schemas.microsoft.com/office/drawing/2014/main" xmlns="" id="{E2612605-0AE5-8507-F923-093AE539BEB9}"/>
              </a:ext>
            </a:extLst>
          </p:cNvPr>
          <p:cNvSpPr txBox="1"/>
          <p:nvPr/>
        </p:nvSpPr>
        <p:spPr>
          <a:xfrm>
            <a:off x="5568427" y="2170037"/>
            <a:ext cx="3280543" cy="369332"/>
          </a:xfrm>
          <a:prstGeom prst="rect">
            <a:avLst/>
          </a:prstGeom>
          <a:noFill/>
        </p:spPr>
        <p:txBody>
          <a:bodyPr wrap="square" rtlCol="0">
            <a:spAutoFit/>
          </a:bodyPr>
          <a:lstStyle/>
          <a:p>
            <a:r>
              <a:rPr lang="it-IT" b="1" u="sng" dirty="0">
                <a:solidFill>
                  <a:srgbClr val="FF7518"/>
                </a:solidFill>
                <a:latin typeface="Aharoni" panose="02010803020104030203" pitchFamily="2" charset="-79"/>
                <a:cs typeface="Aharoni" panose="02010803020104030203" pitchFamily="2" charset="-79"/>
                <a:hlinkClick r:id="rId12">
                  <a:extLst>
                    <a:ext uri="{A12FA001-AC4F-418D-AE19-62706E023703}">
                      <ahyp:hlinkClr xmlns:ahyp="http://schemas.microsoft.com/office/drawing/2018/hyperlinkcolor" xmlns="" val="tx"/>
                    </a:ext>
                  </a:extLst>
                </a:hlinkClick>
              </a:rPr>
              <a:t>Esempio</a:t>
            </a:r>
            <a:endParaRPr lang="it-IT" b="1" u="sng" dirty="0">
              <a:solidFill>
                <a:srgbClr val="FF7518"/>
              </a:solidFill>
              <a:latin typeface="Aharoni" panose="02010803020104030203" pitchFamily="2" charset="-79"/>
              <a:cs typeface="Aharoni" panose="02010803020104030203" pitchFamily="2" charset="-79"/>
            </a:endParaRPr>
          </a:p>
        </p:txBody>
      </p:sp>
      <p:graphicFrame>
        <p:nvGraphicFramePr>
          <p:cNvPr id="45" name="Grafico 44">
            <a:extLst>
              <a:ext uri="{FF2B5EF4-FFF2-40B4-BE49-F238E27FC236}">
                <a16:creationId xmlns:a16="http://schemas.microsoft.com/office/drawing/2014/main" xmlns="" id="{E62B8690-05A8-2FEC-17F6-EBBEE77DB6B9}"/>
              </a:ext>
            </a:extLst>
          </p:cNvPr>
          <p:cNvGraphicFramePr/>
          <p:nvPr>
            <p:extLst>
              <p:ext uri="{D42A27DB-BD31-4B8C-83A1-F6EECF244321}">
                <p14:modId xmlns:p14="http://schemas.microsoft.com/office/powerpoint/2010/main" val="3108719975"/>
              </p:ext>
            </p:extLst>
          </p:nvPr>
        </p:nvGraphicFramePr>
        <p:xfrm>
          <a:off x="8612981" y="206837"/>
          <a:ext cx="1443067" cy="1383838"/>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47" name="Grafico 46">
            <a:extLst>
              <a:ext uri="{FF2B5EF4-FFF2-40B4-BE49-F238E27FC236}">
                <a16:creationId xmlns:a16="http://schemas.microsoft.com/office/drawing/2014/main" xmlns="" id="{FC6B1AAA-9F82-B2AD-5FC2-1DD309784A47}"/>
              </a:ext>
            </a:extLst>
          </p:cNvPr>
          <p:cNvGraphicFramePr/>
          <p:nvPr>
            <p:extLst>
              <p:ext uri="{D42A27DB-BD31-4B8C-83A1-F6EECF244321}">
                <p14:modId xmlns:p14="http://schemas.microsoft.com/office/powerpoint/2010/main" val="2932679187"/>
              </p:ext>
            </p:extLst>
          </p:nvPr>
        </p:nvGraphicFramePr>
        <p:xfrm>
          <a:off x="10524952" y="206837"/>
          <a:ext cx="1443068" cy="1383838"/>
        </p:xfrm>
        <a:graphic>
          <a:graphicData uri="http://schemas.openxmlformats.org/drawingml/2006/chart">
            <c:chart xmlns:c="http://schemas.openxmlformats.org/drawingml/2006/chart" xmlns:r="http://schemas.openxmlformats.org/officeDocument/2006/relationships" r:id="rId14"/>
          </a:graphicData>
        </a:graphic>
      </p:graphicFrame>
      <p:sp>
        <p:nvSpPr>
          <p:cNvPr id="48" name="CasellaDiTesto 47">
            <a:extLst>
              <a:ext uri="{FF2B5EF4-FFF2-40B4-BE49-F238E27FC236}">
                <a16:creationId xmlns:a16="http://schemas.microsoft.com/office/drawing/2014/main" xmlns="" id="{C9F75E53-2759-228E-E56C-7292557ADDD5}"/>
              </a:ext>
            </a:extLst>
          </p:cNvPr>
          <p:cNvSpPr txBox="1"/>
          <p:nvPr/>
        </p:nvSpPr>
        <p:spPr>
          <a:xfrm>
            <a:off x="8490198" y="1536134"/>
            <a:ext cx="2049047" cy="307777"/>
          </a:xfrm>
          <a:prstGeom prst="rect">
            <a:avLst/>
          </a:prstGeom>
          <a:noFill/>
        </p:spPr>
        <p:txBody>
          <a:bodyPr wrap="square" rtlCol="0">
            <a:spAutoFit/>
          </a:bodyPr>
          <a:lstStyle/>
          <a:p>
            <a:r>
              <a:rPr lang="it-IT" sz="1400" dirty="0"/>
              <a:t>Dati di agosto 2024</a:t>
            </a:r>
          </a:p>
        </p:txBody>
      </p:sp>
      <p:sp>
        <p:nvSpPr>
          <p:cNvPr id="49" name="CasellaDiTesto 48">
            <a:extLst>
              <a:ext uri="{FF2B5EF4-FFF2-40B4-BE49-F238E27FC236}">
                <a16:creationId xmlns:a16="http://schemas.microsoft.com/office/drawing/2014/main" xmlns="" id="{1C4FE8E0-AF96-5495-F86D-E2A6369830F7}"/>
              </a:ext>
            </a:extLst>
          </p:cNvPr>
          <p:cNvSpPr txBox="1"/>
          <p:nvPr/>
        </p:nvSpPr>
        <p:spPr>
          <a:xfrm>
            <a:off x="957664" y="1791458"/>
            <a:ext cx="2424357" cy="307777"/>
          </a:xfrm>
          <a:prstGeom prst="rect">
            <a:avLst/>
          </a:prstGeom>
          <a:noFill/>
        </p:spPr>
        <p:txBody>
          <a:bodyPr wrap="square" rtlCol="0">
            <a:spAutoFit/>
          </a:bodyPr>
          <a:lstStyle/>
          <a:p>
            <a:r>
              <a:rPr lang="it-IT" sz="1400" dirty="0">
                <a:solidFill>
                  <a:srgbClr val="FF6600"/>
                </a:solidFill>
                <a:latin typeface="Aharoni" panose="02010803020104030203" pitchFamily="2" charset="-79"/>
                <a:cs typeface="Aharoni" panose="02010803020104030203" pitchFamily="2" charset="-79"/>
              </a:rPr>
              <a:t>Informazioni generali…</a:t>
            </a:r>
          </a:p>
        </p:txBody>
      </p:sp>
    </p:spTree>
    <p:extLst>
      <p:ext uri="{BB962C8B-B14F-4D97-AF65-F5344CB8AC3E}">
        <p14:creationId xmlns:p14="http://schemas.microsoft.com/office/powerpoint/2010/main" val="14498326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95000"/>
                    </a14:imgEffect>
                  </a14:imgLayer>
                </a14:imgProps>
              </a:ext>
            </a:extLst>
          </a:blip>
          <a:srcRect/>
          <a:stretch>
            <a:fillRect t="-9000" b="-9000"/>
          </a:stretch>
        </a:blipFill>
        <a:effectLst/>
      </p:bgPr>
    </p:bg>
    <p:spTree>
      <p:nvGrpSpPr>
        <p:cNvPr id="1" name="">
          <a:extLst>
            <a:ext uri="{FF2B5EF4-FFF2-40B4-BE49-F238E27FC236}">
              <a16:creationId xmlns:a16="http://schemas.microsoft.com/office/drawing/2014/main" xmlns="" id="{BE641150-A846-30E3-77D6-0B9F65F3882C}"/>
            </a:ext>
          </a:extLst>
        </p:cNvPr>
        <p:cNvGrpSpPr/>
        <p:nvPr/>
      </p:nvGrpSpPr>
      <p:grpSpPr>
        <a:xfrm>
          <a:off x="0" y="0"/>
          <a:ext cx="0" cy="0"/>
          <a:chOff x="0" y="0"/>
          <a:chExt cx="0" cy="0"/>
        </a:xfrm>
      </p:grpSpPr>
      <p:grpSp>
        <p:nvGrpSpPr>
          <p:cNvPr id="14" name="Gruppo 13">
            <a:extLst>
              <a:ext uri="{FF2B5EF4-FFF2-40B4-BE49-F238E27FC236}">
                <a16:creationId xmlns:a16="http://schemas.microsoft.com/office/drawing/2014/main" xmlns="" id="{3A6AAD1E-BF57-6A48-4D30-630F993477D0}"/>
              </a:ext>
            </a:extLst>
          </p:cNvPr>
          <p:cNvGrpSpPr/>
          <p:nvPr/>
        </p:nvGrpSpPr>
        <p:grpSpPr>
          <a:xfrm>
            <a:off x="2541364" y="1476375"/>
            <a:ext cx="7109271" cy="3905250"/>
            <a:chOff x="2996754" y="1771650"/>
            <a:chExt cx="7109271" cy="3905250"/>
          </a:xfrm>
        </p:grpSpPr>
        <p:pic>
          <p:nvPicPr>
            <p:cNvPr id="8" name="Elemento grafico 7">
              <a:extLst>
                <a:ext uri="{FF2B5EF4-FFF2-40B4-BE49-F238E27FC236}">
                  <a16:creationId xmlns:a16="http://schemas.microsoft.com/office/drawing/2014/main" xmlns="" id="{55224D85-A943-1F8C-F67B-8E33144C4DB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2996754" y="1771650"/>
              <a:ext cx="6198492" cy="3314700"/>
            </a:xfrm>
            <a:prstGeom prst="rect">
              <a:avLst/>
            </a:prstGeom>
          </p:spPr>
        </p:pic>
        <p:sp>
          <p:nvSpPr>
            <p:cNvPr id="13" name="Rettangolo con due angoli in diagonale ritagliati 12">
              <a:extLst>
                <a:ext uri="{FF2B5EF4-FFF2-40B4-BE49-F238E27FC236}">
                  <a16:creationId xmlns:a16="http://schemas.microsoft.com/office/drawing/2014/main" xmlns="" id="{283BDA1D-2BA4-F38D-0C24-AEB7204EAE8B}"/>
                </a:ext>
              </a:extLst>
            </p:cNvPr>
            <p:cNvSpPr/>
            <p:nvPr/>
          </p:nvSpPr>
          <p:spPr>
            <a:xfrm>
              <a:off x="7248525" y="4395788"/>
              <a:ext cx="2857500" cy="1281112"/>
            </a:xfrm>
            <a:prstGeom prst="snip2DiagRect">
              <a:avLst/>
            </a:prstGeom>
            <a:solidFill>
              <a:srgbClr val="FFC000"/>
            </a:solidFill>
            <a:ln w="1016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8800" dirty="0"/>
                <a:t>1.1</a:t>
              </a:r>
            </a:p>
          </p:txBody>
        </p:sp>
      </p:grpSp>
    </p:spTree>
    <p:extLst>
      <p:ext uri="{BB962C8B-B14F-4D97-AF65-F5344CB8AC3E}">
        <p14:creationId xmlns:p14="http://schemas.microsoft.com/office/powerpoint/2010/main" val="1345201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70000"/>
                    </a14:imgEffect>
                  </a14:imgLayer>
                </a14:imgProps>
              </a:ext>
            </a:extLst>
          </a:blip>
          <a:srcRect/>
          <a:stretch>
            <a:fillRect t="-9000" b="-9000"/>
          </a:stretch>
        </a:blipFill>
        <a:effectLst/>
      </p:bgPr>
    </p:bg>
    <p:spTree>
      <p:nvGrpSpPr>
        <p:cNvPr id="1" name="">
          <a:extLst>
            <a:ext uri="{FF2B5EF4-FFF2-40B4-BE49-F238E27FC236}">
              <a16:creationId xmlns:a16="http://schemas.microsoft.com/office/drawing/2014/main" xmlns="" id="{DD91104D-A582-DE4C-F378-6CEE30D143F3}"/>
            </a:ext>
          </a:extLst>
        </p:cNvPr>
        <p:cNvGrpSpPr/>
        <p:nvPr/>
      </p:nvGrpSpPr>
      <p:grpSpPr>
        <a:xfrm>
          <a:off x="0" y="0"/>
          <a:ext cx="0" cy="0"/>
          <a:chOff x="0" y="0"/>
          <a:chExt cx="0" cy="0"/>
        </a:xfrm>
      </p:grpSpPr>
      <p:sp>
        <p:nvSpPr>
          <p:cNvPr id="46" name="Rettangolo con angoli arrotondati 45">
            <a:extLst>
              <a:ext uri="{FF2B5EF4-FFF2-40B4-BE49-F238E27FC236}">
                <a16:creationId xmlns:a16="http://schemas.microsoft.com/office/drawing/2014/main" xmlns="" id="{4A4EE62F-1BCB-1A0A-31C4-CE13ECE03D46}"/>
              </a:ext>
            </a:extLst>
          </p:cNvPr>
          <p:cNvSpPr/>
          <p:nvPr/>
        </p:nvSpPr>
        <p:spPr>
          <a:xfrm>
            <a:off x="8490198" y="167180"/>
            <a:ext cx="3482586" cy="1682690"/>
          </a:xfrm>
          <a:prstGeom prst="roundRect">
            <a:avLst>
              <a:gd name="adj" fmla="val 6336"/>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0" name="Rettangolo con angoli arrotondati 29">
            <a:extLst>
              <a:ext uri="{FF2B5EF4-FFF2-40B4-BE49-F238E27FC236}">
                <a16:creationId xmlns:a16="http://schemas.microsoft.com/office/drawing/2014/main" xmlns="" id="{08EA9578-C38F-9A29-F293-49B0F81342BC}"/>
              </a:ext>
            </a:extLst>
          </p:cNvPr>
          <p:cNvSpPr/>
          <p:nvPr/>
        </p:nvSpPr>
        <p:spPr>
          <a:xfrm>
            <a:off x="4755799" y="2485130"/>
            <a:ext cx="7296820" cy="2941535"/>
          </a:xfrm>
          <a:prstGeom prst="roundRect">
            <a:avLst>
              <a:gd name="adj" fmla="val 7129"/>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31" name="Gruppo 30">
            <a:extLst>
              <a:ext uri="{FF2B5EF4-FFF2-40B4-BE49-F238E27FC236}">
                <a16:creationId xmlns:a16="http://schemas.microsoft.com/office/drawing/2014/main" xmlns="" id="{B2A545E9-F99F-30D8-A385-0F0C8AD31377}"/>
              </a:ext>
            </a:extLst>
          </p:cNvPr>
          <p:cNvGrpSpPr/>
          <p:nvPr/>
        </p:nvGrpSpPr>
        <p:grpSpPr>
          <a:xfrm>
            <a:off x="4419738" y="2172305"/>
            <a:ext cx="672122" cy="672122"/>
            <a:chOff x="3621674" y="480847"/>
            <a:chExt cx="914400" cy="914400"/>
          </a:xfrm>
        </p:grpSpPr>
        <p:sp>
          <p:nvSpPr>
            <p:cNvPr id="34" name="Ovale 33">
              <a:extLst>
                <a:ext uri="{FF2B5EF4-FFF2-40B4-BE49-F238E27FC236}">
                  <a16:creationId xmlns:a16="http://schemas.microsoft.com/office/drawing/2014/main" xmlns="" id="{371A602F-FBB3-5C58-7B84-A870C5F28474}"/>
                </a:ext>
              </a:extLst>
            </p:cNvPr>
            <p:cNvSpPr/>
            <p:nvPr/>
          </p:nvSpPr>
          <p:spPr>
            <a:xfrm>
              <a:off x="3662964" y="531333"/>
              <a:ext cx="831820" cy="813048"/>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8" name="Elemento grafico 37" descr="Mondo con riempimento a tinta unita">
              <a:extLst>
                <a:ext uri="{FF2B5EF4-FFF2-40B4-BE49-F238E27FC236}">
                  <a16:creationId xmlns:a16="http://schemas.microsoft.com/office/drawing/2014/main" xmlns="" id="{E34E2258-54AF-6C84-A512-AFDF03544524}"/>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621674" y="480847"/>
              <a:ext cx="914400" cy="914400"/>
            </a:xfrm>
            <a:prstGeom prst="rect">
              <a:avLst/>
            </a:prstGeom>
          </p:spPr>
        </p:pic>
      </p:grpSp>
      <p:sp>
        <p:nvSpPr>
          <p:cNvPr id="16" name="Rettangolo con angoli arrotondati 15">
            <a:extLst>
              <a:ext uri="{FF2B5EF4-FFF2-40B4-BE49-F238E27FC236}">
                <a16:creationId xmlns:a16="http://schemas.microsoft.com/office/drawing/2014/main" xmlns="" id="{2F078B71-8D64-9312-F862-3545045ADB23}"/>
              </a:ext>
            </a:extLst>
          </p:cNvPr>
          <p:cNvSpPr/>
          <p:nvPr/>
        </p:nvSpPr>
        <p:spPr>
          <a:xfrm>
            <a:off x="464468" y="1781355"/>
            <a:ext cx="3321955" cy="3696036"/>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27" name="Gruppo 26">
            <a:extLst>
              <a:ext uri="{FF2B5EF4-FFF2-40B4-BE49-F238E27FC236}">
                <a16:creationId xmlns:a16="http://schemas.microsoft.com/office/drawing/2014/main" xmlns="" id="{FE202BA4-D253-A3E2-1538-E6C0FACBBE1E}"/>
              </a:ext>
            </a:extLst>
          </p:cNvPr>
          <p:cNvGrpSpPr/>
          <p:nvPr/>
        </p:nvGrpSpPr>
        <p:grpSpPr>
          <a:xfrm>
            <a:off x="185385" y="1422222"/>
            <a:ext cx="695324" cy="695324"/>
            <a:chOff x="5512484" y="2105025"/>
            <a:chExt cx="695324" cy="695324"/>
          </a:xfrm>
        </p:grpSpPr>
        <p:sp>
          <p:nvSpPr>
            <p:cNvPr id="17" name="Ovale 16">
              <a:extLst>
                <a:ext uri="{FF2B5EF4-FFF2-40B4-BE49-F238E27FC236}">
                  <a16:creationId xmlns:a16="http://schemas.microsoft.com/office/drawing/2014/main" xmlns="" id="{4DF58ED1-6058-40B8-152C-E8DF36DDD039}"/>
                </a:ext>
              </a:extLst>
            </p:cNvPr>
            <p:cNvSpPr/>
            <p:nvPr/>
          </p:nvSpPr>
          <p:spPr>
            <a:xfrm>
              <a:off x="5512484" y="2105025"/>
              <a:ext cx="695324" cy="695324"/>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5" name="Elemento grafico 14" descr="Informazioni con riempimento a tinta unita">
              <a:extLst>
                <a:ext uri="{FF2B5EF4-FFF2-40B4-BE49-F238E27FC236}">
                  <a16:creationId xmlns:a16="http://schemas.microsoft.com/office/drawing/2014/main" xmlns="" id="{A24E5960-E359-41E7-8BEB-7763483698FC}"/>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5512484" y="2105025"/>
              <a:ext cx="695324" cy="695324"/>
            </a:xfrm>
            <a:prstGeom prst="rect">
              <a:avLst/>
            </a:prstGeom>
          </p:spPr>
        </p:pic>
      </p:grpSp>
      <p:sp>
        <p:nvSpPr>
          <p:cNvPr id="28" name="CasellaDiTesto 27">
            <a:extLst>
              <a:ext uri="{FF2B5EF4-FFF2-40B4-BE49-F238E27FC236}">
                <a16:creationId xmlns:a16="http://schemas.microsoft.com/office/drawing/2014/main" xmlns="" id="{9ECAAD25-D69F-A44B-8860-5AE0550B2D9E}"/>
              </a:ext>
            </a:extLst>
          </p:cNvPr>
          <p:cNvSpPr txBox="1"/>
          <p:nvPr/>
        </p:nvSpPr>
        <p:spPr>
          <a:xfrm>
            <a:off x="588392" y="2023465"/>
            <a:ext cx="3044997" cy="461665"/>
          </a:xfrm>
          <a:prstGeom prst="rect">
            <a:avLst/>
          </a:prstGeom>
          <a:noFill/>
        </p:spPr>
        <p:txBody>
          <a:bodyPr wrap="square" rtlCol="0">
            <a:spAutoFit/>
          </a:bodyPr>
          <a:lstStyle/>
          <a:p>
            <a:pPr marL="285750" indent="-285750">
              <a:buFont typeface="Arial" panose="020B0604020202020204" pitchFamily="34" charset="0"/>
              <a:buChar char="•"/>
            </a:pPr>
            <a:r>
              <a:rPr lang="it-IT" sz="1200" dirty="0"/>
              <a:t>Pubblicato nel 1997 da Tim Berners-Lee (e il suo team) nel </a:t>
            </a:r>
            <a:r>
              <a:rPr lang="it-IT" sz="1200" dirty="0">
                <a:hlinkClick r:id="rId8"/>
              </a:rPr>
              <a:t>RFC 2068</a:t>
            </a:r>
            <a:r>
              <a:rPr lang="it-IT" sz="1200" dirty="0"/>
              <a:t>.</a:t>
            </a:r>
          </a:p>
        </p:txBody>
      </p:sp>
      <p:sp>
        <p:nvSpPr>
          <p:cNvPr id="42" name="CasellaDiTesto 41">
            <a:extLst>
              <a:ext uri="{FF2B5EF4-FFF2-40B4-BE49-F238E27FC236}">
                <a16:creationId xmlns:a16="http://schemas.microsoft.com/office/drawing/2014/main" xmlns="" id="{A35C2A03-5776-5503-E128-ED6B9E740FF7}"/>
              </a:ext>
            </a:extLst>
          </p:cNvPr>
          <p:cNvSpPr txBox="1"/>
          <p:nvPr/>
        </p:nvSpPr>
        <p:spPr>
          <a:xfrm>
            <a:off x="588392" y="2536240"/>
            <a:ext cx="3044997" cy="1200329"/>
          </a:xfrm>
          <a:prstGeom prst="rect">
            <a:avLst/>
          </a:prstGeom>
          <a:noFill/>
        </p:spPr>
        <p:txBody>
          <a:bodyPr wrap="square" rtlCol="0">
            <a:spAutoFit/>
          </a:bodyPr>
          <a:lstStyle/>
          <a:p>
            <a:pPr marL="285750" indent="-285750">
              <a:buFont typeface="Arial" panose="020B0604020202020204" pitchFamily="34" charset="0"/>
              <a:buChar char="•"/>
            </a:pPr>
            <a:r>
              <a:rPr lang="it-IT" sz="1200" dirty="0"/>
              <a:t>Per la prima volta una connessione può essere riutilizzata per più risorse. Per questo viene anche aggiunto il </a:t>
            </a:r>
            <a:r>
              <a:rPr lang="it-IT" sz="1200" b="1" dirty="0"/>
              <a:t>pipelining</a:t>
            </a:r>
            <a:r>
              <a:rPr lang="it-IT" sz="1200" dirty="0"/>
              <a:t> che permetteva di richiedere un’altra risorsa prima della ricezione della prima.</a:t>
            </a:r>
          </a:p>
        </p:txBody>
      </p:sp>
      <p:grpSp>
        <p:nvGrpSpPr>
          <p:cNvPr id="2" name="Gruppo 1">
            <a:extLst>
              <a:ext uri="{FF2B5EF4-FFF2-40B4-BE49-F238E27FC236}">
                <a16:creationId xmlns:a16="http://schemas.microsoft.com/office/drawing/2014/main" xmlns="" id="{6473D3D6-E87A-4602-A348-D04CC39D2BFD}"/>
              </a:ext>
            </a:extLst>
          </p:cNvPr>
          <p:cNvGrpSpPr/>
          <p:nvPr/>
        </p:nvGrpSpPr>
        <p:grpSpPr>
          <a:xfrm>
            <a:off x="185385" y="150548"/>
            <a:ext cx="1952208" cy="1072383"/>
            <a:chOff x="2996754" y="1771650"/>
            <a:chExt cx="7109271" cy="3905250"/>
          </a:xfrm>
        </p:grpSpPr>
        <p:pic>
          <p:nvPicPr>
            <p:cNvPr id="3" name="Elemento grafico 2">
              <a:extLst>
                <a:ext uri="{FF2B5EF4-FFF2-40B4-BE49-F238E27FC236}">
                  <a16:creationId xmlns:a16="http://schemas.microsoft.com/office/drawing/2014/main" xmlns="" id="{8B0C58C4-A2EA-04A6-D339-978B34F44904}"/>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2996754" y="1771650"/>
              <a:ext cx="6198492" cy="3314700"/>
            </a:xfrm>
            <a:prstGeom prst="rect">
              <a:avLst/>
            </a:prstGeom>
          </p:spPr>
        </p:pic>
        <p:sp>
          <p:nvSpPr>
            <p:cNvPr id="4" name="Rettangolo con due angoli in diagonale ritagliati 3">
              <a:extLst>
                <a:ext uri="{FF2B5EF4-FFF2-40B4-BE49-F238E27FC236}">
                  <a16:creationId xmlns:a16="http://schemas.microsoft.com/office/drawing/2014/main" xmlns="" id="{FE08A48A-03A6-A1E9-D693-8CD71A343BEB}"/>
                </a:ext>
              </a:extLst>
            </p:cNvPr>
            <p:cNvSpPr/>
            <p:nvPr/>
          </p:nvSpPr>
          <p:spPr>
            <a:xfrm>
              <a:off x="7248525" y="4395788"/>
              <a:ext cx="2857500" cy="1281112"/>
            </a:xfrm>
            <a:prstGeom prst="snip2DiagRect">
              <a:avLst/>
            </a:prstGeom>
            <a:solidFill>
              <a:srgbClr val="FFC000"/>
            </a:solidFill>
            <a:ln w="412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000" dirty="0"/>
                <a:t>1.1</a:t>
              </a:r>
              <a:endParaRPr lang="it-IT" sz="8800" dirty="0"/>
            </a:p>
          </p:txBody>
        </p:sp>
      </p:grpSp>
      <p:sp>
        <p:nvSpPr>
          <p:cNvPr id="5" name="Freccia curva 4">
            <a:extLst>
              <a:ext uri="{FF2B5EF4-FFF2-40B4-BE49-F238E27FC236}">
                <a16:creationId xmlns:a16="http://schemas.microsoft.com/office/drawing/2014/main" xmlns="" id="{FCB02539-BAD9-A85E-7618-7418364606AA}"/>
              </a:ext>
            </a:extLst>
          </p:cNvPr>
          <p:cNvSpPr/>
          <p:nvPr/>
        </p:nvSpPr>
        <p:spPr>
          <a:xfrm rot="10800000" flipH="1">
            <a:off x="1101426" y="5477391"/>
            <a:ext cx="966109" cy="1027010"/>
          </a:xfrm>
          <a:prstGeom prst="bentArrow">
            <a:avLst>
              <a:gd name="adj1" fmla="val 19405"/>
              <a:gd name="adj2" fmla="val 27098"/>
              <a:gd name="adj3" fmla="val 34791"/>
              <a:gd name="adj4" fmla="val 54007"/>
            </a:avLst>
          </a:prstGeom>
          <a:gradFill>
            <a:gsLst>
              <a:gs pos="0">
                <a:srgbClr val="FFFF00"/>
              </a:gs>
              <a:gs pos="23000">
                <a:srgbClr val="FFC000"/>
              </a:gs>
              <a:gs pos="69000">
                <a:srgbClr val="FF6600"/>
              </a:gs>
              <a:gs pos="97000">
                <a:srgbClr val="FF3300"/>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Rettangolo con angoli arrotondati 5">
            <a:extLst>
              <a:ext uri="{FF2B5EF4-FFF2-40B4-BE49-F238E27FC236}">
                <a16:creationId xmlns:a16="http://schemas.microsoft.com/office/drawing/2014/main" xmlns="" id="{180E4CB6-8B13-7514-46CB-F0D94498FFDB}"/>
              </a:ext>
            </a:extLst>
          </p:cNvPr>
          <p:cNvSpPr/>
          <p:nvPr/>
        </p:nvSpPr>
        <p:spPr>
          <a:xfrm>
            <a:off x="2067536" y="5776667"/>
            <a:ext cx="9905248" cy="914153"/>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7" name="Gruppo 6">
            <a:extLst>
              <a:ext uri="{FF2B5EF4-FFF2-40B4-BE49-F238E27FC236}">
                <a16:creationId xmlns:a16="http://schemas.microsoft.com/office/drawing/2014/main" xmlns="" id="{7C2A5EF2-3667-6CC2-66C9-9F23207B8114}"/>
              </a:ext>
            </a:extLst>
          </p:cNvPr>
          <p:cNvGrpSpPr/>
          <p:nvPr/>
        </p:nvGrpSpPr>
        <p:grpSpPr>
          <a:xfrm>
            <a:off x="1965228" y="5549458"/>
            <a:ext cx="526565" cy="526562"/>
            <a:chOff x="5512479" y="2105025"/>
            <a:chExt cx="695329" cy="695327"/>
          </a:xfrm>
        </p:grpSpPr>
        <p:sp>
          <p:nvSpPr>
            <p:cNvPr id="9" name="Ovale 8">
              <a:extLst>
                <a:ext uri="{FF2B5EF4-FFF2-40B4-BE49-F238E27FC236}">
                  <a16:creationId xmlns:a16="http://schemas.microsoft.com/office/drawing/2014/main" xmlns="" id="{36F51324-3D5C-27C5-BE29-AE6416C37A54}"/>
                </a:ext>
              </a:extLst>
            </p:cNvPr>
            <p:cNvSpPr/>
            <p:nvPr/>
          </p:nvSpPr>
          <p:spPr>
            <a:xfrm>
              <a:off x="5512479" y="2105028"/>
              <a:ext cx="695324" cy="695324"/>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0" name="Elemento grafico 9" descr="Informazioni con riempimento a tinta unita">
              <a:extLst>
                <a:ext uri="{FF2B5EF4-FFF2-40B4-BE49-F238E27FC236}">
                  <a16:creationId xmlns:a16="http://schemas.microsoft.com/office/drawing/2014/main" xmlns="" id="{C997967E-E9F0-82F3-B45C-23E6C0705197}"/>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5512484" y="2105025"/>
              <a:ext cx="695324" cy="695324"/>
            </a:xfrm>
            <a:prstGeom prst="rect">
              <a:avLst/>
            </a:prstGeom>
          </p:spPr>
        </p:pic>
      </p:grpSp>
      <p:sp>
        <p:nvSpPr>
          <p:cNvPr id="19" name="CasellaDiTesto 18">
            <a:extLst>
              <a:ext uri="{FF2B5EF4-FFF2-40B4-BE49-F238E27FC236}">
                <a16:creationId xmlns:a16="http://schemas.microsoft.com/office/drawing/2014/main" xmlns="" id="{3B9D4DDC-DA37-5063-FDB7-0DAE160D01C1}"/>
              </a:ext>
            </a:extLst>
          </p:cNvPr>
          <p:cNvSpPr txBox="1"/>
          <p:nvPr/>
        </p:nvSpPr>
        <p:spPr>
          <a:xfrm>
            <a:off x="2491790" y="5829423"/>
            <a:ext cx="5711622" cy="369332"/>
          </a:xfrm>
          <a:prstGeom prst="rect">
            <a:avLst/>
          </a:prstGeom>
          <a:noFill/>
        </p:spPr>
        <p:txBody>
          <a:bodyPr wrap="square" rtlCol="0">
            <a:spAutoFit/>
          </a:bodyPr>
          <a:lstStyle/>
          <a:p>
            <a:r>
              <a:rPr lang="it-IT" b="1" u="sng" dirty="0">
                <a:solidFill>
                  <a:srgbClr val="FFC000"/>
                </a:solidFill>
                <a:latin typeface="Aharoni" panose="02010803020104030203" pitchFamily="2" charset="-79"/>
                <a:cs typeface="Aharoni" panose="02010803020104030203" pitchFamily="2" charset="-79"/>
              </a:rPr>
              <a:t>I nuovi metodi…</a:t>
            </a:r>
          </a:p>
        </p:txBody>
      </p:sp>
      <p:sp>
        <p:nvSpPr>
          <p:cNvPr id="20" name="CasellaDiTesto 19">
            <a:extLst>
              <a:ext uri="{FF2B5EF4-FFF2-40B4-BE49-F238E27FC236}">
                <a16:creationId xmlns:a16="http://schemas.microsoft.com/office/drawing/2014/main" xmlns="" id="{07DFB849-2EBF-DE3C-4565-A74F93234E9F}"/>
              </a:ext>
            </a:extLst>
          </p:cNvPr>
          <p:cNvSpPr txBox="1"/>
          <p:nvPr/>
        </p:nvSpPr>
        <p:spPr>
          <a:xfrm>
            <a:off x="2169843" y="6204785"/>
            <a:ext cx="9622764" cy="369332"/>
          </a:xfrm>
          <a:prstGeom prst="rect">
            <a:avLst/>
          </a:prstGeom>
          <a:noFill/>
        </p:spPr>
        <p:txBody>
          <a:bodyPr wrap="square" rtlCol="0">
            <a:spAutoFit/>
          </a:bodyPr>
          <a:lstStyle/>
          <a:p>
            <a:r>
              <a:rPr lang="it-IT" b="1" i="1" dirty="0">
                <a:latin typeface="Verdana" panose="020B0604030504040204" pitchFamily="34" charset="0"/>
                <a:ea typeface="Verdana" panose="020B0604030504040204" pitchFamily="34" charset="0"/>
              </a:rPr>
              <a:t>CONNECT, OPTIONS, TRACE</a:t>
            </a:r>
          </a:p>
        </p:txBody>
      </p:sp>
      <p:sp>
        <p:nvSpPr>
          <p:cNvPr id="22" name="Freccia a destra 21">
            <a:extLst>
              <a:ext uri="{FF2B5EF4-FFF2-40B4-BE49-F238E27FC236}">
                <a16:creationId xmlns:a16="http://schemas.microsoft.com/office/drawing/2014/main" xmlns="" id="{DB0AFCA5-FD4D-950F-757E-431EE21C4F0A}"/>
              </a:ext>
            </a:extLst>
          </p:cNvPr>
          <p:cNvSpPr/>
          <p:nvPr/>
        </p:nvSpPr>
        <p:spPr>
          <a:xfrm>
            <a:off x="3786422" y="3927866"/>
            <a:ext cx="969377" cy="490983"/>
          </a:xfrm>
          <a:prstGeom prst="rightArrow">
            <a:avLst/>
          </a:prstGeom>
          <a:gradFill>
            <a:gsLst>
              <a:gs pos="0">
                <a:srgbClr val="FFFF00"/>
              </a:gs>
              <a:gs pos="23000">
                <a:srgbClr val="FFC000"/>
              </a:gs>
              <a:gs pos="69000">
                <a:srgbClr val="FF6600"/>
              </a:gs>
              <a:gs pos="97000">
                <a:srgbClr val="FF3300"/>
              </a:gs>
            </a:gsLst>
            <a:lin ang="108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23" name="CasellaDiTesto 22">
            <a:extLst>
              <a:ext uri="{FF2B5EF4-FFF2-40B4-BE49-F238E27FC236}">
                <a16:creationId xmlns:a16="http://schemas.microsoft.com/office/drawing/2014/main" xmlns="" id="{698AB26B-EB92-5D36-8C39-4419316FCE2C}"/>
              </a:ext>
            </a:extLst>
          </p:cNvPr>
          <p:cNvSpPr txBox="1"/>
          <p:nvPr/>
        </p:nvSpPr>
        <p:spPr>
          <a:xfrm>
            <a:off x="588391" y="3789325"/>
            <a:ext cx="3044997" cy="1015663"/>
          </a:xfrm>
          <a:prstGeom prst="rect">
            <a:avLst/>
          </a:prstGeom>
          <a:noFill/>
        </p:spPr>
        <p:txBody>
          <a:bodyPr wrap="square" rtlCol="0">
            <a:spAutoFit/>
          </a:bodyPr>
          <a:lstStyle/>
          <a:p>
            <a:pPr marL="285750" indent="-285750">
              <a:buFont typeface="Arial" panose="020B0604020202020204" pitchFamily="34" charset="0"/>
              <a:buChar char="•"/>
            </a:pPr>
            <a:r>
              <a:rPr lang="it-IT" sz="1200" dirty="0"/>
              <a:t>Sono aggiunti nuovi tipi di </a:t>
            </a:r>
            <a:r>
              <a:rPr lang="it-IT" sz="1200" dirty="0" err="1"/>
              <a:t>header</a:t>
            </a:r>
            <a:r>
              <a:rPr lang="it-IT" sz="1200" dirty="0"/>
              <a:t>, tra cui l’</a:t>
            </a:r>
            <a:r>
              <a:rPr lang="it-IT" sz="1200" dirty="0" err="1"/>
              <a:t>header</a:t>
            </a:r>
            <a:r>
              <a:rPr lang="it-IT" sz="1200" dirty="0"/>
              <a:t> </a:t>
            </a:r>
            <a:r>
              <a:rPr lang="it-IT" sz="1200" b="1" dirty="0"/>
              <a:t>Host</a:t>
            </a:r>
            <a:r>
              <a:rPr lang="it-IT" sz="1200" dirty="0"/>
              <a:t>, che permette di avere diversi domini sullo stesso IP, quindi vengono integrati i servizi di </a:t>
            </a:r>
            <a:r>
              <a:rPr lang="it-IT" sz="1200" dirty="0" err="1"/>
              <a:t>virtual</a:t>
            </a:r>
            <a:r>
              <a:rPr lang="it-IT" sz="1200" dirty="0"/>
              <a:t> hosting.</a:t>
            </a:r>
          </a:p>
        </p:txBody>
      </p:sp>
      <p:pic>
        <p:nvPicPr>
          <p:cNvPr id="25" name="Immagine 24">
            <a:extLst>
              <a:ext uri="{FF2B5EF4-FFF2-40B4-BE49-F238E27FC236}">
                <a16:creationId xmlns:a16="http://schemas.microsoft.com/office/drawing/2014/main" xmlns="" id="{BC6A0184-5D27-710D-8625-35F7EF0A1670}"/>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p:blipFill>
        <p:spPr>
          <a:xfrm>
            <a:off x="4957840" y="2889736"/>
            <a:ext cx="3280543" cy="2316220"/>
          </a:xfrm>
          <a:prstGeom prst="rect">
            <a:avLst/>
          </a:prstGeom>
        </p:spPr>
      </p:pic>
      <p:sp>
        <p:nvSpPr>
          <p:cNvPr id="39" name="CasellaDiTesto 38">
            <a:extLst>
              <a:ext uri="{FF2B5EF4-FFF2-40B4-BE49-F238E27FC236}">
                <a16:creationId xmlns:a16="http://schemas.microsoft.com/office/drawing/2014/main" xmlns="" id="{079AB576-6A02-72BC-E6EF-0BD709AEFC7D}"/>
              </a:ext>
            </a:extLst>
          </p:cNvPr>
          <p:cNvSpPr txBox="1"/>
          <p:nvPr/>
        </p:nvSpPr>
        <p:spPr>
          <a:xfrm>
            <a:off x="5021514" y="2491011"/>
            <a:ext cx="3280543" cy="369332"/>
          </a:xfrm>
          <a:prstGeom prst="rect">
            <a:avLst/>
          </a:prstGeom>
          <a:noFill/>
        </p:spPr>
        <p:txBody>
          <a:bodyPr wrap="square" rtlCol="0">
            <a:spAutoFit/>
          </a:bodyPr>
          <a:lstStyle/>
          <a:p>
            <a:r>
              <a:rPr lang="it-IT" b="1" u="sng" dirty="0">
                <a:solidFill>
                  <a:srgbClr val="FFC000"/>
                </a:solidFill>
                <a:latin typeface="Aharoni" panose="02010803020104030203" pitchFamily="2" charset="-79"/>
                <a:cs typeface="Aharoni" panose="02010803020104030203" pitchFamily="2" charset="-79"/>
                <a:hlinkClick r:id="rId12">
                  <a:extLst>
                    <a:ext uri="{A12FA001-AC4F-418D-AE19-62706E023703}">
                      <ahyp:hlinkClr xmlns:ahyp="http://schemas.microsoft.com/office/drawing/2018/hyperlinkcolor" xmlns="" val="tx"/>
                    </a:ext>
                  </a:extLst>
                </a:hlinkClick>
              </a:rPr>
              <a:t>Esempio</a:t>
            </a:r>
            <a:endParaRPr lang="it-IT" b="1" u="sng" dirty="0">
              <a:solidFill>
                <a:srgbClr val="FFC000"/>
              </a:solidFill>
              <a:latin typeface="Aharoni" panose="02010803020104030203" pitchFamily="2" charset="-79"/>
              <a:cs typeface="Aharoni" panose="02010803020104030203" pitchFamily="2" charset="-79"/>
            </a:endParaRPr>
          </a:p>
        </p:txBody>
      </p:sp>
      <p:graphicFrame>
        <p:nvGraphicFramePr>
          <p:cNvPr id="45" name="Grafico 44">
            <a:extLst>
              <a:ext uri="{FF2B5EF4-FFF2-40B4-BE49-F238E27FC236}">
                <a16:creationId xmlns:a16="http://schemas.microsoft.com/office/drawing/2014/main" xmlns="" id="{F0003229-D25A-45B0-8068-9E7B88B59431}"/>
              </a:ext>
            </a:extLst>
          </p:cNvPr>
          <p:cNvGraphicFramePr/>
          <p:nvPr/>
        </p:nvGraphicFramePr>
        <p:xfrm>
          <a:off x="8612981" y="206837"/>
          <a:ext cx="1443067" cy="1383838"/>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47" name="Grafico 46">
            <a:extLst>
              <a:ext uri="{FF2B5EF4-FFF2-40B4-BE49-F238E27FC236}">
                <a16:creationId xmlns:a16="http://schemas.microsoft.com/office/drawing/2014/main" xmlns="" id="{2EECDCE6-AFF3-D970-E76F-F9B8CB582634}"/>
              </a:ext>
            </a:extLst>
          </p:cNvPr>
          <p:cNvGraphicFramePr/>
          <p:nvPr>
            <p:extLst>
              <p:ext uri="{D42A27DB-BD31-4B8C-83A1-F6EECF244321}">
                <p14:modId xmlns:p14="http://schemas.microsoft.com/office/powerpoint/2010/main" val="3607237515"/>
              </p:ext>
            </p:extLst>
          </p:nvPr>
        </p:nvGraphicFramePr>
        <p:xfrm>
          <a:off x="10524952" y="206837"/>
          <a:ext cx="1443068" cy="1383838"/>
        </p:xfrm>
        <a:graphic>
          <a:graphicData uri="http://schemas.openxmlformats.org/drawingml/2006/chart">
            <c:chart xmlns:c="http://schemas.openxmlformats.org/drawingml/2006/chart" xmlns:r="http://schemas.openxmlformats.org/officeDocument/2006/relationships" r:id="rId14"/>
          </a:graphicData>
        </a:graphic>
      </p:graphicFrame>
      <p:sp>
        <p:nvSpPr>
          <p:cNvPr id="48" name="CasellaDiTesto 47">
            <a:extLst>
              <a:ext uri="{FF2B5EF4-FFF2-40B4-BE49-F238E27FC236}">
                <a16:creationId xmlns:a16="http://schemas.microsoft.com/office/drawing/2014/main" xmlns="" id="{67468E5A-B383-F32E-709D-6954512025B1}"/>
              </a:ext>
            </a:extLst>
          </p:cNvPr>
          <p:cNvSpPr txBox="1"/>
          <p:nvPr/>
        </p:nvSpPr>
        <p:spPr>
          <a:xfrm>
            <a:off x="8490198" y="1536134"/>
            <a:ext cx="2049047" cy="307777"/>
          </a:xfrm>
          <a:prstGeom prst="rect">
            <a:avLst/>
          </a:prstGeom>
          <a:noFill/>
        </p:spPr>
        <p:txBody>
          <a:bodyPr wrap="square" rtlCol="0">
            <a:spAutoFit/>
          </a:bodyPr>
          <a:lstStyle/>
          <a:p>
            <a:r>
              <a:rPr lang="it-IT" sz="1400" dirty="0"/>
              <a:t>Dati di agosto 2024</a:t>
            </a:r>
          </a:p>
        </p:txBody>
      </p:sp>
      <p:pic>
        <p:nvPicPr>
          <p:cNvPr id="11" name="Immagine 10">
            <a:extLst>
              <a:ext uri="{FF2B5EF4-FFF2-40B4-BE49-F238E27FC236}">
                <a16:creationId xmlns:a16="http://schemas.microsoft.com/office/drawing/2014/main" xmlns="" id="{5346F696-037B-93AA-1C9E-0B6F8A68EB3E}"/>
              </a:ext>
            </a:extLst>
          </p:cNvPr>
          <p:cNvPicPr>
            <a:picLocks noChangeAspect="1"/>
          </p:cNvPicPr>
          <p:nvPr/>
        </p:nvPicPr>
        <p:blipFill>
          <a:blip r:embed="rId15"/>
          <a:stretch>
            <a:fillRect/>
          </a:stretch>
        </p:blipFill>
        <p:spPr>
          <a:xfrm>
            <a:off x="8284477" y="2889736"/>
            <a:ext cx="3662131" cy="2316220"/>
          </a:xfrm>
          <a:prstGeom prst="rect">
            <a:avLst/>
          </a:prstGeom>
        </p:spPr>
      </p:pic>
      <p:sp>
        <p:nvSpPr>
          <p:cNvPr id="12" name="CasellaDiTesto 11">
            <a:extLst>
              <a:ext uri="{FF2B5EF4-FFF2-40B4-BE49-F238E27FC236}">
                <a16:creationId xmlns:a16="http://schemas.microsoft.com/office/drawing/2014/main" xmlns="" id="{EEB9785D-2537-F2AA-C03E-F7FC2F5239C9}"/>
              </a:ext>
            </a:extLst>
          </p:cNvPr>
          <p:cNvSpPr txBox="1"/>
          <p:nvPr/>
        </p:nvSpPr>
        <p:spPr>
          <a:xfrm>
            <a:off x="588391" y="4777725"/>
            <a:ext cx="3044997" cy="646331"/>
          </a:xfrm>
          <a:prstGeom prst="rect">
            <a:avLst/>
          </a:prstGeom>
          <a:noFill/>
        </p:spPr>
        <p:txBody>
          <a:bodyPr wrap="square" rtlCol="0">
            <a:spAutoFit/>
          </a:bodyPr>
          <a:lstStyle/>
          <a:p>
            <a:pPr marL="285750" indent="-285750">
              <a:buFont typeface="Arial" panose="020B0604020202020204" pitchFamily="34" charset="0"/>
              <a:buChar char="•"/>
            </a:pPr>
            <a:r>
              <a:rPr lang="it-IT" sz="1200" dirty="0"/>
              <a:t>Nascono anche le prime forme di sicurezza dei dati trasmessi, con l’implementazione della cifratura SSL.</a:t>
            </a:r>
          </a:p>
        </p:txBody>
      </p:sp>
      <p:sp>
        <p:nvSpPr>
          <p:cNvPr id="13" name="CasellaDiTesto 12">
            <a:extLst>
              <a:ext uri="{FF2B5EF4-FFF2-40B4-BE49-F238E27FC236}">
                <a16:creationId xmlns:a16="http://schemas.microsoft.com/office/drawing/2014/main" xmlns="" id="{BB9EB62B-50DF-01E5-89E1-3E587B0D641B}"/>
              </a:ext>
            </a:extLst>
          </p:cNvPr>
          <p:cNvSpPr txBox="1"/>
          <p:nvPr/>
        </p:nvSpPr>
        <p:spPr>
          <a:xfrm>
            <a:off x="898710" y="1809769"/>
            <a:ext cx="2424357" cy="307777"/>
          </a:xfrm>
          <a:prstGeom prst="rect">
            <a:avLst/>
          </a:prstGeom>
          <a:noFill/>
        </p:spPr>
        <p:txBody>
          <a:bodyPr wrap="square" rtlCol="0">
            <a:spAutoFit/>
          </a:bodyPr>
          <a:lstStyle/>
          <a:p>
            <a:r>
              <a:rPr lang="it-IT" sz="1400" dirty="0">
                <a:solidFill>
                  <a:srgbClr val="FFC000"/>
                </a:solidFill>
                <a:latin typeface="Aharoni" panose="02010803020104030203" pitchFamily="2" charset="-79"/>
                <a:cs typeface="Aharoni" panose="02010803020104030203" pitchFamily="2" charset="-79"/>
              </a:rPr>
              <a:t>Informazioni generali…</a:t>
            </a:r>
          </a:p>
        </p:txBody>
      </p:sp>
    </p:spTree>
    <p:extLst>
      <p:ext uri="{BB962C8B-B14F-4D97-AF65-F5344CB8AC3E}">
        <p14:creationId xmlns:p14="http://schemas.microsoft.com/office/powerpoint/2010/main" val="352473191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570</TotalTime>
  <Words>1106</Words>
  <Application>Microsoft Office PowerPoint</Application>
  <PresentationFormat>Widescreen</PresentationFormat>
  <Paragraphs>129</Paragraphs>
  <Slides>17</Slides>
  <Notes>0</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17</vt:i4>
      </vt:variant>
    </vt:vector>
  </HeadingPairs>
  <TitlesOfParts>
    <vt:vector size="26" baseType="lpstr">
      <vt:lpstr>Aharoni</vt:lpstr>
      <vt:lpstr>Aptos</vt:lpstr>
      <vt:lpstr>Aptos Display</vt:lpstr>
      <vt:lpstr>Aptos Serif</vt:lpstr>
      <vt:lpstr>Arial</vt:lpstr>
      <vt:lpstr>Bahnschrift Light SemiCondensed</vt:lpstr>
      <vt:lpstr>Bauhaus 93</vt:lpstr>
      <vt:lpstr>Verdana</vt:lpstr>
      <vt:lpstr>Tema di Office</vt:lpstr>
      <vt:lpstr>Il protocollo HTTP</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 protocollo HTTP</dc:title>
  <dc:creator>Giovanni Ancora</dc:creator>
  <cp:lastModifiedBy>Ancora Giovanni</cp:lastModifiedBy>
  <cp:revision>7</cp:revision>
  <dcterms:created xsi:type="dcterms:W3CDTF">2025-01-14T15:46:34Z</dcterms:created>
  <dcterms:modified xsi:type="dcterms:W3CDTF">2025-01-28T11:54:30Z</dcterms:modified>
</cp:coreProperties>
</file>