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59" r:id="rId13"/>
    <p:sldId id="260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DED"/>
    <a:srgbClr val="50BC8C"/>
    <a:srgbClr val="035158"/>
    <a:srgbClr val="043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50" d="100"/>
          <a:sy n="150" d="100"/>
        </p:scale>
        <p:origin x="48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3863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78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46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48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37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3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5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43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29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32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11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1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79ca265f-101a-459e-b4dd-ffc2d67716b3?pitch-bytes=2765893&amp;pitch-content-type=image%2Fpng"/>
          <p:cNvPicPr>
            <a:picLocks noChangeAspect="1"/>
          </p:cNvPicPr>
          <p:nvPr/>
        </p:nvPicPr>
        <p:blipFill>
          <a:blip r:embed="rId3">
            <a:alphaModFix amt="25000"/>
          </a:blip>
          <a:srcRect t="7813" b="7813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75588" y="3388773"/>
            <a:ext cx="8229600" cy="12801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8600" kern="0" spc="-36" dirty="0">
                <a:solidFill>
                  <a:srgbClr val="03515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Project </a:t>
            </a:r>
            <a:r>
              <a:rPr lang="en-US" sz="8600" b="1" kern="0" spc="-36" dirty="0">
                <a:solidFill>
                  <a:srgbClr val="035158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WORK</a:t>
            </a:r>
            <a:endParaRPr lang="en-US" sz="8625" b="1" dirty="0">
              <a:solidFill>
                <a:srgbClr val="035158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8" name="Shape 4"/>
          <p:cNvSpPr/>
          <p:nvPr/>
        </p:nvSpPr>
        <p:spPr>
          <a:xfrm>
            <a:off x="0" y="0"/>
            <a:ext cx="9144001" cy="119063"/>
          </a:xfrm>
          <a:prstGeom prst="roundRect">
            <a:avLst>
              <a:gd name="adj" fmla="val -767997"/>
            </a:avLst>
          </a:prstGeom>
          <a:solidFill>
            <a:srgbClr val="035158"/>
          </a:solidFill>
          <a:ln/>
        </p:spPr>
        <p:txBody>
          <a:bodyPr/>
          <a:lstStyle/>
          <a:p>
            <a:endParaRPr lang="it-IT" dirty="0"/>
          </a:p>
        </p:txBody>
      </p:sp>
      <p:sp>
        <p:nvSpPr>
          <p:cNvPr id="9" name="Shape 5"/>
          <p:cNvSpPr/>
          <p:nvPr/>
        </p:nvSpPr>
        <p:spPr>
          <a:xfrm>
            <a:off x="0" y="5024438"/>
            <a:ext cx="9144001" cy="119062"/>
          </a:xfrm>
          <a:prstGeom prst="roundRect">
            <a:avLst>
              <a:gd name="adj" fmla="val -768003"/>
            </a:avLst>
          </a:prstGeom>
          <a:solidFill>
            <a:srgbClr val="035158"/>
          </a:solidFill>
          <a:ln/>
        </p:spPr>
        <p:txBody>
          <a:bodyPr/>
          <a:lstStyle/>
          <a:p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5EF6E47F-418B-2748-0B69-A3FED6AFFC60}"/>
              </a:ext>
            </a:extLst>
          </p:cNvPr>
          <p:cNvGrpSpPr/>
          <p:nvPr/>
        </p:nvGrpSpPr>
        <p:grpSpPr>
          <a:xfrm>
            <a:off x="554340" y="1124193"/>
            <a:ext cx="5772437" cy="290514"/>
            <a:chOff x="554340" y="1124193"/>
            <a:chExt cx="5772437" cy="290514"/>
          </a:xfrm>
        </p:grpSpPr>
        <p:sp>
          <p:nvSpPr>
            <p:cNvPr id="5" name="Text 1"/>
            <p:cNvSpPr/>
            <p:nvPr/>
          </p:nvSpPr>
          <p:spPr>
            <a:xfrm>
              <a:off x="554340" y="1124193"/>
              <a:ext cx="2778139" cy="1143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b"/>
            <a:lstStyle/>
            <a:p>
              <a:pPr algn="l">
                <a:lnSpc>
                  <a:spcPts val="900"/>
                </a:lnSpc>
              </a:pPr>
              <a:r>
                <a:rPr lang="en-US" sz="1200" b="1" kern="0" spc="240" dirty="0">
                  <a:solidFill>
                    <a:srgbClr val="035158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La Banca del futuro</a:t>
              </a:r>
              <a:endParaRPr lang="en-US" sz="1200" dirty="0">
                <a:solidFill>
                  <a:srgbClr val="035158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3" name="Text 1">
              <a:extLst>
                <a:ext uri="{FF2B5EF4-FFF2-40B4-BE49-F238E27FC236}">
                  <a16:creationId xmlns:a16="http://schemas.microsoft.com/office/drawing/2014/main" id="{EED38748-989F-53BB-B165-849EC4488916}"/>
                </a:ext>
              </a:extLst>
            </p:cNvPr>
            <p:cNvSpPr/>
            <p:nvPr/>
          </p:nvSpPr>
          <p:spPr>
            <a:xfrm>
              <a:off x="554340" y="1300407"/>
              <a:ext cx="5772437" cy="1143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b"/>
            <a:lstStyle/>
            <a:p>
              <a:pPr algn="l">
                <a:lnSpc>
                  <a:spcPts val="900"/>
                </a:lnSpc>
              </a:pPr>
              <a:r>
                <a:rPr lang="en-US" sz="1200" kern="0" spc="240" dirty="0">
                  <a:solidFill>
                    <a:srgbClr val="035158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Progetto di </a:t>
              </a:r>
              <a:r>
                <a:rPr lang="it-IT" sz="1200" kern="0" spc="240" dirty="0">
                  <a:solidFill>
                    <a:srgbClr val="035158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orientamento</a:t>
              </a:r>
              <a:r>
                <a:rPr lang="en-US" sz="1200" kern="0" spc="240" dirty="0">
                  <a:solidFill>
                    <a:srgbClr val="035158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 ai lavori green</a:t>
              </a:r>
              <a:endParaRPr lang="en-US" sz="1200" dirty="0">
                <a:solidFill>
                  <a:srgbClr val="03515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pic>
        <p:nvPicPr>
          <p:cNvPr id="6" name="Immagine 5" descr="Immagine che contiene Carattere, Elementi grafici, schermata, grafica&#10;&#10;Descrizione generata automaticamente">
            <a:extLst>
              <a:ext uri="{FF2B5EF4-FFF2-40B4-BE49-F238E27FC236}">
                <a16:creationId xmlns:a16="http://schemas.microsoft.com/office/drawing/2014/main" id="{39BE3D2C-9750-8896-311D-222ABFA33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40" y="594360"/>
            <a:ext cx="1432397" cy="341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436404" y="1536663"/>
            <a:ext cx="6509502" cy="7365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Laurea in Scienze Sociali, Psicologia o Economia, con focus su </a:t>
            </a:r>
            <a:r>
              <a:rPr lang="it-IT" sz="9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Diversity</a:t>
            </a: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Management o Gestione delle Risorse Umane.</a:t>
            </a:r>
          </a:p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</a:t>
            </a: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aster in </a:t>
            </a:r>
            <a:r>
              <a:rPr lang="it-IT" sz="9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Inclusion</a:t>
            </a: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Strategies o Leadership Sostenibile.</a:t>
            </a:r>
            <a:endParaRPr lang="it-IT" sz="9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2436404" y="1311150"/>
            <a:ext cx="6041746" cy="1828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it-IT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Studi e formazione</a:t>
            </a:r>
          </a:p>
        </p:txBody>
      </p:sp>
      <p:sp>
        <p:nvSpPr>
          <p:cNvPr id="15" name="Shape 12"/>
          <p:cNvSpPr/>
          <p:nvPr/>
        </p:nvSpPr>
        <p:spPr>
          <a:xfrm>
            <a:off x="2258925" y="119063"/>
            <a:ext cx="9525" cy="4968000"/>
          </a:xfrm>
          <a:prstGeom prst="roundRect">
            <a:avLst>
              <a:gd name="adj" fmla="val -9600000"/>
            </a:avLst>
          </a:prstGeom>
          <a:solidFill>
            <a:srgbClr val="E1EDED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8" name="Shape 4">
            <a:extLst>
              <a:ext uri="{FF2B5EF4-FFF2-40B4-BE49-F238E27FC236}">
                <a16:creationId xmlns:a16="http://schemas.microsoft.com/office/drawing/2014/main" id="{4C856F28-4EE5-1BF8-E22C-5738B1DEEEE8}"/>
              </a:ext>
            </a:extLst>
          </p:cNvPr>
          <p:cNvSpPr/>
          <p:nvPr/>
        </p:nvSpPr>
        <p:spPr>
          <a:xfrm>
            <a:off x="0" y="0"/>
            <a:ext cx="9144001" cy="119063"/>
          </a:xfrm>
          <a:prstGeom prst="roundRect">
            <a:avLst>
              <a:gd name="adj" fmla="val -767997"/>
            </a:avLst>
          </a:prstGeom>
          <a:solidFill>
            <a:srgbClr val="E1EDED"/>
          </a:solidFill>
          <a:ln/>
        </p:spPr>
        <p:txBody>
          <a:bodyPr/>
          <a:lstStyle/>
          <a:p>
            <a:endParaRPr lang="it-IT" dirty="0"/>
          </a:p>
        </p:txBody>
      </p:sp>
      <p:sp>
        <p:nvSpPr>
          <p:cNvPr id="29" name="Shape 5">
            <a:extLst>
              <a:ext uri="{FF2B5EF4-FFF2-40B4-BE49-F238E27FC236}">
                <a16:creationId xmlns:a16="http://schemas.microsoft.com/office/drawing/2014/main" id="{BF1C9BF6-0D47-AD52-C579-30C66B1928A6}"/>
              </a:ext>
            </a:extLst>
          </p:cNvPr>
          <p:cNvSpPr/>
          <p:nvPr/>
        </p:nvSpPr>
        <p:spPr>
          <a:xfrm>
            <a:off x="0" y="5024438"/>
            <a:ext cx="9144001" cy="119062"/>
          </a:xfrm>
          <a:prstGeom prst="roundRect">
            <a:avLst>
              <a:gd name="adj" fmla="val -768003"/>
            </a:avLst>
          </a:prstGeom>
          <a:solidFill>
            <a:srgbClr val="E1EDED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C3698DE4-91E8-986E-7B5B-73CCAAEE9F9E}"/>
              </a:ext>
            </a:extLst>
          </p:cNvPr>
          <p:cNvSpPr/>
          <p:nvPr/>
        </p:nvSpPr>
        <p:spPr>
          <a:xfrm>
            <a:off x="476251" y="219809"/>
            <a:ext cx="1825804" cy="6609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850"/>
              </a:lnSpc>
            </a:pPr>
            <a:r>
              <a:rPr lang="en-US" sz="3600" b="0" kern="0" spc="-36" dirty="0">
                <a:solidFill>
                  <a:srgbClr val="E1EDED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Profilo 5</a:t>
            </a:r>
            <a:endParaRPr lang="en-US" sz="3600" dirty="0">
              <a:solidFill>
                <a:srgbClr val="E1EDED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987443A-380E-16D3-EB9A-BDCDDE04A595}"/>
              </a:ext>
            </a:extLst>
          </p:cNvPr>
          <p:cNvSpPr txBox="1"/>
          <p:nvPr/>
        </p:nvSpPr>
        <p:spPr>
          <a:xfrm>
            <a:off x="402648" y="828076"/>
            <a:ext cx="1688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50BC8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Responsabile dell'Inclusione Sociale</a:t>
            </a:r>
          </a:p>
        </p:txBody>
      </p:sp>
      <p:sp>
        <p:nvSpPr>
          <p:cNvPr id="24" name="Text 0">
            <a:extLst>
              <a:ext uri="{FF2B5EF4-FFF2-40B4-BE49-F238E27FC236}">
                <a16:creationId xmlns:a16="http://schemas.microsoft.com/office/drawing/2014/main" id="{3EDC586E-FFB1-D0FE-C78A-21EF92EC86BF}"/>
              </a:ext>
            </a:extLst>
          </p:cNvPr>
          <p:cNvSpPr/>
          <p:nvPr/>
        </p:nvSpPr>
        <p:spPr>
          <a:xfrm>
            <a:off x="2436404" y="2656441"/>
            <a:ext cx="6509502" cy="7365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Conoscenza delle politiche di inclusione e diversità aziendale, gestione di programmi di formazione e sensibilizzazione e capacità di analisi delle performance sociali.</a:t>
            </a:r>
            <a:endParaRPr lang="it-IT" sz="9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6" name="Text 1">
            <a:extLst>
              <a:ext uri="{FF2B5EF4-FFF2-40B4-BE49-F238E27FC236}">
                <a16:creationId xmlns:a16="http://schemas.microsoft.com/office/drawing/2014/main" id="{57432BE4-86A4-2253-FB21-6E0910AB9FC3}"/>
              </a:ext>
            </a:extLst>
          </p:cNvPr>
          <p:cNvSpPr/>
          <p:nvPr/>
        </p:nvSpPr>
        <p:spPr>
          <a:xfrm>
            <a:off x="2436404" y="2430928"/>
            <a:ext cx="6041746" cy="1828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it-IT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Hard skill</a:t>
            </a:r>
          </a:p>
        </p:txBody>
      </p:sp>
      <p:sp>
        <p:nvSpPr>
          <p:cNvPr id="27" name="Text 0">
            <a:extLst>
              <a:ext uri="{FF2B5EF4-FFF2-40B4-BE49-F238E27FC236}">
                <a16:creationId xmlns:a16="http://schemas.microsoft.com/office/drawing/2014/main" id="{BA23F7F2-5611-C440-2995-3FA1753CE503}"/>
              </a:ext>
            </a:extLst>
          </p:cNvPr>
          <p:cNvSpPr/>
          <p:nvPr/>
        </p:nvSpPr>
        <p:spPr>
          <a:xfrm>
            <a:off x="2436404" y="3776219"/>
            <a:ext cx="6509502" cy="7365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Forte empatia, capacità di mediazione, ascolto attivo e leadership inclusiva.</a:t>
            </a:r>
          </a:p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La capacità di risolvere conflitti e promuovere un clima di lavoro positivo è fondamentale.</a:t>
            </a:r>
            <a:endParaRPr lang="it-IT" sz="9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0" name="Text 1">
            <a:extLst>
              <a:ext uri="{FF2B5EF4-FFF2-40B4-BE49-F238E27FC236}">
                <a16:creationId xmlns:a16="http://schemas.microsoft.com/office/drawing/2014/main" id="{3444BE49-DC55-F1C1-F708-2B7F220E5842}"/>
              </a:ext>
            </a:extLst>
          </p:cNvPr>
          <p:cNvSpPr/>
          <p:nvPr/>
        </p:nvSpPr>
        <p:spPr>
          <a:xfrm>
            <a:off x="2436404" y="3550706"/>
            <a:ext cx="6041746" cy="1828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it-IT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Soft skill</a:t>
            </a:r>
          </a:p>
        </p:txBody>
      </p:sp>
      <p:sp>
        <p:nvSpPr>
          <p:cNvPr id="31" name="Text 1">
            <a:extLst>
              <a:ext uri="{FF2B5EF4-FFF2-40B4-BE49-F238E27FC236}">
                <a16:creationId xmlns:a16="http://schemas.microsoft.com/office/drawing/2014/main" id="{5E1A998F-90E7-44F9-64F6-9A737BFB0ACD}"/>
              </a:ext>
            </a:extLst>
          </p:cNvPr>
          <p:cNvSpPr/>
          <p:nvPr/>
        </p:nvSpPr>
        <p:spPr>
          <a:xfrm>
            <a:off x="488895" y="4124683"/>
            <a:ext cx="277813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900"/>
              </a:lnSpc>
            </a:pPr>
            <a:r>
              <a:rPr lang="en-US" sz="800" b="1" kern="0" spc="240" dirty="0">
                <a:solidFill>
                  <a:srgbClr val="50BC8C"/>
                </a:solidFill>
                <a:latin typeface="Gotham Narrow Black" pitchFamily="50" charset="0"/>
                <a:ea typeface="Karla" pitchFamily="34" charset="-122"/>
                <a:cs typeface="Karla" pitchFamily="34" charset="-120"/>
              </a:rPr>
              <a:t>La Banca del futuro</a:t>
            </a:r>
            <a:endParaRPr lang="en-US" sz="800" dirty="0">
              <a:solidFill>
                <a:srgbClr val="50BC8C"/>
              </a:solidFill>
              <a:latin typeface="Gotham Narrow Black" pitchFamily="50" charset="0"/>
            </a:endParaRPr>
          </a:p>
        </p:txBody>
      </p:sp>
      <p:sp>
        <p:nvSpPr>
          <p:cNvPr id="32" name="Text 1">
            <a:extLst>
              <a:ext uri="{FF2B5EF4-FFF2-40B4-BE49-F238E27FC236}">
                <a16:creationId xmlns:a16="http://schemas.microsoft.com/office/drawing/2014/main" id="{8BBB79B0-4E46-319F-F31D-99FDE0C22BF2}"/>
              </a:ext>
            </a:extLst>
          </p:cNvPr>
          <p:cNvSpPr/>
          <p:nvPr/>
        </p:nvSpPr>
        <p:spPr>
          <a:xfrm>
            <a:off x="488896" y="4335272"/>
            <a:ext cx="2831576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900"/>
              </a:lnSpc>
            </a:pPr>
            <a:r>
              <a:rPr lang="en-US" sz="400" kern="0" spc="240" dirty="0">
                <a:solidFill>
                  <a:srgbClr val="50BC8C"/>
                </a:solidFill>
                <a:latin typeface="Gotham Narrow Light" pitchFamily="50" charset="0"/>
                <a:ea typeface="Karla" pitchFamily="34" charset="-122"/>
                <a:cs typeface="Heebo Thin" panose="00000300000000000000" pitchFamily="2" charset="-79"/>
              </a:rPr>
              <a:t>Progetto di orientamento</a:t>
            </a:r>
          </a:p>
          <a:p>
            <a:pPr algn="l">
              <a:lnSpc>
                <a:spcPts val="900"/>
              </a:lnSpc>
            </a:pPr>
            <a:r>
              <a:rPr lang="en-US" sz="400" kern="0" spc="240" dirty="0">
                <a:solidFill>
                  <a:srgbClr val="50BC8C"/>
                </a:solidFill>
                <a:latin typeface="Gotham Narrow Light" pitchFamily="50" charset="0"/>
                <a:ea typeface="Karla" pitchFamily="34" charset="-122"/>
                <a:cs typeface="Heebo Thin" panose="00000300000000000000" pitchFamily="2" charset="-79"/>
              </a:rPr>
              <a:t>ai lavori green</a:t>
            </a:r>
            <a:endParaRPr lang="en-US" sz="400" dirty="0">
              <a:solidFill>
                <a:srgbClr val="50BC8C"/>
              </a:solidFill>
              <a:latin typeface="Gotham Narrow Light" pitchFamily="50" charset="0"/>
              <a:cs typeface="Heebo Thin" panose="00000300000000000000" pitchFamily="2" charset="-79"/>
            </a:endParaRPr>
          </a:p>
        </p:txBody>
      </p:sp>
      <p:pic>
        <p:nvPicPr>
          <p:cNvPr id="2" name="Immagine 1" descr="Immagine che contiene Carattere, Elementi grafici, schermata, grafica&#10;&#10;Descrizione generata automaticamente">
            <a:extLst>
              <a:ext uri="{FF2B5EF4-FFF2-40B4-BE49-F238E27FC236}">
                <a16:creationId xmlns:a16="http://schemas.microsoft.com/office/drawing/2014/main" id="{4435730B-75F5-2C9A-7455-B21DEA86E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07" y="3808838"/>
            <a:ext cx="957958" cy="22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7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436404" y="1536663"/>
            <a:ext cx="6509502" cy="29129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Il responsabile svilupperebbe e implementerebbe politiche aziendali volte a garantire un ambiente inclusivo, in cui tutti i dipendenti possano esprimere il proprio potenziale.</a:t>
            </a:r>
          </a:p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Creerebbe programmi di </a:t>
            </a:r>
            <a:r>
              <a:rPr lang="it-IT" sz="9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mentorship</a:t>
            </a: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per gruppi sottorappresentati, collaborando con organizzazioni esterne per promuovere pari opportunità.</a:t>
            </a:r>
          </a:p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Inoltre, monitorerebbe costantemente l'impatto delle politiche di inclusione sulla cultura aziendale.</a:t>
            </a:r>
          </a:p>
        </p:txBody>
      </p:sp>
      <p:sp>
        <p:nvSpPr>
          <p:cNvPr id="4" name="Text 1"/>
          <p:cNvSpPr/>
          <p:nvPr/>
        </p:nvSpPr>
        <p:spPr>
          <a:xfrm>
            <a:off x="2436404" y="1311150"/>
            <a:ext cx="6041746" cy="1828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it-IT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Descrizione della funzione operativa</a:t>
            </a:r>
          </a:p>
        </p:txBody>
      </p:sp>
      <p:sp>
        <p:nvSpPr>
          <p:cNvPr id="15" name="Shape 12"/>
          <p:cNvSpPr/>
          <p:nvPr/>
        </p:nvSpPr>
        <p:spPr>
          <a:xfrm>
            <a:off x="2258925" y="119063"/>
            <a:ext cx="9525" cy="4968000"/>
          </a:xfrm>
          <a:prstGeom prst="roundRect">
            <a:avLst>
              <a:gd name="adj" fmla="val -9600000"/>
            </a:avLst>
          </a:prstGeom>
          <a:solidFill>
            <a:srgbClr val="E1EDED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8" name="Shape 4">
            <a:extLst>
              <a:ext uri="{FF2B5EF4-FFF2-40B4-BE49-F238E27FC236}">
                <a16:creationId xmlns:a16="http://schemas.microsoft.com/office/drawing/2014/main" id="{4C856F28-4EE5-1BF8-E22C-5738B1DEEEE8}"/>
              </a:ext>
            </a:extLst>
          </p:cNvPr>
          <p:cNvSpPr/>
          <p:nvPr/>
        </p:nvSpPr>
        <p:spPr>
          <a:xfrm>
            <a:off x="0" y="0"/>
            <a:ext cx="9144001" cy="119063"/>
          </a:xfrm>
          <a:prstGeom prst="roundRect">
            <a:avLst>
              <a:gd name="adj" fmla="val -767997"/>
            </a:avLst>
          </a:prstGeom>
          <a:solidFill>
            <a:srgbClr val="E1EDED"/>
          </a:solidFill>
          <a:ln/>
        </p:spPr>
        <p:txBody>
          <a:bodyPr/>
          <a:lstStyle/>
          <a:p>
            <a:endParaRPr lang="it-IT" dirty="0"/>
          </a:p>
        </p:txBody>
      </p:sp>
      <p:sp>
        <p:nvSpPr>
          <p:cNvPr id="29" name="Shape 5">
            <a:extLst>
              <a:ext uri="{FF2B5EF4-FFF2-40B4-BE49-F238E27FC236}">
                <a16:creationId xmlns:a16="http://schemas.microsoft.com/office/drawing/2014/main" id="{BF1C9BF6-0D47-AD52-C579-30C66B1928A6}"/>
              </a:ext>
            </a:extLst>
          </p:cNvPr>
          <p:cNvSpPr/>
          <p:nvPr/>
        </p:nvSpPr>
        <p:spPr>
          <a:xfrm>
            <a:off x="0" y="5024438"/>
            <a:ext cx="9144001" cy="119062"/>
          </a:xfrm>
          <a:prstGeom prst="roundRect">
            <a:avLst>
              <a:gd name="adj" fmla="val -768003"/>
            </a:avLst>
          </a:prstGeom>
          <a:solidFill>
            <a:srgbClr val="E1EDED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C3698DE4-91E8-986E-7B5B-73CCAAEE9F9E}"/>
              </a:ext>
            </a:extLst>
          </p:cNvPr>
          <p:cNvSpPr/>
          <p:nvPr/>
        </p:nvSpPr>
        <p:spPr>
          <a:xfrm>
            <a:off x="476251" y="219809"/>
            <a:ext cx="1825804" cy="6609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850"/>
              </a:lnSpc>
            </a:pPr>
            <a:r>
              <a:rPr lang="en-US" sz="3600" b="0" kern="0" spc="-36" dirty="0">
                <a:solidFill>
                  <a:srgbClr val="E1EDED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Profilo 5</a:t>
            </a:r>
            <a:endParaRPr lang="en-US" sz="3600" dirty="0">
              <a:solidFill>
                <a:srgbClr val="E1EDED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1" name="Text 1">
            <a:extLst>
              <a:ext uri="{FF2B5EF4-FFF2-40B4-BE49-F238E27FC236}">
                <a16:creationId xmlns:a16="http://schemas.microsoft.com/office/drawing/2014/main" id="{5E1A998F-90E7-44F9-64F6-9A737BFB0ACD}"/>
              </a:ext>
            </a:extLst>
          </p:cNvPr>
          <p:cNvSpPr/>
          <p:nvPr/>
        </p:nvSpPr>
        <p:spPr>
          <a:xfrm>
            <a:off x="488895" y="4124683"/>
            <a:ext cx="277813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900"/>
              </a:lnSpc>
            </a:pPr>
            <a:r>
              <a:rPr lang="en-US" sz="800" b="1" kern="0" spc="240" dirty="0">
                <a:solidFill>
                  <a:srgbClr val="50BC8C"/>
                </a:solidFill>
                <a:latin typeface="Gotham Narrow Black" pitchFamily="50" charset="0"/>
                <a:ea typeface="Karla" pitchFamily="34" charset="-122"/>
                <a:cs typeface="Karla" pitchFamily="34" charset="-120"/>
              </a:rPr>
              <a:t>La Banca del futuro</a:t>
            </a:r>
            <a:endParaRPr lang="en-US" sz="800" dirty="0">
              <a:solidFill>
                <a:srgbClr val="50BC8C"/>
              </a:solidFill>
              <a:latin typeface="Gotham Narrow Black" pitchFamily="50" charset="0"/>
            </a:endParaRPr>
          </a:p>
        </p:txBody>
      </p:sp>
      <p:sp>
        <p:nvSpPr>
          <p:cNvPr id="32" name="Text 1">
            <a:extLst>
              <a:ext uri="{FF2B5EF4-FFF2-40B4-BE49-F238E27FC236}">
                <a16:creationId xmlns:a16="http://schemas.microsoft.com/office/drawing/2014/main" id="{8BBB79B0-4E46-319F-F31D-99FDE0C22BF2}"/>
              </a:ext>
            </a:extLst>
          </p:cNvPr>
          <p:cNvSpPr/>
          <p:nvPr/>
        </p:nvSpPr>
        <p:spPr>
          <a:xfrm>
            <a:off x="488896" y="4335272"/>
            <a:ext cx="2831576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900"/>
              </a:lnSpc>
            </a:pPr>
            <a:r>
              <a:rPr lang="en-US" sz="400" kern="0" spc="240" dirty="0">
                <a:solidFill>
                  <a:srgbClr val="50BC8C"/>
                </a:solidFill>
                <a:latin typeface="Gotham Narrow Light" pitchFamily="50" charset="0"/>
                <a:ea typeface="Karla" pitchFamily="34" charset="-122"/>
                <a:cs typeface="Heebo Thin" panose="00000300000000000000" pitchFamily="2" charset="-79"/>
              </a:rPr>
              <a:t>Progetto di orientamento</a:t>
            </a:r>
          </a:p>
          <a:p>
            <a:pPr algn="l">
              <a:lnSpc>
                <a:spcPts val="900"/>
              </a:lnSpc>
            </a:pPr>
            <a:r>
              <a:rPr lang="en-US" sz="400" kern="0" spc="240" dirty="0">
                <a:solidFill>
                  <a:srgbClr val="50BC8C"/>
                </a:solidFill>
                <a:latin typeface="Gotham Narrow Light" pitchFamily="50" charset="0"/>
                <a:ea typeface="Karla" pitchFamily="34" charset="-122"/>
                <a:cs typeface="Heebo Thin" panose="00000300000000000000" pitchFamily="2" charset="-79"/>
              </a:rPr>
              <a:t>ai lavori green</a:t>
            </a:r>
            <a:endParaRPr lang="en-US" sz="400" dirty="0">
              <a:solidFill>
                <a:srgbClr val="50BC8C"/>
              </a:solidFill>
              <a:latin typeface="Gotham Narrow Light" pitchFamily="50" charset="0"/>
              <a:cs typeface="Heebo Thin" panose="00000300000000000000" pitchFamily="2" charset="-79"/>
            </a:endParaRPr>
          </a:p>
        </p:txBody>
      </p:sp>
      <p:pic>
        <p:nvPicPr>
          <p:cNvPr id="2" name="Immagine 1" descr="Immagine che contiene Carattere, Elementi grafici, schermata, grafica&#10;&#10;Descrizione generata automaticamente">
            <a:extLst>
              <a:ext uri="{FF2B5EF4-FFF2-40B4-BE49-F238E27FC236}">
                <a16:creationId xmlns:a16="http://schemas.microsoft.com/office/drawing/2014/main" id="{BFEA390B-63F3-2DC9-7D6D-EEE8A3414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07" y="3808838"/>
            <a:ext cx="957958" cy="2285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B30688-6638-2640-88F6-31E659AAC958}"/>
              </a:ext>
            </a:extLst>
          </p:cNvPr>
          <p:cNvSpPr txBox="1"/>
          <p:nvPr/>
        </p:nvSpPr>
        <p:spPr>
          <a:xfrm>
            <a:off x="402648" y="828076"/>
            <a:ext cx="1688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50BC8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Responsabile dell'Inclusione Sociale</a:t>
            </a:r>
          </a:p>
        </p:txBody>
      </p:sp>
    </p:spTree>
    <p:extLst>
      <p:ext uri="{BB962C8B-B14F-4D97-AF65-F5344CB8AC3E}">
        <p14:creationId xmlns:p14="http://schemas.microsoft.com/office/powerpoint/2010/main" val="3368979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0879b8c6-bc70-4834-a91e-813f3914301d?pitch-bytes=2765893&amp;pitch-content-type=image%2Fpng"/>
          <p:cNvPicPr>
            <a:picLocks noChangeAspect="1"/>
          </p:cNvPicPr>
          <p:nvPr/>
        </p:nvPicPr>
        <p:blipFill>
          <a:blip r:embed="rId3"/>
          <a:srcRect t="40433" b="15661"/>
          <a:stretch/>
        </p:blipFill>
        <p:spPr>
          <a:xfrm>
            <a:off x="0" y="0"/>
            <a:ext cx="9143735" cy="267644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985326" y="3902075"/>
            <a:ext cx="6614206" cy="1087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>
              <a:lnSpc>
                <a:spcPts val="1680"/>
              </a:lnSpc>
            </a:pPr>
            <a:r>
              <a:rPr lang="it-IT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Lavorare su questo progetto mi ha permesso di approfondire temi di grande attualità e rilevanza per il settore bancario, aprendomi gli occhi sull’importanza di integrare valori ESG e innovazione nei modelli di business del futuro.</a:t>
            </a:r>
          </a:p>
          <a:p>
            <a:pPr algn="just">
              <a:lnSpc>
                <a:spcPts val="1680"/>
              </a:lnSpc>
            </a:pPr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È fondamentale includere figure professionali non solo a livello dirigenziale, ma in ogni area dell'organizzazione bancaria, per garantire una vera sinergia e integrazione tra tutti i team.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F72C2786-AF28-A6A3-D9C0-841AA4BB0E47}"/>
              </a:ext>
            </a:extLst>
          </p:cNvPr>
          <p:cNvSpPr/>
          <p:nvPr/>
        </p:nvSpPr>
        <p:spPr>
          <a:xfrm>
            <a:off x="537937" y="228562"/>
            <a:ext cx="8229600" cy="2971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850"/>
              </a:lnSpc>
            </a:pPr>
            <a:r>
              <a:rPr lang="en-US" sz="3600" kern="0" spc="-36" dirty="0">
                <a:solidFill>
                  <a:srgbClr val="E1EDED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Feedback</a:t>
            </a:r>
            <a:endParaRPr lang="en-US" sz="3600" dirty="0">
              <a:solidFill>
                <a:srgbClr val="E1EDED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pic>
        <p:nvPicPr>
          <p:cNvPr id="2" name="Immagine 1" descr="Immagine che contiene Carattere, Elementi grafici, schermata, grafica&#10;&#10;Descrizione generata automaticamente">
            <a:extLst>
              <a:ext uri="{FF2B5EF4-FFF2-40B4-BE49-F238E27FC236}">
                <a16:creationId xmlns:a16="http://schemas.microsoft.com/office/drawing/2014/main" id="{DF1DF874-AEEE-5C92-B50C-A5705A2EE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68" y="4391714"/>
            <a:ext cx="957958" cy="2285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1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79ca265f-101a-459e-b4dd-ffc2d67716b3?pitch-bytes=2765893&amp;pitch-content-type=image%2Fpng"/>
          <p:cNvPicPr>
            <a:picLocks noChangeAspect="1"/>
          </p:cNvPicPr>
          <p:nvPr/>
        </p:nvPicPr>
        <p:blipFill>
          <a:blip r:embed="rId3">
            <a:alphaModFix amt="25000"/>
          </a:blip>
          <a:srcRect t="7813" b="7813"/>
          <a:stretch/>
        </p:blipFill>
        <p:spPr>
          <a:xfrm>
            <a:off x="-1" y="0"/>
            <a:ext cx="9144000" cy="5143500"/>
          </a:xfrm>
          <a:prstGeom prst="rect">
            <a:avLst/>
          </a:prstGeom>
        </p:spPr>
      </p:pic>
      <p:sp>
        <p:nvSpPr>
          <p:cNvPr id="2" name="Shape 4">
            <a:extLst>
              <a:ext uri="{FF2B5EF4-FFF2-40B4-BE49-F238E27FC236}">
                <a16:creationId xmlns:a16="http://schemas.microsoft.com/office/drawing/2014/main" id="{999B5545-E2A9-72DA-5A65-215D81DE0A2E}"/>
              </a:ext>
            </a:extLst>
          </p:cNvPr>
          <p:cNvSpPr/>
          <p:nvPr/>
        </p:nvSpPr>
        <p:spPr>
          <a:xfrm>
            <a:off x="1" y="0"/>
            <a:ext cx="9144000" cy="119063"/>
          </a:xfrm>
          <a:prstGeom prst="roundRect">
            <a:avLst>
              <a:gd name="adj" fmla="val -767997"/>
            </a:avLst>
          </a:prstGeom>
          <a:solidFill>
            <a:srgbClr val="035158"/>
          </a:solidFill>
          <a:ln/>
        </p:spPr>
        <p:txBody>
          <a:bodyPr/>
          <a:lstStyle/>
          <a:p>
            <a:endParaRPr lang="it-IT" dirty="0">
              <a:solidFill>
                <a:srgbClr val="035158"/>
              </a:solidFill>
            </a:endParaRPr>
          </a:p>
        </p:txBody>
      </p:sp>
      <p:sp>
        <p:nvSpPr>
          <p:cNvPr id="12" name="Shape 5">
            <a:extLst>
              <a:ext uri="{FF2B5EF4-FFF2-40B4-BE49-F238E27FC236}">
                <a16:creationId xmlns:a16="http://schemas.microsoft.com/office/drawing/2014/main" id="{1503D7E2-FAA7-8E04-4DF7-26454E631AB0}"/>
              </a:ext>
            </a:extLst>
          </p:cNvPr>
          <p:cNvSpPr/>
          <p:nvPr/>
        </p:nvSpPr>
        <p:spPr>
          <a:xfrm>
            <a:off x="1" y="5024438"/>
            <a:ext cx="9144000" cy="119062"/>
          </a:xfrm>
          <a:prstGeom prst="roundRect">
            <a:avLst>
              <a:gd name="adj" fmla="val -768003"/>
            </a:avLst>
          </a:prstGeom>
          <a:solidFill>
            <a:srgbClr val="035158"/>
          </a:solidFill>
          <a:ln/>
        </p:spPr>
        <p:txBody>
          <a:bodyPr/>
          <a:lstStyle/>
          <a:p>
            <a:endParaRPr lang="it-IT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B19A8FC3-6AE4-6AC7-6965-15F26DA00253}"/>
              </a:ext>
            </a:extLst>
          </p:cNvPr>
          <p:cNvGrpSpPr/>
          <p:nvPr/>
        </p:nvGrpSpPr>
        <p:grpSpPr>
          <a:xfrm>
            <a:off x="1660400" y="2889130"/>
            <a:ext cx="5823238" cy="290514"/>
            <a:chOff x="554339" y="1124193"/>
            <a:chExt cx="5823238" cy="290514"/>
          </a:xfrm>
        </p:grpSpPr>
        <p:sp>
          <p:nvSpPr>
            <p:cNvPr id="14" name="Text 1">
              <a:extLst>
                <a:ext uri="{FF2B5EF4-FFF2-40B4-BE49-F238E27FC236}">
                  <a16:creationId xmlns:a16="http://schemas.microsoft.com/office/drawing/2014/main" id="{2A7F61A5-2ACD-5BBB-EEBA-CF6F6E037527}"/>
                </a:ext>
              </a:extLst>
            </p:cNvPr>
            <p:cNvSpPr/>
            <p:nvPr/>
          </p:nvSpPr>
          <p:spPr>
            <a:xfrm>
              <a:off x="554339" y="1124193"/>
              <a:ext cx="5823238" cy="1143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b"/>
            <a:lstStyle/>
            <a:p>
              <a:pPr algn="ctr">
                <a:lnSpc>
                  <a:spcPts val="900"/>
                </a:lnSpc>
              </a:pPr>
              <a:r>
                <a:rPr lang="en-US" sz="1200" b="1" kern="0" spc="240" dirty="0">
                  <a:solidFill>
                    <a:srgbClr val="035158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La Banca del futuro</a:t>
              </a:r>
              <a:endParaRPr lang="en-US" sz="1200" dirty="0">
                <a:solidFill>
                  <a:srgbClr val="035158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5" name="Text 1">
              <a:extLst>
                <a:ext uri="{FF2B5EF4-FFF2-40B4-BE49-F238E27FC236}">
                  <a16:creationId xmlns:a16="http://schemas.microsoft.com/office/drawing/2014/main" id="{D9046F06-1E54-438F-6876-1157BE738F52}"/>
                </a:ext>
              </a:extLst>
            </p:cNvPr>
            <p:cNvSpPr/>
            <p:nvPr/>
          </p:nvSpPr>
          <p:spPr>
            <a:xfrm>
              <a:off x="554340" y="1300407"/>
              <a:ext cx="5772437" cy="1143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b"/>
            <a:lstStyle/>
            <a:p>
              <a:pPr algn="ctr">
                <a:lnSpc>
                  <a:spcPts val="900"/>
                </a:lnSpc>
              </a:pPr>
              <a:r>
                <a:rPr lang="en-US" sz="1200" kern="0" spc="240" dirty="0">
                  <a:solidFill>
                    <a:srgbClr val="035158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Progetto di orientamento ai lavori green</a:t>
              </a:r>
              <a:endParaRPr lang="en-US" sz="1200" dirty="0">
                <a:solidFill>
                  <a:srgbClr val="03515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8468935B-D970-0031-4AA5-B232828C59FB}"/>
              </a:ext>
            </a:extLst>
          </p:cNvPr>
          <p:cNvGrpSpPr/>
          <p:nvPr/>
        </p:nvGrpSpPr>
        <p:grpSpPr>
          <a:xfrm>
            <a:off x="1873719" y="3807649"/>
            <a:ext cx="6018997" cy="982524"/>
            <a:chOff x="420304" y="3833316"/>
            <a:chExt cx="6018997" cy="982524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1CE8ED97-6175-817A-FDD3-23146B55DB01}"/>
                </a:ext>
              </a:extLst>
            </p:cNvPr>
            <p:cNvSpPr/>
            <p:nvPr/>
          </p:nvSpPr>
          <p:spPr>
            <a:xfrm>
              <a:off x="420304" y="3836096"/>
              <a:ext cx="2541069" cy="979744"/>
            </a:xfrm>
            <a:prstGeom prst="roundRect">
              <a:avLst>
                <a:gd name="adj" fmla="val 3996"/>
              </a:avLst>
            </a:prstGeom>
            <a:solidFill>
              <a:srgbClr val="E1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Text 0">
              <a:extLst>
                <a:ext uri="{FF2B5EF4-FFF2-40B4-BE49-F238E27FC236}">
                  <a16:creationId xmlns:a16="http://schemas.microsoft.com/office/drawing/2014/main" id="{0899259A-0C41-DC34-D7F2-91E52170C880}"/>
                </a:ext>
              </a:extLst>
            </p:cNvPr>
            <p:cNvSpPr/>
            <p:nvPr/>
          </p:nvSpPr>
          <p:spPr>
            <a:xfrm>
              <a:off x="495309" y="3959009"/>
              <a:ext cx="2466064" cy="73653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l">
                <a:lnSpc>
                  <a:spcPts val="1440"/>
                </a:lnSpc>
              </a:pPr>
              <a:r>
                <a:rPr lang="it-IT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Classe e sezione</a:t>
              </a:r>
            </a:p>
            <a:p>
              <a:pPr algn="l">
                <a:lnSpc>
                  <a:spcPts val="1440"/>
                </a:lnSpc>
              </a:pPr>
              <a:r>
                <a:rPr lang="it-IT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Classe 5Ci, sezione Informatica</a:t>
              </a:r>
            </a:p>
            <a:p>
              <a:pPr algn="l">
                <a:lnSpc>
                  <a:spcPts val="1440"/>
                </a:lnSpc>
              </a:pPr>
              <a:r>
                <a:rPr lang="it-IT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Istituto (nome istituto – città – provincia)</a:t>
              </a:r>
            </a:p>
            <a:p>
              <a:pPr>
                <a:lnSpc>
                  <a:spcPts val="1440"/>
                </a:lnSpc>
              </a:pPr>
              <a:r>
                <a:rPr lang="it-IT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I.T.T. «G. Giorgi» – Brindisi (BR)</a:t>
              </a:r>
            </a:p>
          </p:txBody>
        </p:sp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2FBD1495-0851-3566-0A70-5A306C907D94}"/>
                </a:ext>
              </a:extLst>
            </p:cNvPr>
            <p:cNvSpPr/>
            <p:nvPr/>
          </p:nvSpPr>
          <p:spPr>
            <a:xfrm>
              <a:off x="3036378" y="3833316"/>
              <a:ext cx="3402923" cy="979744"/>
            </a:xfrm>
            <a:prstGeom prst="roundRect">
              <a:avLst>
                <a:gd name="adj" fmla="val 3996"/>
              </a:avLst>
            </a:prstGeom>
            <a:solidFill>
              <a:srgbClr val="E1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Text 0">
              <a:extLst>
                <a:ext uri="{FF2B5EF4-FFF2-40B4-BE49-F238E27FC236}">
                  <a16:creationId xmlns:a16="http://schemas.microsoft.com/office/drawing/2014/main" id="{128CA127-3784-46AF-14DA-E9B2DC40B0C3}"/>
                </a:ext>
              </a:extLst>
            </p:cNvPr>
            <p:cNvSpPr/>
            <p:nvPr/>
          </p:nvSpPr>
          <p:spPr>
            <a:xfrm>
              <a:off x="3111383" y="3956229"/>
              <a:ext cx="3209206" cy="73653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l">
                <a:lnSpc>
                  <a:spcPts val="1440"/>
                </a:lnSpc>
              </a:pPr>
              <a:r>
                <a:rPr lang="it-IT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Autore</a:t>
              </a:r>
            </a:p>
            <a:p>
              <a:pPr algn="l">
                <a:lnSpc>
                  <a:spcPts val="1440"/>
                </a:lnSpc>
              </a:pPr>
              <a:r>
                <a:rPr lang="it-IT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Ancora Giovanni</a:t>
              </a:r>
            </a:p>
          </p:txBody>
        </p:sp>
      </p:grpSp>
      <p:pic>
        <p:nvPicPr>
          <p:cNvPr id="4" name="Immagine 3" descr="Immagine che contiene Carattere, Elementi grafici, schermata, grafica&#10;&#10;Descrizione generata automaticamente">
            <a:extLst>
              <a:ext uri="{FF2B5EF4-FFF2-40B4-BE49-F238E27FC236}">
                <a16:creationId xmlns:a16="http://schemas.microsoft.com/office/drawing/2014/main" id="{FEC58EFD-8F93-8E3F-F6AA-16706DC67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665" y="2459491"/>
            <a:ext cx="1296669" cy="3093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436404" y="1536663"/>
            <a:ext cx="6509502" cy="7365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Solida base in Economia o Ingegneria Gestionale, preferibilmente completata con una specializzazione o un master in Economia Circolare, Sostenibilità o Gestione Ambientale.</a:t>
            </a:r>
          </a:p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Corsi o certificazioni specifiche come ISO 14001 (gestione ambientale) o Green Project Management rappresentano un ulteriore valore aggiunto.</a:t>
            </a:r>
          </a:p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È essenziale un'ottima conoscenza delle politiche e dei regolamenti legati alla sostenibilità a livello europeo e internazionale.</a:t>
            </a:r>
            <a:endParaRPr lang="it-IT" sz="9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2436404" y="1311150"/>
            <a:ext cx="6041746" cy="1828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it-IT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Studi e formazione</a:t>
            </a:r>
          </a:p>
        </p:txBody>
      </p:sp>
      <p:sp>
        <p:nvSpPr>
          <p:cNvPr id="15" name="Shape 12"/>
          <p:cNvSpPr/>
          <p:nvPr/>
        </p:nvSpPr>
        <p:spPr>
          <a:xfrm>
            <a:off x="2258925" y="119063"/>
            <a:ext cx="9525" cy="4968000"/>
          </a:xfrm>
          <a:prstGeom prst="roundRect">
            <a:avLst>
              <a:gd name="adj" fmla="val -9600000"/>
            </a:avLst>
          </a:prstGeom>
          <a:solidFill>
            <a:srgbClr val="E1EDED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8" name="Shape 4">
            <a:extLst>
              <a:ext uri="{FF2B5EF4-FFF2-40B4-BE49-F238E27FC236}">
                <a16:creationId xmlns:a16="http://schemas.microsoft.com/office/drawing/2014/main" id="{4C856F28-4EE5-1BF8-E22C-5738B1DEEEE8}"/>
              </a:ext>
            </a:extLst>
          </p:cNvPr>
          <p:cNvSpPr/>
          <p:nvPr/>
        </p:nvSpPr>
        <p:spPr>
          <a:xfrm>
            <a:off x="0" y="0"/>
            <a:ext cx="9144001" cy="119063"/>
          </a:xfrm>
          <a:prstGeom prst="roundRect">
            <a:avLst>
              <a:gd name="adj" fmla="val -767997"/>
            </a:avLst>
          </a:prstGeom>
          <a:solidFill>
            <a:srgbClr val="E1EDED"/>
          </a:solidFill>
          <a:ln/>
        </p:spPr>
        <p:txBody>
          <a:bodyPr/>
          <a:lstStyle/>
          <a:p>
            <a:endParaRPr lang="it-IT" dirty="0"/>
          </a:p>
        </p:txBody>
      </p:sp>
      <p:sp>
        <p:nvSpPr>
          <p:cNvPr id="29" name="Shape 5">
            <a:extLst>
              <a:ext uri="{FF2B5EF4-FFF2-40B4-BE49-F238E27FC236}">
                <a16:creationId xmlns:a16="http://schemas.microsoft.com/office/drawing/2014/main" id="{BF1C9BF6-0D47-AD52-C579-30C66B1928A6}"/>
              </a:ext>
            </a:extLst>
          </p:cNvPr>
          <p:cNvSpPr/>
          <p:nvPr/>
        </p:nvSpPr>
        <p:spPr>
          <a:xfrm>
            <a:off x="0" y="5024438"/>
            <a:ext cx="9144001" cy="119062"/>
          </a:xfrm>
          <a:prstGeom prst="roundRect">
            <a:avLst>
              <a:gd name="adj" fmla="val -768003"/>
            </a:avLst>
          </a:prstGeom>
          <a:solidFill>
            <a:srgbClr val="E1EDED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C3698DE4-91E8-986E-7B5B-73CCAAEE9F9E}"/>
              </a:ext>
            </a:extLst>
          </p:cNvPr>
          <p:cNvSpPr/>
          <p:nvPr/>
        </p:nvSpPr>
        <p:spPr>
          <a:xfrm>
            <a:off x="476251" y="219809"/>
            <a:ext cx="1825804" cy="6609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850"/>
              </a:lnSpc>
            </a:pPr>
            <a:r>
              <a:rPr lang="en-US" sz="3600" b="0" kern="0" spc="-36" dirty="0">
                <a:solidFill>
                  <a:srgbClr val="E1EDED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Profilo 1</a:t>
            </a:r>
            <a:endParaRPr lang="en-US" sz="3600" dirty="0">
              <a:solidFill>
                <a:srgbClr val="E1EDED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987443A-380E-16D3-EB9A-BDCDDE04A595}"/>
              </a:ext>
            </a:extLst>
          </p:cNvPr>
          <p:cNvSpPr txBox="1"/>
          <p:nvPr/>
        </p:nvSpPr>
        <p:spPr>
          <a:xfrm>
            <a:off x="402648" y="828076"/>
            <a:ext cx="1688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50BC8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Esperto in Finanziamenti per l'Economia Circolare</a:t>
            </a:r>
          </a:p>
        </p:txBody>
      </p:sp>
      <p:sp>
        <p:nvSpPr>
          <p:cNvPr id="24" name="Text 0">
            <a:extLst>
              <a:ext uri="{FF2B5EF4-FFF2-40B4-BE49-F238E27FC236}">
                <a16:creationId xmlns:a16="http://schemas.microsoft.com/office/drawing/2014/main" id="{3EDC586E-FFB1-D0FE-C78A-21EF92EC86BF}"/>
              </a:ext>
            </a:extLst>
          </p:cNvPr>
          <p:cNvSpPr/>
          <p:nvPr/>
        </p:nvSpPr>
        <p:spPr>
          <a:xfrm>
            <a:off x="2436404" y="2656441"/>
            <a:ext cx="6509502" cy="7365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Competenze avanzate in analisi finanziaria, inclusa la capacità di valutare i rischi e i rendimenti dei progetti legati all'economia circolare.</a:t>
            </a:r>
          </a:p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Deve essere abile nell'implementazione di strumenti innovativi come i green bond e i </a:t>
            </a:r>
            <a:r>
              <a:rPr lang="it-IT" sz="9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sustainability-linked</a:t>
            </a: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it-IT" sz="9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loan</a:t>
            </a: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</a:t>
            </a:r>
          </a:p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Familiarità con piattaforme di monitoraggio dell'impatto ambientale e con strumenti tecnologici per la raccolta e analisi dei dati è fondamentale.</a:t>
            </a:r>
            <a:endParaRPr lang="it-IT" sz="9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6" name="Text 1">
            <a:extLst>
              <a:ext uri="{FF2B5EF4-FFF2-40B4-BE49-F238E27FC236}">
                <a16:creationId xmlns:a16="http://schemas.microsoft.com/office/drawing/2014/main" id="{57432BE4-86A4-2253-FB21-6E0910AB9FC3}"/>
              </a:ext>
            </a:extLst>
          </p:cNvPr>
          <p:cNvSpPr/>
          <p:nvPr/>
        </p:nvSpPr>
        <p:spPr>
          <a:xfrm>
            <a:off x="2436404" y="2430928"/>
            <a:ext cx="6041746" cy="1828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it-IT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Hard skill</a:t>
            </a:r>
          </a:p>
        </p:txBody>
      </p:sp>
      <p:sp>
        <p:nvSpPr>
          <p:cNvPr id="27" name="Text 0">
            <a:extLst>
              <a:ext uri="{FF2B5EF4-FFF2-40B4-BE49-F238E27FC236}">
                <a16:creationId xmlns:a16="http://schemas.microsoft.com/office/drawing/2014/main" id="{BA23F7F2-5611-C440-2995-3FA1753CE503}"/>
              </a:ext>
            </a:extLst>
          </p:cNvPr>
          <p:cNvSpPr/>
          <p:nvPr/>
        </p:nvSpPr>
        <p:spPr>
          <a:xfrm>
            <a:off x="2436404" y="3776219"/>
            <a:ext cx="6509502" cy="7365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Doti comunicative per collaborare con team multidisciplinari e sensibilizzare partner e clienti sui benefici dei progetti di economia circolare.</a:t>
            </a:r>
          </a:p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Devono emergere capacità di leadership per guidare iniziative innovative, pensiero critico per risolvere problemi complessi, e empatia per comprendere le necessità dei clienti e delle comunità coinvolte.</a:t>
            </a:r>
            <a:endParaRPr lang="it-IT" sz="9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0" name="Text 1">
            <a:extLst>
              <a:ext uri="{FF2B5EF4-FFF2-40B4-BE49-F238E27FC236}">
                <a16:creationId xmlns:a16="http://schemas.microsoft.com/office/drawing/2014/main" id="{3444BE49-DC55-F1C1-F708-2B7F220E5842}"/>
              </a:ext>
            </a:extLst>
          </p:cNvPr>
          <p:cNvSpPr/>
          <p:nvPr/>
        </p:nvSpPr>
        <p:spPr>
          <a:xfrm>
            <a:off x="2436404" y="3550706"/>
            <a:ext cx="6041746" cy="1828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it-IT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Soft skill</a:t>
            </a:r>
          </a:p>
        </p:txBody>
      </p:sp>
      <p:sp>
        <p:nvSpPr>
          <p:cNvPr id="31" name="Text 1">
            <a:extLst>
              <a:ext uri="{FF2B5EF4-FFF2-40B4-BE49-F238E27FC236}">
                <a16:creationId xmlns:a16="http://schemas.microsoft.com/office/drawing/2014/main" id="{5E1A998F-90E7-44F9-64F6-9A737BFB0ACD}"/>
              </a:ext>
            </a:extLst>
          </p:cNvPr>
          <p:cNvSpPr/>
          <p:nvPr/>
        </p:nvSpPr>
        <p:spPr>
          <a:xfrm>
            <a:off x="488895" y="4124683"/>
            <a:ext cx="277813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900"/>
              </a:lnSpc>
            </a:pPr>
            <a:r>
              <a:rPr lang="en-US" sz="800" b="1" kern="0" spc="240" dirty="0">
                <a:solidFill>
                  <a:srgbClr val="50BC8C"/>
                </a:solidFill>
                <a:latin typeface="Gotham Narrow Black" pitchFamily="50" charset="0"/>
                <a:ea typeface="Karla" pitchFamily="34" charset="-122"/>
                <a:cs typeface="Karla" pitchFamily="34" charset="-120"/>
              </a:rPr>
              <a:t>La Banca del futuro</a:t>
            </a:r>
            <a:endParaRPr lang="en-US" sz="800" dirty="0">
              <a:solidFill>
                <a:srgbClr val="50BC8C"/>
              </a:solidFill>
              <a:latin typeface="Gotham Narrow Black" pitchFamily="50" charset="0"/>
            </a:endParaRPr>
          </a:p>
        </p:txBody>
      </p:sp>
      <p:sp>
        <p:nvSpPr>
          <p:cNvPr id="32" name="Text 1">
            <a:extLst>
              <a:ext uri="{FF2B5EF4-FFF2-40B4-BE49-F238E27FC236}">
                <a16:creationId xmlns:a16="http://schemas.microsoft.com/office/drawing/2014/main" id="{8BBB79B0-4E46-319F-F31D-99FDE0C22BF2}"/>
              </a:ext>
            </a:extLst>
          </p:cNvPr>
          <p:cNvSpPr/>
          <p:nvPr/>
        </p:nvSpPr>
        <p:spPr>
          <a:xfrm>
            <a:off x="488896" y="4335272"/>
            <a:ext cx="2831576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900"/>
              </a:lnSpc>
            </a:pPr>
            <a:r>
              <a:rPr lang="en-US" sz="400" kern="0" spc="240" dirty="0">
                <a:solidFill>
                  <a:srgbClr val="50BC8C"/>
                </a:solidFill>
                <a:latin typeface="Gotham Narrow Light" pitchFamily="50" charset="0"/>
                <a:ea typeface="Karla" pitchFamily="34" charset="-122"/>
                <a:cs typeface="Heebo Thin" panose="00000300000000000000" pitchFamily="2" charset="-79"/>
              </a:rPr>
              <a:t>Progetto di orientamento</a:t>
            </a:r>
          </a:p>
          <a:p>
            <a:pPr algn="l">
              <a:lnSpc>
                <a:spcPts val="900"/>
              </a:lnSpc>
            </a:pPr>
            <a:r>
              <a:rPr lang="en-US" sz="400" kern="0" spc="240" dirty="0">
                <a:solidFill>
                  <a:srgbClr val="50BC8C"/>
                </a:solidFill>
                <a:latin typeface="Gotham Narrow Light" pitchFamily="50" charset="0"/>
                <a:ea typeface="Karla" pitchFamily="34" charset="-122"/>
                <a:cs typeface="Heebo Thin" panose="00000300000000000000" pitchFamily="2" charset="-79"/>
              </a:rPr>
              <a:t>ai lavori green</a:t>
            </a:r>
            <a:endParaRPr lang="en-US" sz="400" dirty="0">
              <a:solidFill>
                <a:srgbClr val="50BC8C"/>
              </a:solidFill>
              <a:latin typeface="Gotham Narrow Light" pitchFamily="50" charset="0"/>
              <a:cs typeface="Heebo Thin" panose="00000300000000000000" pitchFamily="2" charset="-79"/>
            </a:endParaRPr>
          </a:p>
        </p:txBody>
      </p:sp>
      <p:pic>
        <p:nvPicPr>
          <p:cNvPr id="2" name="Immagine 1" descr="Immagine che contiene Carattere, Elementi grafici, schermata, grafica&#10;&#10;Descrizione generata automaticamente">
            <a:extLst>
              <a:ext uri="{FF2B5EF4-FFF2-40B4-BE49-F238E27FC236}">
                <a16:creationId xmlns:a16="http://schemas.microsoft.com/office/drawing/2014/main" id="{CA32FD02-784E-FBAC-2B3D-E35B3CBB5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07" y="3808838"/>
            <a:ext cx="957958" cy="22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1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436404" y="1536663"/>
            <a:ext cx="6509502" cy="29129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 questo ruolo, l'esperto </a:t>
            </a:r>
            <a:r>
              <a:rPr lang="it-IT" sz="9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identificerebbe</a:t>
            </a: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opportunità di finanziamento per progetti circolari, collaborando con aziende che operano in settori come il riciclo, il riuso e la progettazione sostenibile. </a:t>
            </a:r>
          </a:p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Svolgerebbe ricerche per valutare il potenziale impatto economico, sociale e ambientale dei progetti e lavorerebbe con il team di risk management per garantire che tali progetti siano sia sostenibili sia finanziariamente solidi. </a:t>
            </a:r>
          </a:p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Inoltre, sarebbe responsabile dello sviluppo di partnership con enti pubblici e privati per promuovere l'adozione di modelli circolari.</a:t>
            </a:r>
          </a:p>
        </p:txBody>
      </p:sp>
      <p:sp>
        <p:nvSpPr>
          <p:cNvPr id="4" name="Text 1"/>
          <p:cNvSpPr/>
          <p:nvPr/>
        </p:nvSpPr>
        <p:spPr>
          <a:xfrm>
            <a:off x="2436404" y="1311150"/>
            <a:ext cx="6041746" cy="1828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it-IT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Descrizione della funzione operativa</a:t>
            </a:r>
          </a:p>
        </p:txBody>
      </p:sp>
      <p:sp>
        <p:nvSpPr>
          <p:cNvPr id="15" name="Shape 12"/>
          <p:cNvSpPr/>
          <p:nvPr/>
        </p:nvSpPr>
        <p:spPr>
          <a:xfrm>
            <a:off x="2258925" y="119063"/>
            <a:ext cx="9525" cy="4968000"/>
          </a:xfrm>
          <a:prstGeom prst="roundRect">
            <a:avLst>
              <a:gd name="adj" fmla="val -9600000"/>
            </a:avLst>
          </a:prstGeom>
          <a:solidFill>
            <a:srgbClr val="E1EDED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8" name="Shape 4">
            <a:extLst>
              <a:ext uri="{FF2B5EF4-FFF2-40B4-BE49-F238E27FC236}">
                <a16:creationId xmlns:a16="http://schemas.microsoft.com/office/drawing/2014/main" id="{4C856F28-4EE5-1BF8-E22C-5738B1DEEEE8}"/>
              </a:ext>
            </a:extLst>
          </p:cNvPr>
          <p:cNvSpPr/>
          <p:nvPr/>
        </p:nvSpPr>
        <p:spPr>
          <a:xfrm>
            <a:off x="0" y="0"/>
            <a:ext cx="9144001" cy="119063"/>
          </a:xfrm>
          <a:prstGeom prst="roundRect">
            <a:avLst>
              <a:gd name="adj" fmla="val -767997"/>
            </a:avLst>
          </a:prstGeom>
          <a:solidFill>
            <a:srgbClr val="E1EDED"/>
          </a:solidFill>
          <a:ln/>
        </p:spPr>
        <p:txBody>
          <a:bodyPr/>
          <a:lstStyle/>
          <a:p>
            <a:endParaRPr lang="it-IT" dirty="0"/>
          </a:p>
        </p:txBody>
      </p:sp>
      <p:sp>
        <p:nvSpPr>
          <p:cNvPr id="29" name="Shape 5">
            <a:extLst>
              <a:ext uri="{FF2B5EF4-FFF2-40B4-BE49-F238E27FC236}">
                <a16:creationId xmlns:a16="http://schemas.microsoft.com/office/drawing/2014/main" id="{BF1C9BF6-0D47-AD52-C579-30C66B1928A6}"/>
              </a:ext>
            </a:extLst>
          </p:cNvPr>
          <p:cNvSpPr/>
          <p:nvPr/>
        </p:nvSpPr>
        <p:spPr>
          <a:xfrm>
            <a:off x="0" y="5024438"/>
            <a:ext cx="9144001" cy="119062"/>
          </a:xfrm>
          <a:prstGeom prst="roundRect">
            <a:avLst>
              <a:gd name="adj" fmla="val -768003"/>
            </a:avLst>
          </a:prstGeom>
          <a:solidFill>
            <a:srgbClr val="E1EDED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C3698DE4-91E8-986E-7B5B-73CCAAEE9F9E}"/>
              </a:ext>
            </a:extLst>
          </p:cNvPr>
          <p:cNvSpPr/>
          <p:nvPr/>
        </p:nvSpPr>
        <p:spPr>
          <a:xfrm>
            <a:off x="476251" y="219809"/>
            <a:ext cx="1825804" cy="6609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850"/>
              </a:lnSpc>
            </a:pPr>
            <a:r>
              <a:rPr lang="en-US" sz="3600" b="0" kern="0" spc="-36" dirty="0">
                <a:solidFill>
                  <a:srgbClr val="E1EDED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Profilo 1</a:t>
            </a:r>
            <a:endParaRPr lang="en-US" sz="3600" dirty="0">
              <a:solidFill>
                <a:srgbClr val="E1EDED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1" name="Text 1">
            <a:extLst>
              <a:ext uri="{FF2B5EF4-FFF2-40B4-BE49-F238E27FC236}">
                <a16:creationId xmlns:a16="http://schemas.microsoft.com/office/drawing/2014/main" id="{5E1A998F-90E7-44F9-64F6-9A737BFB0ACD}"/>
              </a:ext>
            </a:extLst>
          </p:cNvPr>
          <p:cNvSpPr/>
          <p:nvPr/>
        </p:nvSpPr>
        <p:spPr>
          <a:xfrm>
            <a:off x="488895" y="4124683"/>
            <a:ext cx="277813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900"/>
              </a:lnSpc>
            </a:pPr>
            <a:r>
              <a:rPr lang="en-US" sz="800" b="1" kern="0" spc="240" dirty="0">
                <a:solidFill>
                  <a:srgbClr val="50BC8C"/>
                </a:solidFill>
                <a:latin typeface="Gotham Narrow Black" pitchFamily="50" charset="0"/>
                <a:ea typeface="Karla" pitchFamily="34" charset="-122"/>
                <a:cs typeface="Karla" pitchFamily="34" charset="-120"/>
              </a:rPr>
              <a:t>La Banca del futuro</a:t>
            </a:r>
            <a:endParaRPr lang="en-US" sz="800" dirty="0">
              <a:solidFill>
                <a:srgbClr val="50BC8C"/>
              </a:solidFill>
              <a:latin typeface="Gotham Narrow Black" pitchFamily="50" charset="0"/>
            </a:endParaRPr>
          </a:p>
        </p:txBody>
      </p:sp>
      <p:sp>
        <p:nvSpPr>
          <p:cNvPr id="32" name="Text 1">
            <a:extLst>
              <a:ext uri="{FF2B5EF4-FFF2-40B4-BE49-F238E27FC236}">
                <a16:creationId xmlns:a16="http://schemas.microsoft.com/office/drawing/2014/main" id="{8BBB79B0-4E46-319F-F31D-99FDE0C22BF2}"/>
              </a:ext>
            </a:extLst>
          </p:cNvPr>
          <p:cNvSpPr/>
          <p:nvPr/>
        </p:nvSpPr>
        <p:spPr>
          <a:xfrm>
            <a:off x="488896" y="4335272"/>
            <a:ext cx="2831576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900"/>
              </a:lnSpc>
            </a:pPr>
            <a:r>
              <a:rPr lang="en-US" sz="400" kern="0" spc="240" dirty="0">
                <a:solidFill>
                  <a:srgbClr val="50BC8C"/>
                </a:solidFill>
                <a:latin typeface="Gotham Narrow Light" pitchFamily="50" charset="0"/>
                <a:ea typeface="Karla" pitchFamily="34" charset="-122"/>
                <a:cs typeface="Heebo Thin" panose="00000300000000000000" pitchFamily="2" charset="-79"/>
              </a:rPr>
              <a:t>Progetto di orientamento</a:t>
            </a:r>
          </a:p>
          <a:p>
            <a:pPr algn="l">
              <a:lnSpc>
                <a:spcPts val="900"/>
              </a:lnSpc>
            </a:pPr>
            <a:r>
              <a:rPr lang="en-US" sz="400" kern="0" spc="240" dirty="0">
                <a:solidFill>
                  <a:srgbClr val="50BC8C"/>
                </a:solidFill>
                <a:latin typeface="Gotham Narrow Light" pitchFamily="50" charset="0"/>
                <a:ea typeface="Karla" pitchFamily="34" charset="-122"/>
                <a:cs typeface="Heebo Thin" panose="00000300000000000000" pitchFamily="2" charset="-79"/>
              </a:rPr>
              <a:t>ai lavori green</a:t>
            </a:r>
            <a:endParaRPr lang="en-US" sz="400" dirty="0">
              <a:solidFill>
                <a:srgbClr val="50BC8C"/>
              </a:solidFill>
              <a:latin typeface="Gotham Narrow Light" pitchFamily="50" charset="0"/>
              <a:cs typeface="Heebo Thin" panose="00000300000000000000" pitchFamily="2" charset="-79"/>
            </a:endParaRPr>
          </a:p>
        </p:txBody>
      </p:sp>
      <p:pic>
        <p:nvPicPr>
          <p:cNvPr id="2" name="Immagine 1" descr="Immagine che contiene Carattere, Elementi grafici, schermata, grafica&#10;&#10;Descrizione generata automaticamente">
            <a:extLst>
              <a:ext uri="{FF2B5EF4-FFF2-40B4-BE49-F238E27FC236}">
                <a16:creationId xmlns:a16="http://schemas.microsoft.com/office/drawing/2014/main" id="{EBEB8B9D-6ABF-8863-554F-BBCD28479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07" y="3808838"/>
            <a:ext cx="957958" cy="22853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9287C2-BA65-E1B9-B3A1-71633167A13B}"/>
              </a:ext>
            </a:extLst>
          </p:cNvPr>
          <p:cNvSpPr txBox="1"/>
          <p:nvPr/>
        </p:nvSpPr>
        <p:spPr>
          <a:xfrm>
            <a:off x="402648" y="828076"/>
            <a:ext cx="1688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50BC8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Esperto in Finanziamenti per l'Economia Circolare</a:t>
            </a:r>
          </a:p>
        </p:txBody>
      </p:sp>
    </p:spTree>
    <p:extLst>
      <p:ext uri="{BB962C8B-B14F-4D97-AF65-F5344CB8AC3E}">
        <p14:creationId xmlns:p14="http://schemas.microsoft.com/office/powerpoint/2010/main" val="69044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436404" y="1536663"/>
            <a:ext cx="6509502" cy="7365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</a:t>
            </a: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aurea in Scienze Ambientali, Statistica o Economia, integrata da corsi specialistici in gestione dei rischi climatici.</a:t>
            </a:r>
          </a:p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Master in </a:t>
            </a:r>
            <a:r>
              <a:rPr lang="it-IT" sz="9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Climate</a:t>
            </a: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Finance o </a:t>
            </a:r>
            <a:r>
              <a:rPr lang="it-IT" sz="9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Disaster</a:t>
            </a: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Risk Management fornirebbe ulteriori competenze specialistiche.</a:t>
            </a:r>
          </a:p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Conoscenza delle normative sul cambiamento climatico, come quelle contenute nell'Accordo di Parigi.</a:t>
            </a:r>
            <a:endParaRPr lang="it-IT" sz="9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2436404" y="1311150"/>
            <a:ext cx="6041746" cy="1828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it-IT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Studi e formazione</a:t>
            </a:r>
          </a:p>
        </p:txBody>
      </p:sp>
      <p:sp>
        <p:nvSpPr>
          <p:cNvPr id="15" name="Shape 12"/>
          <p:cNvSpPr/>
          <p:nvPr/>
        </p:nvSpPr>
        <p:spPr>
          <a:xfrm>
            <a:off x="2258925" y="119063"/>
            <a:ext cx="9525" cy="4968000"/>
          </a:xfrm>
          <a:prstGeom prst="roundRect">
            <a:avLst>
              <a:gd name="adj" fmla="val -9600000"/>
            </a:avLst>
          </a:prstGeom>
          <a:solidFill>
            <a:srgbClr val="E1EDED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8" name="Shape 4">
            <a:extLst>
              <a:ext uri="{FF2B5EF4-FFF2-40B4-BE49-F238E27FC236}">
                <a16:creationId xmlns:a16="http://schemas.microsoft.com/office/drawing/2014/main" id="{4C856F28-4EE5-1BF8-E22C-5738B1DEEEE8}"/>
              </a:ext>
            </a:extLst>
          </p:cNvPr>
          <p:cNvSpPr/>
          <p:nvPr/>
        </p:nvSpPr>
        <p:spPr>
          <a:xfrm>
            <a:off x="0" y="0"/>
            <a:ext cx="9144001" cy="119063"/>
          </a:xfrm>
          <a:prstGeom prst="roundRect">
            <a:avLst>
              <a:gd name="adj" fmla="val -767997"/>
            </a:avLst>
          </a:prstGeom>
          <a:solidFill>
            <a:srgbClr val="E1EDED"/>
          </a:solidFill>
          <a:ln/>
        </p:spPr>
        <p:txBody>
          <a:bodyPr/>
          <a:lstStyle/>
          <a:p>
            <a:endParaRPr lang="it-IT" dirty="0"/>
          </a:p>
        </p:txBody>
      </p:sp>
      <p:sp>
        <p:nvSpPr>
          <p:cNvPr id="29" name="Shape 5">
            <a:extLst>
              <a:ext uri="{FF2B5EF4-FFF2-40B4-BE49-F238E27FC236}">
                <a16:creationId xmlns:a16="http://schemas.microsoft.com/office/drawing/2014/main" id="{BF1C9BF6-0D47-AD52-C579-30C66B1928A6}"/>
              </a:ext>
            </a:extLst>
          </p:cNvPr>
          <p:cNvSpPr/>
          <p:nvPr/>
        </p:nvSpPr>
        <p:spPr>
          <a:xfrm>
            <a:off x="0" y="5024438"/>
            <a:ext cx="9144001" cy="119062"/>
          </a:xfrm>
          <a:prstGeom prst="roundRect">
            <a:avLst>
              <a:gd name="adj" fmla="val -768003"/>
            </a:avLst>
          </a:prstGeom>
          <a:solidFill>
            <a:srgbClr val="E1EDED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C3698DE4-91E8-986E-7B5B-73CCAAEE9F9E}"/>
              </a:ext>
            </a:extLst>
          </p:cNvPr>
          <p:cNvSpPr/>
          <p:nvPr/>
        </p:nvSpPr>
        <p:spPr>
          <a:xfrm>
            <a:off x="476251" y="219809"/>
            <a:ext cx="1825804" cy="6609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850"/>
              </a:lnSpc>
            </a:pPr>
            <a:r>
              <a:rPr lang="en-US" sz="3600" b="0" kern="0" spc="-36" dirty="0">
                <a:solidFill>
                  <a:srgbClr val="E1EDED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Profilo 2</a:t>
            </a:r>
            <a:endParaRPr lang="en-US" sz="3600" dirty="0">
              <a:solidFill>
                <a:srgbClr val="E1EDED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987443A-380E-16D3-EB9A-BDCDDE04A595}"/>
              </a:ext>
            </a:extLst>
          </p:cNvPr>
          <p:cNvSpPr txBox="1"/>
          <p:nvPr/>
        </p:nvSpPr>
        <p:spPr>
          <a:xfrm>
            <a:off x="402648" y="828076"/>
            <a:ext cx="1688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50BC8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Analista dei Rischi Climatici</a:t>
            </a:r>
          </a:p>
        </p:txBody>
      </p:sp>
      <p:sp>
        <p:nvSpPr>
          <p:cNvPr id="24" name="Text 0">
            <a:extLst>
              <a:ext uri="{FF2B5EF4-FFF2-40B4-BE49-F238E27FC236}">
                <a16:creationId xmlns:a16="http://schemas.microsoft.com/office/drawing/2014/main" id="{3EDC586E-FFB1-D0FE-C78A-21EF92EC86BF}"/>
              </a:ext>
            </a:extLst>
          </p:cNvPr>
          <p:cNvSpPr/>
          <p:nvPr/>
        </p:nvSpPr>
        <p:spPr>
          <a:xfrm>
            <a:off x="2436404" y="2656441"/>
            <a:ext cx="6509502" cy="7365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Necessarie capacità di modellazione predittiva dei rischi legati a eventi climatici estremi, competenza nell'uso di software di analisi dei dati e familiarità con i metodi di calcolo delle emissioni di CO2.</a:t>
            </a:r>
          </a:p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Inoltre, una conoscenza approfondita di strumenti finanziari per la mitigazione dei rischi, come assicurazioni parametriche e derivati climatici, è cruciale.</a:t>
            </a:r>
            <a:endParaRPr lang="it-IT" sz="9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6" name="Text 1">
            <a:extLst>
              <a:ext uri="{FF2B5EF4-FFF2-40B4-BE49-F238E27FC236}">
                <a16:creationId xmlns:a16="http://schemas.microsoft.com/office/drawing/2014/main" id="{57432BE4-86A4-2253-FB21-6E0910AB9FC3}"/>
              </a:ext>
            </a:extLst>
          </p:cNvPr>
          <p:cNvSpPr/>
          <p:nvPr/>
        </p:nvSpPr>
        <p:spPr>
          <a:xfrm>
            <a:off x="2436404" y="2430928"/>
            <a:ext cx="6041746" cy="1828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it-IT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Hard skill</a:t>
            </a:r>
          </a:p>
        </p:txBody>
      </p:sp>
      <p:sp>
        <p:nvSpPr>
          <p:cNvPr id="27" name="Text 0">
            <a:extLst>
              <a:ext uri="{FF2B5EF4-FFF2-40B4-BE49-F238E27FC236}">
                <a16:creationId xmlns:a16="http://schemas.microsoft.com/office/drawing/2014/main" id="{BA23F7F2-5611-C440-2995-3FA1753CE503}"/>
              </a:ext>
            </a:extLst>
          </p:cNvPr>
          <p:cNvSpPr/>
          <p:nvPr/>
        </p:nvSpPr>
        <p:spPr>
          <a:xfrm>
            <a:off x="2436404" y="3776219"/>
            <a:ext cx="6509502" cy="7365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Precisione e attenzione ai dettagli sono imprescindibili, così come capacità analitiche per interpretare grandi quantità di dati complessi.</a:t>
            </a:r>
          </a:p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Lavorare in team è fondamentale, così come l'abilità di comunicare dati tecnici in modo chiaro a un pubblico non esperto.</a:t>
            </a:r>
            <a:endParaRPr lang="it-IT" sz="9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0" name="Text 1">
            <a:extLst>
              <a:ext uri="{FF2B5EF4-FFF2-40B4-BE49-F238E27FC236}">
                <a16:creationId xmlns:a16="http://schemas.microsoft.com/office/drawing/2014/main" id="{3444BE49-DC55-F1C1-F708-2B7F220E5842}"/>
              </a:ext>
            </a:extLst>
          </p:cNvPr>
          <p:cNvSpPr/>
          <p:nvPr/>
        </p:nvSpPr>
        <p:spPr>
          <a:xfrm>
            <a:off x="2436404" y="3550706"/>
            <a:ext cx="6041746" cy="1828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it-IT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Soft skill</a:t>
            </a:r>
          </a:p>
        </p:txBody>
      </p:sp>
      <p:sp>
        <p:nvSpPr>
          <p:cNvPr id="31" name="Text 1">
            <a:extLst>
              <a:ext uri="{FF2B5EF4-FFF2-40B4-BE49-F238E27FC236}">
                <a16:creationId xmlns:a16="http://schemas.microsoft.com/office/drawing/2014/main" id="{5E1A998F-90E7-44F9-64F6-9A737BFB0ACD}"/>
              </a:ext>
            </a:extLst>
          </p:cNvPr>
          <p:cNvSpPr/>
          <p:nvPr/>
        </p:nvSpPr>
        <p:spPr>
          <a:xfrm>
            <a:off x="488895" y="4124683"/>
            <a:ext cx="277813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900"/>
              </a:lnSpc>
            </a:pPr>
            <a:r>
              <a:rPr lang="en-US" sz="800" b="1" kern="0" spc="240" dirty="0">
                <a:solidFill>
                  <a:srgbClr val="50BC8C"/>
                </a:solidFill>
                <a:latin typeface="Gotham Narrow Black" pitchFamily="50" charset="0"/>
                <a:ea typeface="Karla" pitchFamily="34" charset="-122"/>
                <a:cs typeface="Karla" pitchFamily="34" charset="-120"/>
              </a:rPr>
              <a:t>La Banca del futuro</a:t>
            </a:r>
            <a:endParaRPr lang="en-US" sz="800" dirty="0">
              <a:solidFill>
                <a:srgbClr val="50BC8C"/>
              </a:solidFill>
              <a:latin typeface="Gotham Narrow Black" pitchFamily="50" charset="0"/>
            </a:endParaRPr>
          </a:p>
        </p:txBody>
      </p:sp>
      <p:sp>
        <p:nvSpPr>
          <p:cNvPr id="32" name="Text 1">
            <a:extLst>
              <a:ext uri="{FF2B5EF4-FFF2-40B4-BE49-F238E27FC236}">
                <a16:creationId xmlns:a16="http://schemas.microsoft.com/office/drawing/2014/main" id="{8BBB79B0-4E46-319F-F31D-99FDE0C22BF2}"/>
              </a:ext>
            </a:extLst>
          </p:cNvPr>
          <p:cNvSpPr/>
          <p:nvPr/>
        </p:nvSpPr>
        <p:spPr>
          <a:xfrm>
            <a:off x="488896" y="4335272"/>
            <a:ext cx="2831576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900"/>
              </a:lnSpc>
            </a:pPr>
            <a:r>
              <a:rPr lang="en-US" sz="400" kern="0" spc="240" dirty="0">
                <a:solidFill>
                  <a:srgbClr val="50BC8C"/>
                </a:solidFill>
                <a:latin typeface="Gotham Narrow Light" pitchFamily="50" charset="0"/>
                <a:ea typeface="Karla" pitchFamily="34" charset="-122"/>
                <a:cs typeface="Heebo Thin" panose="00000300000000000000" pitchFamily="2" charset="-79"/>
              </a:rPr>
              <a:t>Progetto di orientamento</a:t>
            </a:r>
          </a:p>
          <a:p>
            <a:pPr algn="l">
              <a:lnSpc>
                <a:spcPts val="900"/>
              </a:lnSpc>
            </a:pPr>
            <a:r>
              <a:rPr lang="en-US" sz="400" kern="0" spc="240" dirty="0">
                <a:solidFill>
                  <a:srgbClr val="50BC8C"/>
                </a:solidFill>
                <a:latin typeface="Gotham Narrow Light" pitchFamily="50" charset="0"/>
                <a:ea typeface="Karla" pitchFamily="34" charset="-122"/>
                <a:cs typeface="Heebo Thin" panose="00000300000000000000" pitchFamily="2" charset="-79"/>
              </a:rPr>
              <a:t>ai lavori green</a:t>
            </a:r>
            <a:endParaRPr lang="en-US" sz="400" dirty="0">
              <a:solidFill>
                <a:srgbClr val="50BC8C"/>
              </a:solidFill>
              <a:latin typeface="Gotham Narrow Light" pitchFamily="50" charset="0"/>
              <a:cs typeface="Heebo Thin" panose="00000300000000000000" pitchFamily="2" charset="-79"/>
            </a:endParaRPr>
          </a:p>
        </p:txBody>
      </p:sp>
      <p:pic>
        <p:nvPicPr>
          <p:cNvPr id="2" name="Immagine 1" descr="Immagine che contiene Carattere, Elementi grafici, schermata, grafica&#10;&#10;Descrizione generata automaticamente">
            <a:extLst>
              <a:ext uri="{FF2B5EF4-FFF2-40B4-BE49-F238E27FC236}">
                <a16:creationId xmlns:a16="http://schemas.microsoft.com/office/drawing/2014/main" id="{EE59CDCC-4EA6-BBA1-7842-23BF52812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07" y="3808838"/>
            <a:ext cx="957958" cy="22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7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436404" y="1536663"/>
            <a:ext cx="6509502" cy="29129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L'analista monitorerebbe i rischi climatici globali e locali, raccogliendo e analizzando dati per prevedere l'impatto degli eventi climatici su investimenti e attività della banca.</a:t>
            </a:r>
          </a:p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Collaborerebbe con altri dipartimenti per sviluppare strategie di mitigazione e fornire consulenza ai clienti su come ridurre i rischi connessi al cambiamento climatico.</a:t>
            </a:r>
          </a:p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Il professionista avrebbe anche il compito di redigere report dettagliati sull'esposizione della banca ai rischi climatici e di proporre soluzioni innovative per affrontarli.</a:t>
            </a:r>
          </a:p>
        </p:txBody>
      </p:sp>
      <p:sp>
        <p:nvSpPr>
          <p:cNvPr id="4" name="Text 1"/>
          <p:cNvSpPr/>
          <p:nvPr/>
        </p:nvSpPr>
        <p:spPr>
          <a:xfrm>
            <a:off x="2436404" y="1311150"/>
            <a:ext cx="6041746" cy="1828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it-IT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Descrizione della funzione operativa</a:t>
            </a:r>
          </a:p>
        </p:txBody>
      </p:sp>
      <p:sp>
        <p:nvSpPr>
          <p:cNvPr id="15" name="Shape 12"/>
          <p:cNvSpPr/>
          <p:nvPr/>
        </p:nvSpPr>
        <p:spPr>
          <a:xfrm>
            <a:off x="2258925" y="119063"/>
            <a:ext cx="9525" cy="4968000"/>
          </a:xfrm>
          <a:prstGeom prst="roundRect">
            <a:avLst>
              <a:gd name="adj" fmla="val -9600000"/>
            </a:avLst>
          </a:prstGeom>
          <a:solidFill>
            <a:srgbClr val="E1EDED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8" name="Shape 4">
            <a:extLst>
              <a:ext uri="{FF2B5EF4-FFF2-40B4-BE49-F238E27FC236}">
                <a16:creationId xmlns:a16="http://schemas.microsoft.com/office/drawing/2014/main" id="{4C856F28-4EE5-1BF8-E22C-5738B1DEEEE8}"/>
              </a:ext>
            </a:extLst>
          </p:cNvPr>
          <p:cNvSpPr/>
          <p:nvPr/>
        </p:nvSpPr>
        <p:spPr>
          <a:xfrm>
            <a:off x="0" y="0"/>
            <a:ext cx="9144001" cy="119063"/>
          </a:xfrm>
          <a:prstGeom prst="roundRect">
            <a:avLst>
              <a:gd name="adj" fmla="val -767997"/>
            </a:avLst>
          </a:prstGeom>
          <a:solidFill>
            <a:srgbClr val="E1EDED"/>
          </a:solidFill>
          <a:ln/>
        </p:spPr>
        <p:txBody>
          <a:bodyPr/>
          <a:lstStyle/>
          <a:p>
            <a:endParaRPr lang="it-IT" dirty="0"/>
          </a:p>
        </p:txBody>
      </p:sp>
      <p:sp>
        <p:nvSpPr>
          <p:cNvPr id="29" name="Shape 5">
            <a:extLst>
              <a:ext uri="{FF2B5EF4-FFF2-40B4-BE49-F238E27FC236}">
                <a16:creationId xmlns:a16="http://schemas.microsoft.com/office/drawing/2014/main" id="{BF1C9BF6-0D47-AD52-C579-30C66B1928A6}"/>
              </a:ext>
            </a:extLst>
          </p:cNvPr>
          <p:cNvSpPr/>
          <p:nvPr/>
        </p:nvSpPr>
        <p:spPr>
          <a:xfrm>
            <a:off x="0" y="5024438"/>
            <a:ext cx="9144001" cy="119062"/>
          </a:xfrm>
          <a:prstGeom prst="roundRect">
            <a:avLst>
              <a:gd name="adj" fmla="val -768003"/>
            </a:avLst>
          </a:prstGeom>
          <a:solidFill>
            <a:srgbClr val="E1EDED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C3698DE4-91E8-986E-7B5B-73CCAAEE9F9E}"/>
              </a:ext>
            </a:extLst>
          </p:cNvPr>
          <p:cNvSpPr/>
          <p:nvPr/>
        </p:nvSpPr>
        <p:spPr>
          <a:xfrm>
            <a:off x="476251" y="219809"/>
            <a:ext cx="1825804" cy="6609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850"/>
              </a:lnSpc>
            </a:pPr>
            <a:r>
              <a:rPr lang="en-US" sz="3600" b="0" kern="0" spc="-36" dirty="0">
                <a:solidFill>
                  <a:srgbClr val="E1EDED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Profilo 2</a:t>
            </a:r>
            <a:endParaRPr lang="en-US" sz="3600" dirty="0">
              <a:solidFill>
                <a:srgbClr val="E1EDED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987443A-380E-16D3-EB9A-BDCDDE04A595}"/>
              </a:ext>
            </a:extLst>
          </p:cNvPr>
          <p:cNvSpPr txBox="1"/>
          <p:nvPr/>
        </p:nvSpPr>
        <p:spPr>
          <a:xfrm>
            <a:off x="402648" y="828076"/>
            <a:ext cx="1688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/>
            <a:r>
              <a:rPr lang="it-IT" sz="1800" kern="1200" dirty="0">
                <a:solidFill>
                  <a:srgbClr val="50BC8C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Analista dei Rischi Climatici</a:t>
            </a:r>
            <a:endParaRPr lang="it-IT" dirty="0">
              <a:effectLst/>
            </a:endParaRPr>
          </a:p>
        </p:txBody>
      </p:sp>
      <p:sp>
        <p:nvSpPr>
          <p:cNvPr id="31" name="Text 1">
            <a:extLst>
              <a:ext uri="{FF2B5EF4-FFF2-40B4-BE49-F238E27FC236}">
                <a16:creationId xmlns:a16="http://schemas.microsoft.com/office/drawing/2014/main" id="{5E1A998F-90E7-44F9-64F6-9A737BFB0ACD}"/>
              </a:ext>
            </a:extLst>
          </p:cNvPr>
          <p:cNvSpPr/>
          <p:nvPr/>
        </p:nvSpPr>
        <p:spPr>
          <a:xfrm>
            <a:off x="488895" y="4124683"/>
            <a:ext cx="277813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900"/>
              </a:lnSpc>
            </a:pPr>
            <a:r>
              <a:rPr lang="en-US" sz="800" b="1" kern="0" spc="240" dirty="0">
                <a:solidFill>
                  <a:srgbClr val="50BC8C"/>
                </a:solidFill>
                <a:latin typeface="Gotham Narrow Black" pitchFamily="50" charset="0"/>
                <a:ea typeface="Karla" pitchFamily="34" charset="-122"/>
                <a:cs typeface="Karla" pitchFamily="34" charset="-120"/>
              </a:rPr>
              <a:t>La Banca del futuro</a:t>
            </a:r>
            <a:endParaRPr lang="en-US" sz="800" dirty="0">
              <a:solidFill>
                <a:srgbClr val="50BC8C"/>
              </a:solidFill>
              <a:latin typeface="Gotham Narrow Black" pitchFamily="50" charset="0"/>
            </a:endParaRPr>
          </a:p>
        </p:txBody>
      </p:sp>
      <p:sp>
        <p:nvSpPr>
          <p:cNvPr id="32" name="Text 1">
            <a:extLst>
              <a:ext uri="{FF2B5EF4-FFF2-40B4-BE49-F238E27FC236}">
                <a16:creationId xmlns:a16="http://schemas.microsoft.com/office/drawing/2014/main" id="{8BBB79B0-4E46-319F-F31D-99FDE0C22BF2}"/>
              </a:ext>
            </a:extLst>
          </p:cNvPr>
          <p:cNvSpPr/>
          <p:nvPr/>
        </p:nvSpPr>
        <p:spPr>
          <a:xfrm>
            <a:off x="488896" y="4335272"/>
            <a:ext cx="2831576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900"/>
              </a:lnSpc>
            </a:pPr>
            <a:r>
              <a:rPr lang="en-US" sz="400" kern="0" spc="240" dirty="0">
                <a:solidFill>
                  <a:srgbClr val="50BC8C"/>
                </a:solidFill>
                <a:latin typeface="Gotham Narrow Light" pitchFamily="50" charset="0"/>
                <a:ea typeface="Karla" pitchFamily="34" charset="-122"/>
                <a:cs typeface="Heebo Thin" panose="00000300000000000000" pitchFamily="2" charset="-79"/>
              </a:rPr>
              <a:t>Progetto di orientamento</a:t>
            </a:r>
          </a:p>
          <a:p>
            <a:pPr algn="l">
              <a:lnSpc>
                <a:spcPts val="900"/>
              </a:lnSpc>
            </a:pPr>
            <a:r>
              <a:rPr lang="en-US" sz="400" kern="0" spc="240" dirty="0">
                <a:solidFill>
                  <a:srgbClr val="50BC8C"/>
                </a:solidFill>
                <a:latin typeface="Gotham Narrow Light" pitchFamily="50" charset="0"/>
                <a:ea typeface="Karla" pitchFamily="34" charset="-122"/>
                <a:cs typeface="Heebo Thin" panose="00000300000000000000" pitchFamily="2" charset="-79"/>
              </a:rPr>
              <a:t>ai lavori green</a:t>
            </a:r>
            <a:endParaRPr lang="en-US" sz="400" dirty="0">
              <a:solidFill>
                <a:srgbClr val="50BC8C"/>
              </a:solidFill>
              <a:latin typeface="Gotham Narrow Light" pitchFamily="50" charset="0"/>
              <a:cs typeface="Heebo Thin" panose="00000300000000000000" pitchFamily="2" charset="-79"/>
            </a:endParaRPr>
          </a:p>
        </p:txBody>
      </p:sp>
      <p:pic>
        <p:nvPicPr>
          <p:cNvPr id="2" name="Immagine 1" descr="Immagine che contiene Carattere, Elementi grafici, schermata, grafica&#10;&#10;Descrizione generata automaticamente">
            <a:extLst>
              <a:ext uri="{FF2B5EF4-FFF2-40B4-BE49-F238E27FC236}">
                <a16:creationId xmlns:a16="http://schemas.microsoft.com/office/drawing/2014/main" id="{53972080-9585-768C-ED4C-EBA8EA507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07" y="3808838"/>
            <a:ext cx="957958" cy="22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4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436404" y="1536663"/>
            <a:ext cx="6509502" cy="7365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Laurea in Ingegneria Energetica, Economia o Discipline Affini, completata da un master in Transizione Energetica, Energie Rinnovabili o Sviluppo Sostenibile.</a:t>
            </a:r>
          </a:p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Corsi su strategie di decarbonizzazione e gestione delle risorse energetiche sarebbero estremamente utili.</a:t>
            </a:r>
          </a:p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Conoscenza di normative europee come il Green Deal.</a:t>
            </a:r>
            <a:endParaRPr lang="it-IT" sz="9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2436404" y="1311150"/>
            <a:ext cx="6041746" cy="1828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it-IT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Studi e formazione</a:t>
            </a:r>
          </a:p>
        </p:txBody>
      </p:sp>
      <p:sp>
        <p:nvSpPr>
          <p:cNvPr id="15" name="Shape 12"/>
          <p:cNvSpPr/>
          <p:nvPr/>
        </p:nvSpPr>
        <p:spPr>
          <a:xfrm>
            <a:off x="2258925" y="119063"/>
            <a:ext cx="9525" cy="4968000"/>
          </a:xfrm>
          <a:prstGeom prst="roundRect">
            <a:avLst>
              <a:gd name="adj" fmla="val -9600000"/>
            </a:avLst>
          </a:prstGeom>
          <a:solidFill>
            <a:srgbClr val="E1EDED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8" name="Shape 4">
            <a:extLst>
              <a:ext uri="{FF2B5EF4-FFF2-40B4-BE49-F238E27FC236}">
                <a16:creationId xmlns:a16="http://schemas.microsoft.com/office/drawing/2014/main" id="{4C856F28-4EE5-1BF8-E22C-5738B1DEEEE8}"/>
              </a:ext>
            </a:extLst>
          </p:cNvPr>
          <p:cNvSpPr/>
          <p:nvPr/>
        </p:nvSpPr>
        <p:spPr>
          <a:xfrm>
            <a:off x="0" y="0"/>
            <a:ext cx="9144001" cy="119063"/>
          </a:xfrm>
          <a:prstGeom prst="roundRect">
            <a:avLst>
              <a:gd name="adj" fmla="val -767997"/>
            </a:avLst>
          </a:prstGeom>
          <a:solidFill>
            <a:srgbClr val="E1EDED"/>
          </a:solidFill>
          <a:ln/>
        </p:spPr>
        <p:txBody>
          <a:bodyPr/>
          <a:lstStyle/>
          <a:p>
            <a:endParaRPr lang="it-IT" dirty="0"/>
          </a:p>
        </p:txBody>
      </p:sp>
      <p:sp>
        <p:nvSpPr>
          <p:cNvPr id="29" name="Shape 5">
            <a:extLst>
              <a:ext uri="{FF2B5EF4-FFF2-40B4-BE49-F238E27FC236}">
                <a16:creationId xmlns:a16="http://schemas.microsoft.com/office/drawing/2014/main" id="{BF1C9BF6-0D47-AD52-C579-30C66B1928A6}"/>
              </a:ext>
            </a:extLst>
          </p:cNvPr>
          <p:cNvSpPr/>
          <p:nvPr/>
        </p:nvSpPr>
        <p:spPr>
          <a:xfrm>
            <a:off x="0" y="5024438"/>
            <a:ext cx="9144001" cy="119062"/>
          </a:xfrm>
          <a:prstGeom prst="roundRect">
            <a:avLst>
              <a:gd name="adj" fmla="val -768003"/>
            </a:avLst>
          </a:prstGeom>
          <a:solidFill>
            <a:srgbClr val="E1EDED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C3698DE4-91E8-986E-7B5B-73CCAAEE9F9E}"/>
              </a:ext>
            </a:extLst>
          </p:cNvPr>
          <p:cNvSpPr/>
          <p:nvPr/>
        </p:nvSpPr>
        <p:spPr>
          <a:xfrm>
            <a:off x="476251" y="219809"/>
            <a:ext cx="1825804" cy="6609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850"/>
              </a:lnSpc>
            </a:pPr>
            <a:r>
              <a:rPr lang="en-US" sz="3600" b="0" kern="0" spc="-36" dirty="0">
                <a:solidFill>
                  <a:srgbClr val="E1EDED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Profilo 3</a:t>
            </a:r>
            <a:endParaRPr lang="en-US" sz="3600" dirty="0">
              <a:solidFill>
                <a:srgbClr val="E1EDED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987443A-380E-16D3-EB9A-BDCDDE04A595}"/>
              </a:ext>
            </a:extLst>
          </p:cNvPr>
          <p:cNvSpPr txBox="1"/>
          <p:nvPr/>
        </p:nvSpPr>
        <p:spPr>
          <a:xfrm>
            <a:off x="402648" y="828076"/>
            <a:ext cx="1688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50BC8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Specialista in Transizione Energetica</a:t>
            </a:r>
          </a:p>
        </p:txBody>
      </p:sp>
      <p:sp>
        <p:nvSpPr>
          <p:cNvPr id="24" name="Text 0">
            <a:extLst>
              <a:ext uri="{FF2B5EF4-FFF2-40B4-BE49-F238E27FC236}">
                <a16:creationId xmlns:a16="http://schemas.microsoft.com/office/drawing/2014/main" id="{3EDC586E-FFB1-D0FE-C78A-21EF92EC86BF}"/>
              </a:ext>
            </a:extLst>
          </p:cNvPr>
          <p:cNvSpPr/>
          <p:nvPr/>
        </p:nvSpPr>
        <p:spPr>
          <a:xfrm>
            <a:off x="2436404" y="2656441"/>
            <a:ext cx="6509502" cy="7365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Competenza nella valutazione dei costi e benefici legati a progetti di energia rinnovabile, capacità di implementare piani di investimento energetico e conoscenza delle tecnologie emergenti come l'idrogeno verde e le batterie avanzate.</a:t>
            </a:r>
            <a:endParaRPr lang="it-IT" sz="9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6" name="Text 1">
            <a:extLst>
              <a:ext uri="{FF2B5EF4-FFF2-40B4-BE49-F238E27FC236}">
                <a16:creationId xmlns:a16="http://schemas.microsoft.com/office/drawing/2014/main" id="{57432BE4-86A4-2253-FB21-6E0910AB9FC3}"/>
              </a:ext>
            </a:extLst>
          </p:cNvPr>
          <p:cNvSpPr/>
          <p:nvPr/>
        </p:nvSpPr>
        <p:spPr>
          <a:xfrm>
            <a:off x="2436404" y="2430928"/>
            <a:ext cx="6041746" cy="1828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it-IT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Hard skill</a:t>
            </a:r>
          </a:p>
        </p:txBody>
      </p:sp>
      <p:sp>
        <p:nvSpPr>
          <p:cNvPr id="27" name="Text 0">
            <a:extLst>
              <a:ext uri="{FF2B5EF4-FFF2-40B4-BE49-F238E27FC236}">
                <a16:creationId xmlns:a16="http://schemas.microsoft.com/office/drawing/2014/main" id="{BA23F7F2-5611-C440-2995-3FA1753CE503}"/>
              </a:ext>
            </a:extLst>
          </p:cNvPr>
          <p:cNvSpPr/>
          <p:nvPr/>
        </p:nvSpPr>
        <p:spPr>
          <a:xfrm>
            <a:off x="2436404" y="3776219"/>
            <a:ext cx="6509502" cy="7365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Una combinazione di leadership ispiratrice e capacità di adattamento ai rapidi cambiamenti tecnologici.</a:t>
            </a:r>
          </a:p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Essere in grado di motivare team diversificati e presentare progetti energetici complessi in modo chiaro e coinvolgente è essenziale.</a:t>
            </a:r>
            <a:endParaRPr lang="it-IT" sz="9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0" name="Text 1">
            <a:extLst>
              <a:ext uri="{FF2B5EF4-FFF2-40B4-BE49-F238E27FC236}">
                <a16:creationId xmlns:a16="http://schemas.microsoft.com/office/drawing/2014/main" id="{3444BE49-DC55-F1C1-F708-2B7F220E5842}"/>
              </a:ext>
            </a:extLst>
          </p:cNvPr>
          <p:cNvSpPr/>
          <p:nvPr/>
        </p:nvSpPr>
        <p:spPr>
          <a:xfrm>
            <a:off x="2436404" y="3550706"/>
            <a:ext cx="6041746" cy="1828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it-IT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Soft skill</a:t>
            </a:r>
          </a:p>
        </p:txBody>
      </p:sp>
      <p:sp>
        <p:nvSpPr>
          <p:cNvPr id="31" name="Text 1">
            <a:extLst>
              <a:ext uri="{FF2B5EF4-FFF2-40B4-BE49-F238E27FC236}">
                <a16:creationId xmlns:a16="http://schemas.microsoft.com/office/drawing/2014/main" id="{5E1A998F-90E7-44F9-64F6-9A737BFB0ACD}"/>
              </a:ext>
            </a:extLst>
          </p:cNvPr>
          <p:cNvSpPr/>
          <p:nvPr/>
        </p:nvSpPr>
        <p:spPr>
          <a:xfrm>
            <a:off x="488895" y="4124683"/>
            <a:ext cx="277813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900"/>
              </a:lnSpc>
            </a:pPr>
            <a:r>
              <a:rPr lang="en-US" sz="800" b="1" kern="0" spc="240" dirty="0">
                <a:solidFill>
                  <a:srgbClr val="50BC8C"/>
                </a:solidFill>
                <a:latin typeface="Gotham Narrow Black" pitchFamily="50" charset="0"/>
                <a:ea typeface="Karla" pitchFamily="34" charset="-122"/>
                <a:cs typeface="Karla" pitchFamily="34" charset="-120"/>
              </a:rPr>
              <a:t>La Banca del futuro</a:t>
            </a:r>
            <a:endParaRPr lang="en-US" sz="800" dirty="0">
              <a:solidFill>
                <a:srgbClr val="50BC8C"/>
              </a:solidFill>
              <a:latin typeface="Gotham Narrow Black" pitchFamily="50" charset="0"/>
            </a:endParaRPr>
          </a:p>
        </p:txBody>
      </p:sp>
      <p:sp>
        <p:nvSpPr>
          <p:cNvPr id="32" name="Text 1">
            <a:extLst>
              <a:ext uri="{FF2B5EF4-FFF2-40B4-BE49-F238E27FC236}">
                <a16:creationId xmlns:a16="http://schemas.microsoft.com/office/drawing/2014/main" id="{8BBB79B0-4E46-319F-F31D-99FDE0C22BF2}"/>
              </a:ext>
            </a:extLst>
          </p:cNvPr>
          <p:cNvSpPr/>
          <p:nvPr/>
        </p:nvSpPr>
        <p:spPr>
          <a:xfrm>
            <a:off x="488896" y="4335272"/>
            <a:ext cx="2831576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900"/>
              </a:lnSpc>
            </a:pPr>
            <a:r>
              <a:rPr lang="en-US" sz="400" kern="0" spc="240" dirty="0">
                <a:solidFill>
                  <a:srgbClr val="50BC8C"/>
                </a:solidFill>
                <a:latin typeface="Gotham Narrow Light" pitchFamily="50" charset="0"/>
                <a:ea typeface="Karla" pitchFamily="34" charset="-122"/>
                <a:cs typeface="Heebo Thin" panose="00000300000000000000" pitchFamily="2" charset="-79"/>
              </a:rPr>
              <a:t>Progetto di orientamento</a:t>
            </a:r>
          </a:p>
          <a:p>
            <a:pPr algn="l">
              <a:lnSpc>
                <a:spcPts val="900"/>
              </a:lnSpc>
            </a:pPr>
            <a:r>
              <a:rPr lang="en-US" sz="400" kern="0" spc="240" dirty="0">
                <a:solidFill>
                  <a:srgbClr val="50BC8C"/>
                </a:solidFill>
                <a:latin typeface="Gotham Narrow Light" pitchFamily="50" charset="0"/>
                <a:ea typeface="Karla" pitchFamily="34" charset="-122"/>
                <a:cs typeface="Heebo Thin" panose="00000300000000000000" pitchFamily="2" charset="-79"/>
              </a:rPr>
              <a:t>ai lavori green</a:t>
            </a:r>
            <a:endParaRPr lang="en-US" sz="400" dirty="0">
              <a:solidFill>
                <a:srgbClr val="50BC8C"/>
              </a:solidFill>
              <a:latin typeface="Gotham Narrow Light" pitchFamily="50" charset="0"/>
              <a:cs typeface="Heebo Thin" panose="00000300000000000000" pitchFamily="2" charset="-79"/>
            </a:endParaRPr>
          </a:p>
        </p:txBody>
      </p:sp>
      <p:pic>
        <p:nvPicPr>
          <p:cNvPr id="2" name="Immagine 1" descr="Immagine che contiene Carattere, Elementi grafici, schermata, grafica&#10;&#10;Descrizione generata automaticamente">
            <a:extLst>
              <a:ext uri="{FF2B5EF4-FFF2-40B4-BE49-F238E27FC236}">
                <a16:creationId xmlns:a16="http://schemas.microsoft.com/office/drawing/2014/main" id="{22B5602A-B683-C260-3ECD-A0D4D4946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07" y="3808838"/>
            <a:ext cx="957958" cy="22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6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436404" y="1536663"/>
            <a:ext cx="6509502" cy="29129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Lo specialista supporterebbe aziende nella transizione verso fonti energetiche rinnovabili, offrendo consulenza su investimenti in tecnologie sostenibili.</a:t>
            </a:r>
          </a:p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Collaborerebbe con istituzioni finanziarie e tecnologiche per sviluppare prodotti bancari mirati al finanziamento di progetti energetici sostenibili, monitorando al contempo l'impatto ambientale e sociale di tali iniziative.</a:t>
            </a:r>
          </a:p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Sarebbe anche incaricato di aggiornare costantemente la banca sulle innovazioni tecnologiche nel settore.</a:t>
            </a:r>
          </a:p>
        </p:txBody>
      </p:sp>
      <p:sp>
        <p:nvSpPr>
          <p:cNvPr id="4" name="Text 1"/>
          <p:cNvSpPr/>
          <p:nvPr/>
        </p:nvSpPr>
        <p:spPr>
          <a:xfrm>
            <a:off x="2436404" y="1311150"/>
            <a:ext cx="6041746" cy="1828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it-IT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Descrizione della funzione operativa</a:t>
            </a:r>
          </a:p>
        </p:txBody>
      </p:sp>
      <p:sp>
        <p:nvSpPr>
          <p:cNvPr id="15" name="Shape 12"/>
          <p:cNvSpPr/>
          <p:nvPr/>
        </p:nvSpPr>
        <p:spPr>
          <a:xfrm>
            <a:off x="2258925" y="119063"/>
            <a:ext cx="9525" cy="4968000"/>
          </a:xfrm>
          <a:prstGeom prst="roundRect">
            <a:avLst>
              <a:gd name="adj" fmla="val -9600000"/>
            </a:avLst>
          </a:prstGeom>
          <a:solidFill>
            <a:srgbClr val="E1EDED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8" name="Shape 4">
            <a:extLst>
              <a:ext uri="{FF2B5EF4-FFF2-40B4-BE49-F238E27FC236}">
                <a16:creationId xmlns:a16="http://schemas.microsoft.com/office/drawing/2014/main" id="{4C856F28-4EE5-1BF8-E22C-5738B1DEEEE8}"/>
              </a:ext>
            </a:extLst>
          </p:cNvPr>
          <p:cNvSpPr/>
          <p:nvPr/>
        </p:nvSpPr>
        <p:spPr>
          <a:xfrm>
            <a:off x="0" y="0"/>
            <a:ext cx="9144001" cy="119063"/>
          </a:xfrm>
          <a:prstGeom prst="roundRect">
            <a:avLst>
              <a:gd name="adj" fmla="val -767997"/>
            </a:avLst>
          </a:prstGeom>
          <a:solidFill>
            <a:srgbClr val="E1EDED"/>
          </a:solidFill>
          <a:ln/>
        </p:spPr>
        <p:txBody>
          <a:bodyPr/>
          <a:lstStyle/>
          <a:p>
            <a:endParaRPr lang="it-IT" dirty="0"/>
          </a:p>
        </p:txBody>
      </p:sp>
      <p:sp>
        <p:nvSpPr>
          <p:cNvPr id="29" name="Shape 5">
            <a:extLst>
              <a:ext uri="{FF2B5EF4-FFF2-40B4-BE49-F238E27FC236}">
                <a16:creationId xmlns:a16="http://schemas.microsoft.com/office/drawing/2014/main" id="{BF1C9BF6-0D47-AD52-C579-30C66B1928A6}"/>
              </a:ext>
            </a:extLst>
          </p:cNvPr>
          <p:cNvSpPr/>
          <p:nvPr/>
        </p:nvSpPr>
        <p:spPr>
          <a:xfrm>
            <a:off x="0" y="5024438"/>
            <a:ext cx="9144001" cy="119062"/>
          </a:xfrm>
          <a:prstGeom prst="roundRect">
            <a:avLst>
              <a:gd name="adj" fmla="val -768003"/>
            </a:avLst>
          </a:prstGeom>
          <a:solidFill>
            <a:srgbClr val="E1EDED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C3698DE4-91E8-986E-7B5B-73CCAAEE9F9E}"/>
              </a:ext>
            </a:extLst>
          </p:cNvPr>
          <p:cNvSpPr/>
          <p:nvPr/>
        </p:nvSpPr>
        <p:spPr>
          <a:xfrm>
            <a:off x="476251" y="219809"/>
            <a:ext cx="1825804" cy="6609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850"/>
              </a:lnSpc>
            </a:pPr>
            <a:r>
              <a:rPr lang="en-US" sz="3600" b="0" kern="0" spc="-36" dirty="0">
                <a:solidFill>
                  <a:srgbClr val="E1EDED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Profilo 3</a:t>
            </a:r>
            <a:endParaRPr lang="en-US" sz="3600" dirty="0">
              <a:solidFill>
                <a:srgbClr val="E1EDED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987443A-380E-16D3-EB9A-BDCDDE04A595}"/>
              </a:ext>
            </a:extLst>
          </p:cNvPr>
          <p:cNvSpPr txBox="1"/>
          <p:nvPr/>
        </p:nvSpPr>
        <p:spPr>
          <a:xfrm>
            <a:off x="402648" y="828076"/>
            <a:ext cx="1688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50BC8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Specialista in Transizione Energetica</a:t>
            </a:r>
          </a:p>
        </p:txBody>
      </p:sp>
      <p:sp>
        <p:nvSpPr>
          <p:cNvPr id="31" name="Text 1">
            <a:extLst>
              <a:ext uri="{FF2B5EF4-FFF2-40B4-BE49-F238E27FC236}">
                <a16:creationId xmlns:a16="http://schemas.microsoft.com/office/drawing/2014/main" id="{5E1A998F-90E7-44F9-64F6-9A737BFB0ACD}"/>
              </a:ext>
            </a:extLst>
          </p:cNvPr>
          <p:cNvSpPr/>
          <p:nvPr/>
        </p:nvSpPr>
        <p:spPr>
          <a:xfrm>
            <a:off x="488895" y="4124683"/>
            <a:ext cx="277813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900"/>
              </a:lnSpc>
            </a:pPr>
            <a:r>
              <a:rPr lang="en-US" sz="800" b="1" kern="0" spc="240" dirty="0">
                <a:solidFill>
                  <a:srgbClr val="50BC8C"/>
                </a:solidFill>
                <a:latin typeface="Gotham Narrow Black" pitchFamily="50" charset="0"/>
                <a:ea typeface="Karla" pitchFamily="34" charset="-122"/>
                <a:cs typeface="Karla" pitchFamily="34" charset="-120"/>
              </a:rPr>
              <a:t>La Banca del futuro</a:t>
            </a:r>
            <a:endParaRPr lang="en-US" sz="800" dirty="0">
              <a:solidFill>
                <a:srgbClr val="50BC8C"/>
              </a:solidFill>
              <a:latin typeface="Gotham Narrow Black" pitchFamily="50" charset="0"/>
            </a:endParaRPr>
          </a:p>
        </p:txBody>
      </p:sp>
      <p:sp>
        <p:nvSpPr>
          <p:cNvPr id="32" name="Text 1">
            <a:extLst>
              <a:ext uri="{FF2B5EF4-FFF2-40B4-BE49-F238E27FC236}">
                <a16:creationId xmlns:a16="http://schemas.microsoft.com/office/drawing/2014/main" id="{8BBB79B0-4E46-319F-F31D-99FDE0C22BF2}"/>
              </a:ext>
            </a:extLst>
          </p:cNvPr>
          <p:cNvSpPr/>
          <p:nvPr/>
        </p:nvSpPr>
        <p:spPr>
          <a:xfrm>
            <a:off x="488896" y="4335272"/>
            <a:ext cx="2831576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900"/>
              </a:lnSpc>
            </a:pPr>
            <a:r>
              <a:rPr lang="en-US" sz="400" kern="0" spc="240" dirty="0">
                <a:solidFill>
                  <a:srgbClr val="50BC8C"/>
                </a:solidFill>
                <a:latin typeface="Gotham Narrow Light" pitchFamily="50" charset="0"/>
                <a:ea typeface="Karla" pitchFamily="34" charset="-122"/>
                <a:cs typeface="Heebo Thin" panose="00000300000000000000" pitchFamily="2" charset="-79"/>
              </a:rPr>
              <a:t>Progetto di orientamento</a:t>
            </a:r>
          </a:p>
          <a:p>
            <a:pPr algn="l">
              <a:lnSpc>
                <a:spcPts val="900"/>
              </a:lnSpc>
            </a:pPr>
            <a:r>
              <a:rPr lang="en-US" sz="400" kern="0" spc="240" dirty="0">
                <a:solidFill>
                  <a:srgbClr val="50BC8C"/>
                </a:solidFill>
                <a:latin typeface="Gotham Narrow Light" pitchFamily="50" charset="0"/>
                <a:ea typeface="Karla" pitchFamily="34" charset="-122"/>
                <a:cs typeface="Heebo Thin" panose="00000300000000000000" pitchFamily="2" charset="-79"/>
              </a:rPr>
              <a:t>ai lavori green</a:t>
            </a:r>
            <a:endParaRPr lang="en-US" sz="400" dirty="0">
              <a:solidFill>
                <a:srgbClr val="50BC8C"/>
              </a:solidFill>
              <a:latin typeface="Gotham Narrow Light" pitchFamily="50" charset="0"/>
              <a:cs typeface="Heebo Thin" panose="00000300000000000000" pitchFamily="2" charset="-79"/>
            </a:endParaRPr>
          </a:p>
        </p:txBody>
      </p:sp>
      <p:pic>
        <p:nvPicPr>
          <p:cNvPr id="2" name="Immagine 1" descr="Immagine che contiene Carattere, Elementi grafici, schermata, grafica&#10;&#10;Descrizione generata automaticamente">
            <a:extLst>
              <a:ext uri="{FF2B5EF4-FFF2-40B4-BE49-F238E27FC236}">
                <a16:creationId xmlns:a16="http://schemas.microsoft.com/office/drawing/2014/main" id="{46F75DA4-8C5F-50B6-2598-7810E0BCE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07" y="3808838"/>
            <a:ext cx="957958" cy="22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5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436404" y="1536663"/>
            <a:ext cx="6509502" cy="7365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Una base in Finanza o Informatica è fondamentale, idealmente arricchita da una specializzazione in Fintech, Intelligenza Artificiale o Blockchain.</a:t>
            </a:r>
          </a:p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Certificazioni come CFA o corsi in Data Science applicata alla finanza sono altamente consigliati.</a:t>
            </a:r>
            <a:endParaRPr lang="it-IT" sz="9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2436404" y="1311150"/>
            <a:ext cx="6041746" cy="1828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it-IT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Studi e formazione</a:t>
            </a:r>
          </a:p>
        </p:txBody>
      </p:sp>
      <p:sp>
        <p:nvSpPr>
          <p:cNvPr id="15" name="Shape 12"/>
          <p:cNvSpPr/>
          <p:nvPr/>
        </p:nvSpPr>
        <p:spPr>
          <a:xfrm>
            <a:off x="2258925" y="119063"/>
            <a:ext cx="9525" cy="4968000"/>
          </a:xfrm>
          <a:prstGeom prst="roundRect">
            <a:avLst>
              <a:gd name="adj" fmla="val -9600000"/>
            </a:avLst>
          </a:prstGeom>
          <a:solidFill>
            <a:srgbClr val="E1EDED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8" name="Shape 4">
            <a:extLst>
              <a:ext uri="{FF2B5EF4-FFF2-40B4-BE49-F238E27FC236}">
                <a16:creationId xmlns:a16="http://schemas.microsoft.com/office/drawing/2014/main" id="{4C856F28-4EE5-1BF8-E22C-5738B1DEEEE8}"/>
              </a:ext>
            </a:extLst>
          </p:cNvPr>
          <p:cNvSpPr/>
          <p:nvPr/>
        </p:nvSpPr>
        <p:spPr>
          <a:xfrm>
            <a:off x="0" y="0"/>
            <a:ext cx="9144001" cy="119063"/>
          </a:xfrm>
          <a:prstGeom prst="roundRect">
            <a:avLst>
              <a:gd name="adj" fmla="val -767997"/>
            </a:avLst>
          </a:prstGeom>
          <a:solidFill>
            <a:srgbClr val="E1EDED"/>
          </a:solidFill>
          <a:ln/>
        </p:spPr>
        <p:txBody>
          <a:bodyPr/>
          <a:lstStyle/>
          <a:p>
            <a:endParaRPr lang="it-IT" dirty="0"/>
          </a:p>
        </p:txBody>
      </p:sp>
      <p:sp>
        <p:nvSpPr>
          <p:cNvPr id="29" name="Shape 5">
            <a:extLst>
              <a:ext uri="{FF2B5EF4-FFF2-40B4-BE49-F238E27FC236}">
                <a16:creationId xmlns:a16="http://schemas.microsoft.com/office/drawing/2014/main" id="{BF1C9BF6-0D47-AD52-C579-30C66B1928A6}"/>
              </a:ext>
            </a:extLst>
          </p:cNvPr>
          <p:cNvSpPr/>
          <p:nvPr/>
        </p:nvSpPr>
        <p:spPr>
          <a:xfrm>
            <a:off x="0" y="5024438"/>
            <a:ext cx="9144001" cy="119062"/>
          </a:xfrm>
          <a:prstGeom prst="roundRect">
            <a:avLst>
              <a:gd name="adj" fmla="val -768003"/>
            </a:avLst>
          </a:prstGeom>
          <a:solidFill>
            <a:srgbClr val="E1EDED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C3698DE4-91E8-986E-7B5B-73CCAAEE9F9E}"/>
              </a:ext>
            </a:extLst>
          </p:cNvPr>
          <p:cNvSpPr/>
          <p:nvPr/>
        </p:nvSpPr>
        <p:spPr>
          <a:xfrm>
            <a:off x="476251" y="219809"/>
            <a:ext cx="1825804" cy="6609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850"/>
              </a:lnSpc>
            </a:pPr>
            <a:r>
              <a:rPr lang="en-US" sz="3600" b="0" kern="0" spc="-36" dirty="0">
                <a:solidFill>
                  <a:srgbClr val="E1EDED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Profilo 4</a:t>
            </a:r>
            <a:endParaRPr lang="en-US" sz="3600" dirty="0">
              <a:solidFill>
                <a:srgbClr val="E1EDED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987443A-380E-16D3-EB9A-BDCDDE04A595}"/>
              </a:ext>
            </a:extLst>
          </p:cNvPr>
          <p:cNvSpPr txBox="1"/>
          <p:nvPr/>
        </p:nvSpPr>
        <p:spPr>
          <a:xfrm>
            <a:off x="402648" y="828076"/>
            <a:ext cx="1688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50BC8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Consulente per l'Innovazione Finanziaria</a:t>
            </a:r>
          </a:p>
        </p:txBody>
      </p:sp>
      <p:sp>
        <p:nvSpPr>
          <p:cNvPr id="24" name="Text 0">
            <a:extLst>
              <a:ext uri="{FF2B5EF4-FFF2-40B4-BE49-F238E27FC236}">
                <a16:creationId xmlns:a16="http://schemas.microsoft.com/office/drawing/2014/main" id="{3EDC586E-FFB1-D0FE-C78A-21EF92EC86BF}"/>
              </a:ext>
            </a:extLst>
          </p:cNvPr>
          <p:cNvSpPr/>
          <p:nvPr/>
        </p:nvSpPr>
        <p:spPr>
          <a:xfrm>
            <a:off x="2436404" y="2656441"/>
            <a:ext cx="6509502" cy="7365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Capacità di sviluppare applicazioni di tecnologia blockchain per la banca, progettare smart </a:t>
            </a:r>
            <a:r>
              <a:rPr lang="it-IT" sz="9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contract</a:t>
            </a: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e integrare intelligenza artificiale nei servizi finanziari.</a:t>
            </a:r>
          </a:p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Familiarità con la programmazione (es. Python, </a:t>
            </a:r>
            <a:r>
              <a:rPr lang="it-IT" sz="9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Solidity</a:t>
            </a: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) e con piattaforme come </a:t>
            </a:r>
            <a:r>
              <a:rPr lang="it-IT" sz="9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Ethereum</a:t>
            </a: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è importante.</a:t>
            </a:r>
            <a:endParaRPr lang="it-IT" sz="9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6" name="Text 1">
            <a:extLst>
              <a:ext uri="{FF2B5EF4-FFF2-40B4-BE49-F238E27FC236}">
                <a16:creationId xmlns:a16="http://schemas.microsoft.com/office/drawing/2014/main" id="{57432BE4-86A4-2253-FB21-6E0910AB9FC3}"/>
              </a:ext>
            </a:extLst>
          </p:cNvPr>
          <p:cNvSpPr/>
          <p:nvPr/>
        </p:nvSpPr>
        <p:spPr>
          <a:xfrm>
            <a:off x="2436404" y="2430928"/>
            <a:ext cx="6041746" cy="1828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it-IT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Hard skill</a:t>
            </a:r>
          </a:p>
        </p:txBody>
      </p:sp>
      <p:sp>
        <p:nvSpPr>
          <p:cNvPr id="27" name="Text 0">
            <a:extLst>
              <a:ext uri="{FF2B5EF4-FFF2-40B4-BE49-F238E27FC236}">
                <a16:creationId xmlns:a16="http://schemas.microsoft.com/office/drawing/2014/main" id="{BA23F7F2-5611-C440-2995-3FA1753CE503}"/>
              </a:ext>
            </a:extLst>
          </p:cNvPr>
          <p:cNvSpPr/>
          <p:nvPr/>
        </p:nvSpPr>
        <p:spPr>
          <a:xfrm>
            <a:off x="2436404" y="3776219"/>
            <a:ext cx="6509502" cy="7365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Creatività nel </a:t>
            </a:r>
            <a:r>
              <a:rPr lang="it-IT" sz="9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problem</a:t>
            </a: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solving, pensiero fuori dagli schemi e capacità di anticipare le tendenze del mercato.</a:t>
            </a:r>
          </a:p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È necessaria anche un'eccellente capacità di collaborazione per lavorare con team multidisciplinari.</a:t>
            </a:r>
            <a:endParaRPr lang="it-IT" sz="9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0" name="Text 1">
            <a:extLst>
              <a:ext uri="{FF2B5EF4-FFF2-40B4-BE49-F238E27FC236}">
                <a16:creationId xmlns:a16="http://schemas.microsoft.com/office/drawing/2014/main" id="{3444BE49-DC55-F1C1-F708-2B7F220E5842}"/>
              </a:ext>
            </a:extLst>
          </p:cNvPr>
          <p:cNvSpPr/>
          <p:nvPr/>
        </p:nvSpPr>
        <p:spPr>
          <a:xfrm>
            <a:off x="2436404" y="3550706"/>
            <a:ext cx="6041746" cy="1828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it-IT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Soft skill</a:t>
            </a:r>
          </a:p>
        </p:txBody>
      </p:sp>
      <p:sp>
        <p:nvSpPr>
          <p:cNvPr id="31" name="Text 1">
            <a:extLst>
              <a:ext uri="{FF2B5EF4-FFF2-40B4-BE49-F238E27FC236}">
                <a16:creationId xmlns:a16="http://schemas.microsoft.com/office/drawing/2014/main" id="{5E1A998F-90E7-44F9-64F6-9A737BFB0ACD}"/>
              </a:ext>
            </a:extLst>
          </p:cNvPr>
          <p:cNvSpPr/>
          <p:nvPr/>
        </p:nvSpPr>
        <p:spPr>
          <a:xfrm>
            <a:off x="488895" y="4124683"/>
            <a:ext cx="277813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900"/>
              </a:lnSpc>
            </a:pPr>
            <a:r>
              <a:rPr lang="en-US" sz="800" b="1" kern="0" spc="240" dirty="0">
                <a:solidFill>
                  <a:srgbClr val="50BC8C"/>
                </a:solidFill>
                <a:latin typeface="Gotham Narrow Black" pitchFamily="50" charset="0"/>
                <a:ea typeface="Karla" pitchFamily="34" charset="-122"/>
                <a:cs typeface="Karla" pitchFamily="34" charset="-120"/>
              </a:rPr>
              <a:t>La Banca del futuro</a:t>
            </a:r>
            <a:endParaRPr lang="en-US" sz="800" dirty="0">
              <a:solidFill>
                <a:srgbClr val="50BC8C"/>
              </a:solidFill>
              <a:latin typeface="Gotham Narrow Black" pitchFamily="50" charset="0"/>
            </a:endParaRPr>
          </a:p>
        </p:txBody>
      </p:sp>
      <p:sp>
        <p:nvSpPr>
          <p:cNvPr id="32" name="Text 1">
            <a:extLst>
              <a:ext uri="{FF2B5EF4-FFF2-40B4-BE49-F238E27FC236}">
                <a16:creationId xmlns:a16="http://schemas.microsoft.com/office/drawing/2014/main" id="{8BBB79B0-4E46-319F-F31D-99FDE0C22BF2}"/>
              </a:ext>
            </a:extLst>
          </p:cNvPr>
          <p:cNvSpPr/>
          <p:nvPr/>
        </p:nvSpPr>
        <p:spPr>
          <a:xfrm>
            <a:off x="488896" y="4335272"/>
            <a:ext cx="2831576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900"/>
              </a:lnSpc>
            </a:pPr>
            <a:r>
              <a:rPr lang="en-US" sz="400" kern="0" spc="240" dirty="0">
                <a:solidFill>
                  <a:srgbClr val="50BC8C"/>
                </a:solidFill>
                <a:latin typeface="Gotham Narrow Light" pitchFamily="50" charset="0"/>
                <a:ea typeface="Karla" pitchFamily="34" charset="-122"/>
                <a:cs typeface="Heebo Thin" panose="00000300000000000000" pitchFamily="2" charset="-79"/>
              </a:rPr>
              <a:t>Progetto di orientamento</a:t>
            </a:r>
          </a:p>
          <a:p>
            <a:pPr algn="l">
              <a:lnSpc>
                <a:spcPts val="900"/>
              </a:lnSpc>
            </a:pPr>
            <a:r>
              <a:rPr lang="en-US" sz="400" kern="0" spc="240" dirty="0">
                <a:solidFill>
                  <a:srgbClr val="50BC8C"/>
                </a:solidFill>
                <a:latin typeface="Gotham Narrow Light" pitchFamily="50" charset="0"/>
                <a:ea typeface="Karla" pitchFamily="34" charset="-122"/>
                <a:cs typeface="Heebo Thin" panose="00000300000000000000" pitchFamily="2" charset="-79"/>
              </a:rPr>
              <a:t>ai lavori green</a:t>
            </a:r>
            <a:endParaRPr lang="en-US" sz="400" dirty="0">
              <a:solidFill>
                <a:srgbClr val="50BC8C"/>
              </a:solidFill>
              <a:latin typeface="Gotham Narrow Light" pitchFamily="50" charset="0"/>
              <a:cs typeface="Heebo Thin" panose="00000300000000000000" pitchFamily="2" charset="-79"/>
            </a:endParaRPr>
          </a:p>
        </p:txBody>
      </p:sp>
      <p:pic>
        <p:nvPicPr>
          <p:cNvPr id="2" name="Immagine 1" descr="Immagine che contiene Carattere, Elementi grafici, schermata, grafica&#10;&#10;Descrizione generata automaticamente">
            <a:extLst>
              <a:ext uri="{FF2B5EF4-FFF2-40B4-BE49-F238E27FC236}">
                <a16:creationId xmlns:a16="http://schemas.microsoft.com/office/drawing/2014/main" id="{80DE0DB5-C3C0-6EE8-1745-AF650C3F4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07" y="3808838"/>
            <a:ext cx="957958" cy="22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436404" y="1536663"/>
            <a:ext cx="6509502" cy="29129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Il consulente svilupperebbe nuovi prodotti e servizi finanziari basati su tecnologie avanzate, analizzando il mercato per identificare opportunità di innovazione.</a:t>
            </a:r>
          </a:p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Faciliterebbe l'integrazione della tecnologia nelle operazioni bancarie quotidiane, mantenendo la banca competitiva nel panorama in evoluzione.</a:t>
            </a:r>
          </a:p>
          <a:p>
            <a:pPr marL="171450" indent="-171450" algn="l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it-IT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Inoltre, collaborerebbe con startup fintech per implementare idee innovative.</a:t>
            </a:r>
          </a:p>
        </p:txBody>
      </p:sp>
      <p:sp>
        <p:nvSpPr>
          <p:cNvPr id="4" name="Text 1"/>
          <p:cNvSpPr/>
          <p:nvPr/>
        </p:nvSpPr>
        <p:spPr>
          <a:xfrm>
            <a:off x="2436404" y="1311150"/>
            <a:ext cx="6041746" cy="1828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it-IT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Descrizione della funzione operativa</a:t>
            </a:r>
          </a:p>
        </p:txBody>
      </p:sp>
      <p:sp>
        <p:nvSpPr>
          <p:cNvPr id="15" name="Shape 12"/>
          <p:cNvSpPr/>
          <p:nvPr/>
        </p:nvSpPr>
        <p:spPr>
          <a:xfrm>
            <a:off x="2258925" y="119063"/>
            <a:ext cx="9525" cy="4968000"/>
          </a:xfrm>
          <a:prstGeom prst="roundRect">
            <a:avLst>
              <a:gd name="adj" fmla="val -9600000"/>
            </a:avLst>
          </a:prstGeom>
          <a:solidFill>
            <a:srgbClr val="E1EDED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8" name="Shape 4">
            <a:extLst>
              <a:ext uri="{FF2B5EF4-FFF2-40B4-BE49-F238E27FC236}">
                <a16:creationId xmlns:a16="http://schemas.microsoft.com/office/drawing/2014/main" id="{4C856F28-4EE5-1BF8-E22C-5738B1DEEEE8}"/>
              </a:ext>
            </a:extLst>
          </p:cNvPr>
          <p:cNvSpPr/>
          <p:nvPr/>
        </p:nvSpPr>
        <p:spPr>
          <a:xfrm>
            <a:off x="0" y="0"/>
            <a:ext cx="9144001" cy="119063"/>
          </a:xfrm>
          <a:prstGeom prst="roundRect">
            <a:avLst>
              <a:gd name="adj" fmla="val -767997"/>
            </a:avLst>
          </a:prstGeom>
          <a:solidFill>
            <a:srgbClr val="E1EDED"/>
          </a:solidFill>
          <a:ln/>
        </p:spPr>
        <p:txBody>
          <a:bodyPr/>
          <a:lstStyle/>
          <a:p>
            <a:endParaRPr lang="it-IT" dirty="0"/>
          </a:p>
        </p:txBody>
      </p:sp>
      <p:sp>
        <p:nvSpPr>
          <p:cNvPr id="29" name="Shape 5">
            <a:extLst>
              <a:ext uri="{FF2B5EF4-FFF2-40B4-BE49-F238E27FC236}">
                <a16:creationId xmlns:a16="http://schemas.microsoft.com/office/drawing/2014/main" id="{BF1C9BF6-0D47-AD52-C579-30C66B1928A6}"/>
              </a:ext>
            </a:extLst>
          </p:cNvPr>
          <p:cNvSpPr/>
          <p:nvPr/>
        </p:nvSpPr>
        <p:spPr>
          <a:xfrm>
            <a:off x="0" y="5024438"/>
            <a:ext cx="9144001" cy="119062"/>
          </a:xfrm>
          <a:prstGeom prst="roundRect">
            <a:avLst>
              <a:gd name="adj" fmla="val -768003"/>
            </a:avLst>
          </a:prstGeom>
          <a:solidFill>
            <a:srgbClr val="E1EDED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C3698DE4-91E8-986E-7B5B-73CCAAEE9F9E}"/>
              </a:ext>
            </a:extLst>
          </p:cNvPr>
          <p:cNvSpPr/>
          <p:nvPr/>
        </p:nvSpPr>
        <p:spPr>
          <a:xfrm>
            <a:off x="476251" y="219809"/>
            <a:ext cx="1825804" cy="6609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850"/>
              </a:lnSpc>
            </a:pPr>
            <a:r>
              <a:rPr lang="en-US" sz="3600" b="0" kern="0" spc="-36" dirty="0">
                <a:solidFill>
                  <a:srgbClr val="E1EDED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Profilo 4</a:t>
            </a:r>
            <a:endParaRPr lang="en-US" sz="3600" dirty="0">
              <a:solidFill>
                <a:srgbClr val="E1EDED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987443A-380E-16D3-EB9A-BDCDDE04A595}"/>
              </a:ext>
            </a:extLst>
          </p:cNvPr>
          <p:cNvSpPr txBox="1"/>
          <p:nvPr/>
        </p:nvSpPr>
        <p:spPr>
          <a:xfrm>
            <a:off x="402648" y="828076"/>
            <a:ext cx="1688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50BC8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Consulente per l'Innovazione Finanziaria</a:t>
            </a:r>
          </a:p>
        </p:txBody>
      </p:sp>
      <p:sp>
        <p:nvSpPr>
          <p:cNvPr id="31" name="Text 1">
            <a:extLst>
              <a:ext uri="{FF2B5EF4-FFF2-40B4-BE49-F238E27FC236}">
                <a16:creationId xmlns:a16="http://schemas.microsoft.com/office/drawing/2014/main" id="{5E1A998F-90E7-44F9-64F6-9A737BFB0ACD}"/>
              </a:ext>
            </a:extLst>
          </p:cNvPr>
          <p:cNvSpPr/>
          <p:nvPr/>
        </p:nvSpPr>
        <p:spPr>
          <a:xfrm>
            <a:off x="488895" y="4124683"/>
            <a:ext cx="277813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900"/>
              </a:lnSpc>
            </a:pPr>
            <a:r>
              <a:rPr lang="en-US" sz="800" b="1" kern="0" spc="240" dirty="0">
                <a:solidFill>
                  <a:srgbClr val="50BC8C"/>
                </a:solidFill>
                <a:latin typeface="Gotham Narrow Black" pitchFamily="50" charset="0"/>
                <a:ea typeface="Karla" pitchFamily="34" charset="-122"/>
                <a:cs typeface="Karla" pitchFamily="34" charset="-120"/>
              </a:rPr>
              <a:t>La Banca del futuro</a:t>
            </a:r>
            <a:endParaRPr lang="en-US" sz="800" dirty="0">
              <a:solidFill>
                <a:srgbClr val="50BC8C"/>
              </a:solidFill>
              <a:latin typeface="Gotham Narrow Black" pitchFamily="50" charset="0"/>
            </a:endParaRPr>
          </a:p>
        </p:txBody>
      </p:sp>
      <p:sp>
        <p:nvSpPr>
          <p:cNvPr id="32" name="Text 1">
            <a:extLst>
              <a:ext uri="{FF2B5EF4-FFF2-40B4-BE49-F238E27FC236}">
                <a16:creationId xmlns:a16="http://schemas.microsoft.com/office/drawing/2014/main" id="{8BBB79B0-4E46-319F-F31D-99FDE0C22BF2}"/>
              </a:ext>
            </a:extLst>
          </p:cNvPr>
          <p:cNvSpPr/>
          <p:nvPr/>
        </p:nvSpPr>
        <p:spPr>
          <a:xfrm>
            <a:off x="488896" y="4335272"/>
            <a:ext cx="2831576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900"/>
              </a:lnSpc>
            </a:pPr>
            <a:r>
              <a:rPr lang="en-US" sz="400" kern="0" spc="240" dirty="0">
                <a:solidFill>
                  <a:srgbClr val="50BC8C"/>
                </a:solidFill>
                <a:latin typeface="Gotham Narrow Light" pitchFamily="50" charset="0"/>
                <a:ea typeface="Karla" pitchFamily="34" charset="-122"/>
                <a:cs typeface="Heebo Thin" panose="00000300000000000000" pitchFamily="2" charset="-79"/>
              </a:rPr>
              <a:t>Progetto di orientamento</a:t>
            </a:r>
          </a:p>
          <a:p>
            <a:pPr algn="l">
              <a:lnSpc>
                <a:spcPts val="900"/>
              </a:lnSpc>
            </a:pPr>
            <a:r>
              <a:rPr lang="en-US" sz="400" kern="0" spc="240" dirty="0">
                <a:solidFill>
                  <a:srgbClr val="50BC8C"/>
                </a:solidFill>
                <a:latin typeface="Gotham Narrow Light" pitchFamily="50" charset="0"/>
                <a:ea typeface="Karla" pitchFamily="34" charset="-122"/>
                <a:cs typeface="Heebo Thin" panose="00000300000000000000" pitchFamily="2" charset="-79"/>
              </a:rPr>
              <a:t>ai lavori green</a:t>
            </a:r>
            <a:endParaRPr lang="en-US" sz="400" dirty="0">
              <a:solidFill>
                <a:srgbClr val="50BC8C"/>
              </a:solidFill>
              <a:latin typeface="Gotham Narrow Light" pitchFamily="50" charset="0"/>
              <a:cs typeface="Heebo Thin" panose="00000300000000000000" pitchFamily="2" charset="-79"/>
            </a:endParaRPr>
          </a:p>
        </p:txBody>
      </p:sp>
      <p:pic>
        <p:nvPicPr>
          <p:cNvPr id="2" name="Immagine 1" descr="Immagine che contiene Carattere, Elementi grafici, schermata, grafica&#10;&#10;Descrizione generata automaticamente">
            <a:extLst>
              <a:ext uri="{FF2B5EF4-FFF2-40B4-BE49-F238E27FC236}">
                <a16:creationId xmlns:a16="http://schemas.microsoft.com/office/drawing/2014/main" id="{3CE7CAD0-9D6C-8F15-29FF-6A3FCC615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07" y="3808838"/>
            <a:ext cx="957958" cy="22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3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1305</Words>
  <Application>Microsoft Office PowerPoint</Application>
  <PresentationFormat>Presentazione su schermo (16:9)</PresentationFormat>
  <Paragraphs>144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Gotham Narrow Black</vt:lpstr>
      <vt:lpstr>Gotham Narrow Light</vt:lpstr>
      <vt:lpstr>Roboto Black</vt:lpstr>
      <vt:lpstr>Roboto Light</vt:lpstr>
      <vt:lpstr>Roboto Medium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>PptxGenJS Presentation</dc:subject>
  <dc:creator>Pitch Software GmbH</dc:creator>
  <cp:lastModifiedBy>Giovanni Ancora</cp:lastModifiedBy>
  <cp:revision>16</cp:revision>
  <dcterms:created xsi:type="dcterms:W3CDTF">2023-07-24T07:03:28Z</dcterms:created>
  <dcterms:modified xsi:type="dcterms:W3CDTF">2025-03-11T21:11:35Z</dcterms:modified>
</cp:coreProperties>
</file>