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6" r:id="rId4"/>
    <p:sldId id="267" r:id="rId5"/>
    <p:sldId id="275" r:id="rId6"/>
    <p:sldId id="274" r:id="rId7"/>
    <p:sldId id="277" r:id="rId8"/>
    <p:sldId id="261" r:id="rId9"/>
    <p:sldId id="269" r:id="rId10"/>
    <p:sldId id="270" r:id="rId11"/>
    <p:sldId id="283" r:id="rId12"/>
    <p:sldId id="282" r:id="rId13"/>
    <p:sldId id="264" r:id="rId14"/>
    <p:sldId id="280" r:id="rId15"/>
    <p:sldId id="276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D87B"/>
    <a:srgbClr val="A46DD1"/>
    <a:srgbClr val="937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4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Inserisci in questa slide riassuntiva gli screenshot delle parti salienti della tua presentazione. In questo modo, chi ti ascolta avrà una panoramica completa del tuo lavoro di tesi.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fpecorelli@unisa.it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fpecorelli@unisa.it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/>
          <p:cNvSpPr txBox="1">
            <a:spLocks noGrp="1"/>
          </p:cNvSpPr>
          <p:nvPr>
            <p:ph type="body" sz="quarter" idx="2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2" name="Titolo Testo"/>
          <p:cNvSpPr txBox="1">
            <a:spLocks noGrp="1"/>
          </p:cNvSpPr>
          <p:nvPr>
            <p:ph type="title"/>
          </p:nvPr>
        </p:nvSpPr>
        <p:spPr>
          <a:xfrm>
            <a:off x="698500" y="1854200"/>
            <a:ext cx="11609059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8657487"/>
            <a:ext cx="11607801" cy="461062"/>
          </a:xfrm>
          <a:prstGeom prst="rect">
            <a:avLst/>
          </a:prstGeom>
        </p:spPr>
        <p:txBody>
          <a:bodyPr numCol="1" spcCol="38100"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698500" y="3568700"/>
            <a:ext cx="11607800" cy="261779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"/>
          <p:cNvSpPr txBox="1">
            <a:spLocks noGrp="1"/>
          </p:cNvSpPr>
          <p:nvPr>
            <p:ph type="body" idx="21"/>
          </p:nvPr>
        </p:nvSpPr>
        <p:spPr>
          <a:xfrm>
            <a:off x="698500" y="999064"/>
            <a:ext cx="11607800" cy="5210917"/>
          </a:xfrm>
          <a:prstGeom prst="rect">
            <a:avLst/>
          </a:prstGeom>
        </p:spPr>
        <p:txBody>
          <a:bodyPr numCol="1" spcCol="38100" anchor="b">
            <a:noAutofit/>
          </a:bodyPr>
          <a:lstStyle/>
          <a:p>
            <a:endParaRPr/>
          </a:p>
        </p:txBody>
      </p:sp>
      <p:sp>
        <p:nvSpPr>
          <p:cNvPr id="12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6209979"/>
            <a:ext cx="116078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"/>
          <p:cNvSpPr txBox="1">
            <a:spLocks noGrp="1"/>
          </p:cNvSpPr>
          <p:nvPr>
            <p:ph type="body" sz="half" idx="2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magin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1" name="Immagin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2" name="Immagin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1" cy="923827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2" cy="115417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5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olo Testo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7200" b="0" cap="all" spc="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r>
              <a:t>Titolo Testo</a:t>
            </a:r>
          </a:p>
        </p:txBody>
      </p:sp>
      <p:sp>
        <p:nvSpPr>
          <p:cNvPr id="16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7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5861050" y="8356600"/>
            <a:ext cx="1270000" cy="1270000"/>
          </a:xfrm>
          <a:prstGeom prst="line">
            <a:avLst/>
          </a:prstGeom>
        </p:spPr>
        <p:txBody>
          <a:bodyPr/>
          <a:lstStyle>
            <a:lvl1pPr>
              <a:defRPr sz="1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" name="Rettangolo"/>
          <p:cNvSpPr/>
          <p:nvPr/>
        </p:nvSpPr>
        <p:spPr>
          <a:xfrm>
            <a:off x="-6928" y="1888"/>
            <a:ext cx="13018657" cy="487680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4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26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year</a:t>
            </a:r>
          </a:p>
        </p:txBody>
      </p:sp>
      <p:sp>
        <p:nvSpPr>
          <p:cNvPr id="30" name="Introduction &amp; Background"/>
          <p:cNvSpPr txBox="1"/>
          <p:nvPr/>
        </p:nvSpPr>
        <p:spPr>
          <a:xfrm>
            <a:off x="237473" y="3712259"/>
            <a:ext cx="1160906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6000" b="1" spc="-119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42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4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2021</a:t>
            </a:r>
          </a:p>
        </p:txBody>
      </p:sp>
      <p:sp>
        <p:nvSpPr>
          <p:cNvPr id="46" name="Introduction &amp; Background"/>
          <p:cNvSpPr txBox="1"/>
          <p:nvPr/>
        </p:nvSpPr>
        <p:spPr>
          <a:xfrm>
            <a:off x="118111" y="410702"/>
            <a:ext cx="1160905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mmagin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55" name="Rettangolo"/>
          <p:cNvSpPr txBox="1">
            <a:spLocks noGrp="1"/>
          </p:cNvSpPr>
          <p:nvPr>
            <p:ph type="body" sz="quarter" idx="22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71500"/>
            <a:ext cx="11607801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3944" y="8237678"/>
            <a:ext cx="1270001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3" cy="87800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xfrm>
            <a:off x="698500" y="692533"/>
            <a:ext cx="5105400" cy="4387468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 numCol="1" spcCol="38100"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76" name="Titolo Testo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11607801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magine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7" cy="859790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94" name="Rettangolo"/>
          <p:cNvSpPr txBox="1">
            <a:spLocks noGrp="1"/>
          </p:cNvSpPr>
          <p:nvPr>
            <p:ph type="body" sz="half" idx="22"/>
          </p:nvPr>
        </p:nvSpPr>
        <p:spPr>
          <a:xfrm>
            <a:off x="698500" y="3480196"/>
            <a:ext cx="5105400" cy="5593163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9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51054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58935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100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4012" y="8237678"/>
            <a:ext cx="1270001" cy="1270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"/><Relationship Id="rId3" Type="http://schemas.openxmlformats.org/officeDocument/2006/relationships/image" Target="../media/image5.tif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6.tif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email@studenti.unisa.it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tudenti.unisa.it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mailto:email@studenti.unisa.it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35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2.png"/><Relationship Id="rId5" Type="http://schemas.openxmlformats.org/officeDocument/2006/relationships/image" Target="../media/image33.png"/><Relationship Id="rId10" Type="http://schemas.openxmlformats.org/officeDocument/2006/relationships/image" Target="../media/image10.png"/><Relationship Id="rId4" Type="http://schemas.openxmlformats.org/officeDocument/2006/relationships/image" Target="../media/image35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mailto:email@studenti.unisa.it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hyperlink" Target="mailto:email@studenti.unisa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tudenti.unisa.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tudenti.unisa.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Titolo tesi"/>
          <p:cNvSpPr txBox="1">
            <a:spLocks noGrp="1"/>
          </p:cNvSpPr>
          <p:nvPr>
            <p:ph type="title"/>
          </p:nvPr>
        </p:nvSpPr>
        <p:spPr>
          <a:xfrm>
            <a:off x="-32272" y="3070964"/>
            <a:ext cx="13037072" cy="3056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it-IT" sz="6800" dirty="0"/>
              <a:t>Estrazione di requisiti software da conversazioni tramite tecniche di NLP</a:t>
            </a:r>
            <a:endParaRPr sz="6800" dirty="0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Raggruppa"/>
          <p:cNvGrpSpPr/>
          <p:nvPr/>
        </p:nvGrpSpPr>
        <p:grpSpPr>
          <a:xfrm>
            <a:off x="602224" y="170717"/>
            <a:ext cx="1020435" cy="1020436"/>
            <a:chOff x="0" y="0"/>
            <a:chExt cx="1020434" cy="1020434"/>
          </a:xfrm>
        </p:grpSpPr>
        <p:sp>
          <p:nvSpPr>
            <p:cNvPr id="19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1" name="image2.tif" descr="image2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ome Cognome Mat.:  xxxxxxxxx"/>
          <p:cNvSpPr txBox="1"/>
          <p:nvPr/>
        </p:nvSpPr>
        <p:spPr>
          <a:xfrm>
            <a:off x="6888740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Giovanni Borrelli</a:t>
            </a:r>
            <a:br>
              <a:rPr dirty="0"/>
            </a:br>
            <a:r>
              <a:rPr dirty="0"/>
              <a:t>Mat.:  </a:t>
            </a:r>
            <a:r>
              <a:rPr lang="it-IT" dirty="0"/>
              <a:t>0512110177</a:t>
            </a:r>
            <a:endParaRPr dirty="0"/>
          </a:p>
        </p:txBody>
      </p:sp>
      <p:grpSp>
        <p:nvGrpSpPr>
          <p:cNvPr id="196" name="Raggruppa"/>
          <p:cNvGrpSpPr/>
          <p:nvPr/>
        </p:nvGrpSpPr>
        <p:grpSpPr>
          <a:xfrm>
            <a:off x="1837439" y="116347"/>
            <a:ext cx="1083420" cy="1129176"/>
            <a:chOff x="0" y="0"/>
            <a:chExt cx="1083419" cy="1129175"/>
          </a:xfrm>
        </p:grpSpPr>
        <p:sp>
          <p:nvSpPr>
            <p:cNvPr id="19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5" name="image1.tif" descr="image1.tif"/>
            <p:cNvPicPr>
              <a:picLocks noChangeAspect="1"/>
            </p:cNvPicPr>
            <p:nvPr/>
          </p:nvPicPr>
          <p:blipFill>
            <a:blip r:embed="rId4"/>
            <a:srcRect l="19293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email@studenti.unisa.it…"/>
          <p:cNvSpPr txBox="1"/>
          <p:nvPr/>
        </p:nvSpPr>
        <p:spPr>
          <a:xfrm>
            <a:off x="983156" y="8528015"/>
            <a:ext cx="5905583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5"/>
              </a:rPr>
              <a:t>g.borrelli17</a:t>
            </a:r>
            <a:r>
              <a:rPr dirty="0">
                <a:hlinkClick r:id="rId5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98" name="world-wide-we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682425" y="8518423"/>
            <a:ext cx="25739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it-IT" dirty="0"/>
              <a:t>Scansiona il QR-code per consultare la tesi completa online</a:t>
            </a:r>
            <a:endParaRPr dirty="0"/>
          </a:p>
        </p:txBody>
      </p:sp>
      <p:pic>
        <p:nvPicPr>
          <p:cNvPr id="201" name="Immagine" descr="Immagin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4315" y="8519920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Prof. Nome Cognome…"/>
          <p:cNvSpPr txBox="1"/>
          <p:nvPr/>
        </p:nvSpPr>
        <p:spPr>
          <a:xfrm>
            <a:off x="575334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Prof. </a:t>
            </a:r>
            <a:r>
              <a:rPr lang="it-IT" dirty="0"/>
              <a:t>Fabio Palomba</a:t>
            </a:r>
            <a:endParaRPr dirty="0"/>
          </a:p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/>
              <a:t>Dott</a:t>
            </a:r>
            <a:r>
              <a:rPr dirty="0"/>
              <a:t>. </a:t>
            </a:r>
            <a:r>
              <a:rPr lang="it-IT" dirty="0"/>
              <a:t>Francesco Casillo</a:t>
            </a:r>
            <a:endParaRPr dirty="0"/>
          </a:p>
        </p:txBody>
      </p:sp>
      <p:sp>
        <p:nvSpPr>
          <p:cNvPr id="203" name="Corso di Laurea (Magistrale) in Informatica"/>
          <p:cNvSpPr txBox="1"/>
          <p:nvPr/>
        </p:nvSpPr>
        <p:spPr>
          <a:xfrm>
            <a:off x="2376032" y="1530558"/>
            <a:ext cx="825273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Corso di </a:t>
            </a:r>
            <a:r>
              <a:rPr dirty="0" err="1"/>
              <a:t>Laurea</a:t>
            </a:r>
            <a:r>
              <a:rPr dirty="0"/>
              <a:t> (</a:t>
            </a:r>
            <a:r>
              <a:rPr lang="it-IT" dirty="0"/>
              <a:t>Triennale</a:t>
            </a:r>
            <a:r>
              <a:rPr dirty="0"/>
              <a:t>) in Informatica</a:t>
            </a:r>
          </a:p>
        </p:txBody>
      </p:sp>
      <p:pic>
        <p:nvPicPr>
          <p:cNvPr id="204" name="linkedin(1).png" descr="linkedin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Metodologia</a:t>
            </a: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08BBBB-244C-875F-82FC-28B43E48D66B}"/>
              </a:ext>
            </a:extLst>
          </p:cNvPr>
          <p:cNvSpPr txBox="1"/>
          <p:nvPr/>
        </p:nvSpPr>
        <p:spPr>
          <a:xfrm>
            <a:off x="162560" y="1756107"/>
            <a:ext cx="12679680" cy="1709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5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TECNICHE DI 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5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WORD EMBEDDING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B7198920-880E-F880-9C2C-B55BF56549F7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ED212B60-74C3-79B7-DFFE-FE01C32B24E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F4CC3BBA-796E-0D79-BC13-11C02DFCE7D7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6" name="world-wide-web.png">
            <a:extLst>
              <a:ext uri="{FF2B5EF4-FFF2-40B4-BE49-F238E27FC236}">
                <a16:creationId xmlns:a16="http://schemas.microsoft.com/office/drawing/2014/main" id="{BA287EE6-E632-E514-AC84-4E359FA5B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9E1F62D7-3398-56FA-DEFE-740E28E9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(1).png" descr="linkedin(1).png">
            <a:extLst>
              <a:ext uri="{FF2B5EF4-FFF2-40B4-BE49-F238E27FC236}">
                <a16:creationId xmlns:a16="http://schemas.microsoft.com/office/drawing/2014/main" id="{CF3F0F96-A93B-0713-B511-8AEE8ED4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E40101-445B-801F-715B-856A3BF6D9AD}"/>
              </a:ext>
            </a:extLst>
          </p:cNvPr>
          <p:cNvSpPr txBox="1"/>
          <p:nvPr/>
        </p:nvSpPr>
        <p:spPr>
          <a:xfrm>
            <a:off x="2254573" y="6197412"/>
            <a:ext cx="849565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Sono metodi che rappresentano le parole come vettori numerici in uno spazio multidimensionale. Questi vettori catturano le relazioni semantiche tra le parole.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D919A1-41FE-1FC1-718A-A94B730C3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960" y="3644097"/>
            <a:ext cx="2189831" cy="21898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BDFF31-4661-AE14-5AEE-B3631D313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4253" y="4223206"/>
            <a:ext cx="1216293" cy="12162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CEBEE8-0B7B-B234-2D1F-C446D449D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3008" y="3653386"/>
            <a:ext cx="2224446" cy="22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0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Metodologia</a:t>
            </a: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ttangolo">
            <a:extLst>
              <a:ext uri="{FF2B5EF4-FFF2-40B4-BE49-F238E27FC236}">
                <a16:creationId xmlns:a16="http://schemas.microsoft.com/office/drawing/2014/main" id="{B7198920-880E-F880-9C2C-B55BF56549F7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ED212B60-74C3-79B7-DFFE-FE01C32B24E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F4CC3BBA-796E-0D79-BC13-11C02DFCE7D7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6" name="world-wide-web.png">
            <a:extLst>
              <a:ext uri="{FF2B5EF4-FFF2-40B4-BE49-F238E27FC236}">
                <a16:creationId xmlns:a16="http://schemas.microsoft.com/office/drawing/2014/main" id="{BA287EE6-E632-E514-AC84-4E359FA5B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9E1F62D7-3398-56FA-DEFE-740E28E9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(1).png" descr="linkedin(1).png">
            <a:extLst>
              <a:ext uri="{FF2B5EF4-FFF2-40B4-BE49-F238E27FC236}">
                <a16:creationId xmlns:a16="http://schemas.microsoft.com/office/drawing/2014/main" id="{CF3F0F96-A93B-0713-B511-8AEE8ED4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F3B442-AF3C-5FE5-1FBF-2EAC2A34606D}"/>
              </a:ext>
            </a:extLst>
          </p:cNvPr>
          <p:cNvSpPr txBox="1"/>
          <p:nvPr/>
        </p:nvSpPr>
        <p:spPr>
          <a:xfrm>
            <a:off x="9426642" y="5491625"/>
            <a:ext cx="297180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BERT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9BB69-E792-426F-D7B3-F725B92A943C}"/>
              </a:ext>
            </a:extLst>
          </p:cNvPr>
          <p:cNvSpPr txBox="1"/>
          <p:nvPr/>
        </p:nvSpPr>
        <p:spPr>
          <a:xfrm>
            <a:off x="3498404" y="5313881"/>
            <a:ext cx="297180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Word2Vec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1EFECC-0431-FF78-FEAA-2F3FAD9A9C36}"/>
              </a:ext>
            </a:extLst>
          </p:cNvPr>
          <p:cNvSpPr txBox="1"/>
          <p:nvPr/>
        </p:nvSpPr>
        <p:spPr>
          <a:xfrm>
            <a:off x="564874" y="3934740"/>
            <a:ext cx="2956560" cy="533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FastText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9FC8E0-3347-B78F-5FF2-1F5FC6506451}"/>
              </a:ext>
            </a:extLst>
          </p:cNvPr>
          <p:cNvSpPr txBox="1"/>
          <p:nvPr/>
        </p:nvSpPr>
        <p:spPr>
          <a:xfrm>
            <a:off x="6509503" y="3812076"/>
            <a:ext cx="297180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GloVe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D0E34F-0969-A3DE-E37E-7C6C5EC57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76170">
            <a:off x="776958" y="2976337"/>
            <a:ext cx="2520000" cy="252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2FC67B3-8EB8-812C-3CA8-90C554836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45792">
            <a:off x="6790169" y="2874883"/>
            <a:ext cx="2520000" cy="252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D75FCA-2D88-9FD6-0213-6ECAB7DA9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3346">
            <a:off x="3748174" y="4314888"/>
            <a:ext cx="2520000" cy="252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2A47E2D-EC6D-E956-7F1A-C0FF1D0C6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19982">
            <a:off x="9652542" y="449067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337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Metodologia</a:t>
            </a: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ttangolo">
            <a:extLst>
              <a:ext uri="{FF2B5EF4-FFF2-40B4-BE49-F238E27FC236}">
                <a16:creationId xmlns:a16="http://schemas.microsoft.com/office/drawing/2014/main" id="{B7198920-880E-F880-9C2C-B55BF56549F7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ED212B60-74C3-79B7-DFFE-FE01C32B24E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F4CC3BBA-796E-0D79-BC13-11C02DFCE7D7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6" name="world-wide-web.png">
            <a:extLst>
              <a:ext uri="{FF2B5EF4-FFF2-40B4-BE49-F238E27FC236}">
                <a16:creationId xmlns:a16="http://schemas.microsoft.com/office/drawing/2014/main" id="{BA287EE6-E632-E514-AC84-4E359FA5B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9E1F62D7-3398-56FA-DEFE-740E28E9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(1).png" descr="linkedin(1).png">
            <a:extLst>
              <a:ext uri="{FF2B5EF4-FFF2-40B4-BE49-F238E27FC236}">
                <a16:creationId xmlns:a16="http://schemas.microsoft.com/office/drawing/2014/main" id="{CF3F0F96-A93B-0713-B511-8AEE8ED4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E83B42-C174-171F-1E46-DDAE30310487}"/>
              </a:ext>
            </a:extLst>
          </p:cNvPr>
          <p:cNvSpPr txBox="1"/>
          <p:nvPr/>
        </p:nvSpPr>
        <p:spPr>
          <a:xfrm>
            <a:off x="2380717" y="3182151"/>
            <a:ext cx="124968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SVC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F0706F-048D-2AAC-DD9C-BC9AA37A4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934" y="4136714"/>
            <a:ext cx="2025192" cy="20251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61DBAA-D080-9C60-383E-1206692C0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6100" y="4139141"/>
            <a:ext cx="2022765" cy="202276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A4465F4-2633-63AB-41C5-629DCF51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017" y="4139141"/>
            <a:ext cx="2022765" cy="202276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E0A9D5B-6339-003A-9CDE-54C7BCD154B1}"/>
              </a:ext>
            </a:extLst>
          </p:cNvPr>
          <p:cNvSpPr txBox="1"/>
          <p:nvPr/>
        </p:nvSpPr>
        <p:spPr>
          <a:xfrm flipH="1">
            <a:off x="5049538" y="3187280"/>
            <a:ext cx="3459461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Helvetica"/>
              </a:rPr>
              <a:t>MLPCLASSIFIER</a:t>
            </a:r>
            <a:endParaRPr lang="it-IT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A0DE12-4757-A0B0-3CA1-CDF74484F6FA}"/>
              </a:ext>
            </a:extLst>
          </p:cNvPr>
          <p:cNvSpPr txBox="1"/>
          <p:nvPr/>
        </p:nvSpPr>
        <p:spPr>
          <a:xfrm>
            <a:off x="8804566" y="2975468"/>
            <a:ext cx="31385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Helvetica"/>
              </a:rPr>
              <a:t>LOGISTIC REGRESSION</a:t>
            </a:r>
            <a:endParaRPr lang="it-IT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D3A30-FAAD-2B82-72DE-A921EA989461}"/>
              </a:ext>
            </a:extLst>
          </p:cNvPr>
          <p:cNvSpPr txBox="1"/>
          <p:nvPr/>
        </p:nvSpPr>
        <p:spPr>
          <a:xfrm>
            <a:off x="1188229" y="1663981"/>
            <a:ext cx="10614483" cy="89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 di ML</a:t>
            </a:r>
            <a:r>
              <a:rPr lang="it-IT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A9DE89-DFF4-3087-7590-8BE184B95D3D}"/>
              </a:ext>
            </a:extLst>
          </p:cNvPr>
          <p:cNvSpPr txBox="1"/>
          <p:nvPr/>
        </p:nvSpPr>
        <p:spPr>
          <a:xfrm>
            <a:off x="8659972" y="6334820"/>
            <a:ext cx="3181747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2400" dirty="0"/>
              <a:t>Semplice ed Efficiente per Classificazione Binaria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752815-9E7C-C585-CABF-285C57A3B1B3}"/>
              </a:ext>
            </a:extLst>
          </p:cNvPr>
          <p:cNvSpPr txBox="1"/>
          <p:nvPr/>
        </p:nvSpPr>
        <p:spPr>
          <a:xfrm>
            <a:off x="5348391" y="6281473"/>
            <a:ext cx="2308016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2400" dirty="0"/>
              <a:t>Utilizza reti neurali, adatto a problemi di classificazione complessi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DD30AC-40E7-9E3A-85BA-015DAFAB6B3F}"/>
              </a:ext>
            </a:extLst>
          </p:cNvPr>
          <p:cNvSpPr txBox="1"/>
          <p:nvPr/>
        </p:nvSpPr>
        <p:spPr>
          <a:xfrm>
            <a:off x="1497803" y="6255830"/>
            <a:ext cx="2614321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2400" dirty="0"/>
              <a:t>Buona Performance, soprattutto con dataset di piccole dimensioni</a:t>
            </a:r>
          </a:p>
        </p:txBody>
      </p:sp>
    </p:spTree>
    <p:extLst>
      <p:ext uri="{BB962C8B-B14F-4D97-AF65-F5344CB8AC3E}">
        <p14:creationId xmlns:p14="http://schemas.microsoft.com/office/powerpoint/2010/main" val="3092127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Titolo Tesi…"/>
          <p:cNvSpPr txBox="1"/>
          <p:nvPr/>
        </p:nvSpPr>
        <p:spPr>
          <a:xfrm>
            <a:off x="77251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304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>
                <a:hlinkClick r:id="rId2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@Account social</a:t>
            </a:r>
          </a:p>
        </p:txBody>
      </p:sp>
      <p:pic>
        <p:nvPicPr>
          <p:cNvPr id="305" name="world-wide-web.png" descr="world-wide-w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olo Sezione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31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ttangolo">
            <a:extLst>
              <a:ext uri="{FF2B5EF4-FFF2-40B4-BE49-F238E27FC236}">
                <a16:creationId xmlns:a16="http://schemas.microsoft.com/office/drawing/2014/main" id="{F2D2482B-948E-6FB6-199A-8A6FE93EE8FB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9373CB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Titolo Tesi…">
            <a:extLst>
              <a:ext uri="{FF2B5EF4-FFF2-40B4-BE49-F238E27FC236}">
                <a16:creationId xmlns:a16="http://schemas.microsoft.com/office/drawing/2014/main" id="{B66985CF-0DE4-6A9C-6DFA-FBE2C04B3756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4" name="email@studenti.unisa.it…">
            <a:extLst>
              <a:ext uri="{FF2B5EF4-FFF2-40B4-BE49-F238E27FC236}">
                <a16:creationId xmlns:a16="http://schemas.microsoft.com/office/drawing/2014/main" id="{7F90B95E-6FEB-50FB-1999-045CA5A0D574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5" name="world-wide-web.png">
            <a:extLst>
              <a:ext uri="{FF2B5EF4-FFF2-40B4-BE49-F238E27FC236}">
                <a16:creationId xmlns:a16="http://schemas.microsoft.com/office/drawing/2014/main" id="{0FA39E11-6E83-73EA-6778-63F4FF4E2D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048BA689-77DD-0560-8714-831C3B1C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inkedin(1).png" descr="linkedin(1).png">
            <a:extLst>
              <a:ext uri="{FF2B5EF4-FFF2-40B4-BE49-F238E27FC236}">
                <a16:creationId xmlns:a16="http://schemas.microsoft.com/office/drawing/2014/main" id="{C93EB3B4-54D0-E973-6055-2A827AC03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C759E5-C2CF-3246-8FD4-C577EA978C43}"/>
              </a:ext>
            </a:extLst>
          </p:cNvPr>
          <p:cNvSpPr txBox="1"/>
          <p:nvPr/>
        </p:nvSpPr>
        <p:spPr>
          <a:xfrm>
            <a:off x="1555750" y="1518093"/>
            <a:ext cx="9893300" cy="1349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A46D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MIGLIOR COMBINAZIONE INDIVIDUATA: </a:t>
            </a:r>
            <a:r>
              <a:rPr kumimoji="0" lang="it-IT" sz="54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BERT con SVC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0C9813-7223-8199-C423-A6A8ADBE6D13}"/>
              </a:ext>
            </a:extLst>
          </p:cNvPr>
          <p:cNvSpPr txBox="1"/>
          <p:nvPr/>
        </p:nvSpPr>
        <p:spPr>
          <a:xfrm>
            <a:off x="768852" y="3805359"/>
            <a:ext cx="332692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BERT</a:t>
            </a: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comprende il contesto delle parole analizzando l'intera frase </a:t>
            </a:r>
            <a:r>
              <a:rPr kumimoji="0" lang="it-IT" sz="24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bidirezionalmente</a:t>
            </a: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7BFD4E-F6FD-4D3C-FB25-13592C4D2346}"/>
              </a:ext>
            </a:extLst>
          </p:cNvPr>
          <p:cNvSpPr txBox="1"/>
          <p:nvPr/>
        </p:nvSpPr>
        <p:spPr>
          <a:xfrm>
            <a:off x="8839200" y="3989896"/>
            <a:ext cx="3326924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SVC</a:t>
            </a: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è un algoritmo di ML che si è dimostrato essere efficace e veloce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447EA78-B409-24FF-A99A-DC412B804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0287" y="3662206"/>
            <a:ext cx="1907739" cy="1907739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6A5929D-BBBB-10AE-D8DE-6F980695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18919"/>
              </p:ext>
            </p:extLst>
          </p:nvPr>
        </p:nvGraphicFramePr>
        <p:xfrm>
          <a:off x="762002" y="6508125"/>
          <a:ext cx="11404122" cy="15211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0687">
                  <a:extLst>
                    <a:ext uri="{9D8B030D-6E8A-4147-A177-3AD203B41FA5}">
                      <a16:colId xmlns:a16="http://schemas.microsoft.com/office/drawing/2014/main" val="3979968328"/>
                    </a:ext>
                  </a:extLst>
                </a:gridCol>
                <a:gridCol w="1900687">
                  <a:extLst>
                    <a:ext uri="{9D8B030D-6E8A-4147-A177-3AD203B41FA5}">
                      <a16:colId xmlns:a16="http://schemas.microsoft.com/office/drawing/2014/main" val="4138439319"/>
                    </a:ext>
                  </a:extLst>
                </a:gridCol>
                <a:gridCol w="1900687">
                  <a:extLst>
                    <a:ext uri="{9D8B030D-6E8A-4147-A177-3AD203B41FA5}">
                      <a16:colId xmlns:a16="http://schemas.microsoft.com/office/drawing/2014/main" val="530664433"/>
                    </a:ext>
                  </a:extLst>
                </a:gridCol>
                <a:gridCol w="1900687">
                  <a:extLst>
                    <a:ext uri="{9D8B030D-6E8A-4147-A177-3AD203B41FA5}">
                      <a16:colId xmlns:a16="http://schemas.microsoft.com/office/drawing/2014/main" val="3173455082"/>
                    </a:ext>
                  </a:extLst>
                </a:gridCol>
                <a:gridCol w="1900687">
                  <a:extLst>
                    <a:ext uri="{9D8B030D-6E8A-4147-A177-3AD203B41FA5}">
                      <a16:colId xmlns:a16="http://schemas.microsoft.com/office/drawing/2014/main" val="2450133445"/>
                    </a:ext>
                  </a:extLst>
                </a:gridCol>
                <a:gridCol w="1900687">
                  <a:extLst>
                    <a:ext uri="{9D8B030D-6E8A-4147-A177-3AD203B41FA5}">
                      <a16:colId xmlns:a16="http://schemas.microsoft.com/office/drawing/2014/main" val="2254322737"/>
                    </a:ext>
                  </a:extLst>
                </a:gridCol>
              </a:tblGrid>
              <a:tr h="760555"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latin typeface="+mj-lt"/>
                        </a:rPr>
                        <a:t>Classifier</a:t>
                      </a:r>
                      <a:endParaRPr lang="it-IT" sz="2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latin typeface="+mj-lt"/>
                        </a:rPr>
                        <a:t>Accuracy</a:t>
                      </a:r>
                      <a:endParaRPr lang="it-IT" sz="2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+mj-lt"/>
                        </a:rPr>
                        <a:t>F1-Score</a:t>
                      </a: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+mj-lt"/>
                        </a:rPr>
                        <a:t>Time </a:t>
                      </a:r>
                      <a:r>
                        <a:rPr lang="it-IT" sz="2400" b="1" dirty="0" err="1">
                          <a:latin typeface="+mj-lt"/>
                        </a:rPr>
                        <a:t>Taken</a:t>
                      </a:r>
                      <a:endParaRPr lang="it-IT" sz="2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A46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54317"/>
                  </a:ext>
                </a:extLst>
              </a:tr>
              <a:tr h="760555"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SVC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0,90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0,89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0,89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0,88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+mj-lt"/>
                        </a:rPr>
                        <a:t>0,16s</a:t>
                      </a:r>
                    </a:p>
                  </a:txBody>
                  <a:tcPr anchor="ctr">
                    <a:solidFill>
                      <a:srgbClr val="9373C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03147"/>
                  </a:ext>
                </a:extLst>
              </a:tr>
            </a:tbl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775C703F-5B56-454B-CA7B-C81DEC860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950" y="3574863"/>
            <a:ext cx="1995082" cy="1995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ttangolo"/>
          <p:cNvSpPr/>
          <p:nvPr/>
        </p:nvSpPr>
        <p:spPr>
          <a:xfrm>
            <a:off x="-6928" y="8395507"/>
            <a:ext cx="13018657" cy="1358093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Titolo Tesi…"/>
          <p:cNvSpPr txBox="1"/>
          <p:nvPr/>
        </p:nvSpPr>
        <p:spPr>
          <a:xfrm>
            <a:off x="7725133" y="8547501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304" name="email@studenti.unisa.it…"/>
          <p:cNvSpPr txBox="1"/>
          <p:nvPr/>
        </p:nvSpPr>
        <p:spPr>
          <a:xfrm>
            <a:off x="983157" y="8506424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>
                <a:hlinkClick r:id="rId2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@Account social</a:t>
            </a:r>
          </a:p>
        </p:txBody>
      </p:sp>
      <p:pic>
        <p:nvPicPr>
          <p:cNvPr id="305" name="world-wide-web.png" descr="world-wide-w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938654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00483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olo Sezione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31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ttangolo">
            <a:extLst>
              <a:ext uri="{FF2B5EF4-FFF2-40B4-BE49-F238E27FC236}">
                <a16:creationId xmlns:a16="http://schemas.microsoft.com/office/drawing/2014/main" id="{F2D2482B-948E-6FB6-199A-8A6FE93EE8FB}"/>
              </a:ext>
            </a:extLst>
          </p:cNvPr>
          <p:cNvSpPr/>
          <p:nvPr/>
        </p:nvSpPr>
        <p:spPr>
          <a:xfrm>
            <a:off x="-13857" y="8382011"/>
            <a:ext cx="13018657" cy="1358093"/>
          </a:xfrm>
          <a:prstGeom prst="rect">
            <a:avLst/>
          </a:prstGeom>
          <a:solidFill>
            <a:srgbClr val="9373CB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Titolo Tesi…">
            <a:extLst>
              <a:ext uri="{FF2B5EF4-FFF2-40B4-BE49-F238E27FC236}">
                <a16:creationId xmlns:a16="http://schemas.microsoft.com/office/drawing/2014/main" id="{B66985CF-0DE4-6A9C-6DFA-FBE2C04B3756}"/>
              </a:ext>
            </a:extLst>
          </p:cNvPr>
          <p:cNvSpPr txBox="1"/>
          <p:nvPr/>
        </p:nvSpPr>
        <p:spPr>
          <a:xfrm>
            <a:off x="6934200" y="8526421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4" name="email@studenti.unisa.it…">
            <a:extLst>
              <a:ext uri="{FF2B5EF4-FFF2-40B4-BE49-F238E27FC236}">
                <a16:creationId xmlns:a16="http://schemas.microsoft.com/office/drawing/2014/main" id="{7F90B95E-6FEB-50FB-1999-045CA5A0D574}"/>
              </a:ext>
            </a:extLst>
          </p:cNvPr>
          <p:cNvSpPr txBox="1"/>
          <p:nvPr/>
        </p:nvSpPr>
        <p:spPr>
          <a:xfrm>
            <a:off x="983157" y="8501022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5" name="world-wide-web.png">
            <a:extLst>
              <a:ext uri="{FF2B5EF4-FFF2-40B4-BE49-F238E27FC236}">
                <a16:creationId xmlns:a16="http://schemas.microsoft.com/office/drawing/2014/main" id="{0FA39E11-6E83-73EA-6778-63F4FF4E2D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28631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048BA689-77DD-0560-8714-831C3B1C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586986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inkedin(1).png" descr="linkedin(1).png">
            <a:extLst>
              <a:ext uri="{FF2B5EF4-FFF2-40B4-BE49-F238E27FC236}">
                <a16:creationId xmlns:a16="http://schemas.microsoft.com/office/drawing/2014/main" id="{C93EB3B4-54D0-E973-6055-2A827AC03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50630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C759E5-C2CF-3246-8FD4-C577EA978C43}"/>
              </a:ext>
            </a:extLst>
          </p:cNvPr>
          <p:cNvSpPr txBox="1"/>
          <p:nvPr/>
        </p:nvSpPr>
        <p:spPr>
          <a:xfrm>
            <a:off x="2190914" y="1546410"/>
            <a:ext cx="8366760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CONFRONTO CON RECONSUM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8C30F7-F127-0939-B4AA-965E722F154B}"/>
              </a:ext>
            </a:extLst>
          </p:cNvPr>
          <p:cNvSpPr txBox="1"/>
          <p:nvPr/>
        </p:nvSpPr>
        <p:spPr>
          <a:xfrm>
            <a:off x="2258521" y="5413996"/>
            <a:ext cx="820614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dirty="0"/>
              <a:t>Il nostro modello esamina </a:t>
            </a:r>
            <a:r>
              <a:rPr lang="it-IT" i="1" dirty="0"/>
              <a:t>tutte</a:t>
            </a:r>
            <a:r>
              <a:rPr lang="it-IT" dirty="0"/>
              <a:t> le frasi, non solo quelle formulate come domande.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3DA4DF-CE3A-A439-A2C9-A978AB58B28E}"/>
              </a:ext>
            </a:extLst>
          </p:cNvPr>
          <p:cNvSpPr txBox="1"/>
          <p:nvPr/>
        </p:nvSpPr>
        <p:spPr>
          <a:xfrm>
            <a:off x="3203575" y="6478499"/>
            <a:ext cx="6597650" cy="1338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Inoltre è in grado di identificare la frase </a:t>
            </a:r>
            <a:r>
              <a:rPr lang="it-IT" i="1" dirty="0"/>
              <a:t>specifica</a:t>
            </a:r>
            <a:r>
              <a:rPr lang="it-IT" dirty="0"/>
              <a:t> in cui è contenuto il requisito software.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C6828DC-52E6-37A2-B81E-E17D66C6E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807" y="2973312"/>
            <a:ext cx="2207266" cy="220726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142C111-8732-3E2A-2530-0220AA496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8255" y="2973312"/>
            <a:ext cx="2067508" cy="2067508"/>
          </a:xfrm>
          <a:prstGeom prst="rect">
            <a:avLst/>
          </a:prstGeom>
        </p:spPr>
      </p:pic>
      <p:sp>
        <p:nvSpPr>
          <p:cNvPr id="34" name="Rettangolo">
            <a:extLst>
              <a:ext uri="{FF2B5EF4-FFF2-40B4-BE49-F238E27FC236}">
                <a16:creationId xmlns:a16="http://schemas.microsoft.com/office/drawing/2014/main" id="{A24A44FC-DB95-E865-9539-758851F66E08}"/>
              </a:ext>
            </a:extLst>
          </p:cNvPr>
          <p:cNvSpPr/>
          <p:nvPr/>
        </p:nvSpPr>
        <p:spPr>
          <a:xfrm>
            <a:off x="0" y="-9753"/>
            <a:ext cx="13018657" cy="1358090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Titolo Sezione">
            <a:extLst>
              <a:ext uri="{FF2B5EF4-FFF2-40B4-BE49-F238E27FC236}">
                <a16:creationId xmlns:a16="http://schemas.microsoft.com/office/drawing/2014/main" id="{CF4FC60E-D161-7E61-7543-667BF375EA6F}"/>
              </a:ext>
            </a:extLst>
          </p:cNvPr>
          <p:cNvSpPr txBox="1"/>
          <p:nvPr/>
        </p:nvSpPr>
        <p:spPr>
          <a:xfrm>
            <a:off x="563992" y="406401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/>
            </a:lvl1pPr>
          </a:lstStyle>
          <a:p>
            <a:r>
              <a:rPr lang="it-IT" dirty="0">
                <a:solidFill>
                  <a:schemeClr val="bg1"/>
                </a:solidFill>
              </a:rPr>
              <a:t>Conclusioni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6" name="black_text-removebg-preview.png" descr="black_text-removebg-preview.png">
            <a:extLst>
              <a:ext uri="{FF2B5EF4-FFF2-40B4-BE49-F238E27FC236}">
                <a16:creationId xmlns:a16="http://schemas.microsoft.com/office/drawing/2014/main" id="{13D17DFF-35A9-9341-50FC-FF5FC9CC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263" y="139125"/>
            <a:ext cx="2209801" cy="106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png" descr="image2.png">
            <a:extLst>
              <a:ext uri="{FF2B5EF4-FFF2-40B4-BE49-F238E27FC236}">
                <a16:creationId xmlns:a16="http://schemas.microsoft.com/office/drawing/2014/main" id="{827A4E5A-B7CD-4DDB-F8AB-FD16FA567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774" y="137526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ttangolo">
            <a:extLst>
              <a:ext uri="{FF2B5EF4-FFF2-40B4-BE49-F238E27FC236}">
                <a16:creationId xmlns:a16="http://schemas.microsoft.com/office/drawing/2014/main" id="{0142B248-1EC6-CB2B-1053-BFD51288D766}"/>
              </a:ext>
            </a:extLst>
          </p:cNvPr>
          <p:cNvSpPr/>
          <p:nvPr/>
        </p:nvSpPr>
        <p:spPr>
          <a:xfrm>
            <a:off x="6929" y="8409003"/>
            <a:ext cx="13018657" cy="1358093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Titolo Tesi…">
            <a:extLst>
              <a:ext uri="{FF2B5EF4-FFF2-40B4-BE49-F238E27FC236}">
                <a16:creationId xmlns:a16="http://schemas.microsoft.com/office/drawing/2014/main" id="{49A4DE9F-ECE3-BA3B-07A2-1F13A95180B8}"/>
              </a:ext>
            </a:extLst>
          </p:cNvPr>
          <p:cNvSpPr txBox="1"/>
          <p:nvPr/>
        </p:nvSpPr>
        <p:spPr>
          <a:xfrm>
            <a:off x="7738990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40" name="email@studenti.unisa.it…">
            <a:extLst>
              <a:ext uri="{FF2B5EF4-FFF2-40B4-BE49-F238E27FC236}">
                <a16:creationId xmlns:a16="http://schemas.microsoft.com/office/drawing/2014/main" id="{B54810EC-20B8-EA84-BFCF-D7B094659FE4}"/>
              </a:ext>
            </a:extLst>
          </p:cNvPr>
          <p:cNvSpPr txBox="1"/>
          <p:nvPr/>
        </p:nvSpPr>
        <p:spPr>
          <a:xfrm>
            <a:off x="997014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41" name="world-wide-web(1).png" descr="world-wide-web(1).png">
            <a:extLst>
              <a:ext uri="{FF2B5EF4-FFF2-40B4-BE49-F238E27FC236}">
                <a16:creationId xmlns:a16="http://schemas.microsoft.com/office/drawing/2014/main" id="{438CA839-EBE4-7DA1-58EF-559D4E0FFF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99" y="8952151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email(1).png" descr="email(1).png">
            <a:extLst>
              <a:ext uri="{FF2B5EF4-FFF2-40B4-BE49-F238E27FC236}">
                <a16:creationId xmlns:a16="http://schemas.microsoft.com/office/drawing/2014/main" id="{448380E2-2058-2261-FFD2-76D0D35E6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099" y="8607004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linkedin.png" descr="linkedin.png">
            <a:extLst>
              <a:ext uri="{FF2B5EF4-FFF2-40B4-BE49-F238E27FC236}">
                <a16:creationId xmlns:a16="http://schemas.microsoft.com/office/drawing/2014/main" id="{76BFD506-D6CF-614B-C8CB-8AE6711D0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709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ttangolo">
            <a:extLst>
              <a:ext uri="{FF2B5EF4-FFF2-40B4-BE49-F238E27FC236}">
                <a16:creationId xmlns:a16="http://schemas.microsoft.com/office/drawing/2014/main" id="{B0665E57-3220-EA63-7381-E81EBEDB5575}"/>
              </a:ext>
            </a:extLst>
          </p:cNvPr>
          <p:cNvSpPr/>
          <p:nvPr/>
        </p:nvSpPr>
        <p:spPr>
          <a:xfrm>
            <a:off x="-13856" y="8395507"/>
            <a:ext cx="13032514" cy="1358093"/>
          </a:xfrm>
          <a:prstGeom prst="rect">
            <a:avLst/>
          </a:prstGeom>
          <a:solidFill>
            <a:srgbClr val="41D87B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" name="Titolo Tesi…">
            <a:extLst>
              <a:ext uri="{FF2B5EF4-FFF2-40B4-BE49-F238E27FC236}">
                <a16:creationId xmlns:a16="http://schemas.microsoft.com/office/drawing/2014/main" id="{94152DD3-F292-F291-66DD-1712D3C055A6}"/>
              </a:ext>
            </a:extLst>
          </p:cNvPr>
          <p:cNvSpPr txBox="1"/>
          <p:nvPr/>
        </p:nvSpPr>
        <p:spPr>
          <a:xfrm>
            <a:off x="6948057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46" name="email@studenti.unisa.it…">
            <a:extLst>
              <a:ext uri="{FF2B5EF4-FFF2-40B4-BE49-F238E27FC236}">
                <a16:creationId xmlns:a16="http://schemas.microsoft.com/office/drawing/2014/main" id="{A7FBC421-23F4-0965-EB2D-976109CDFF52}"/>
              </a:ext>
            </a:extLst>
          </p:cNvPr>
          <p:cNvSpPr txBox="1"/>
          <p:nvPr/>
        </p:nvSpPr>
        <p:spPr>
          <a:xfrm>
            <a:off x="997014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47" name="world-wide-web.png">
            <a:extLst>
              <a:ext uri="{FF2B5EF4-FFF2-40B4-BE49-F238E27FC236}">
                <a16:creationId xmlns:a16="http://schemas.microsoft.com/office/drawing/2014/main" id="{F3B0193D-116E-CBFD-F35B-0FC4A7F798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9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email.png" descr="email.png">
            <a:extLst>
              <a:ext uri="{FF2B5EF4-FFF2-40B4-BE49-F238E27FC236}">
                <a16:creationId xmlns:a16="http://schemas.microsoft.com/office/drawing/2014/main" id="{71D7FE95-9BAD-A9FD-8541-BB55BFBC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9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linkedin(1).png" descr="linkedin(1).png">
            <a:extLst>
              <a:ext uri="{FF2B5EF4-FFF2-40B4-BE49-F238E27FC236}">
                <a16:creationId xmlns:a16="http://schemas.microsoft.com/office/drawing/2014/main" id="{0A3D056E-A6D5-8513-B60D-1EF3B165A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09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53076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Titolo Tesi…"/>
          <p:cNvSpPr txBox="1"/>
          <p:nvPr/>
        </p:nvSpPr>
        <p:spPr>
          <a:xfrm>
            <a:off x="77251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89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sp>
        <p:nvSpPr>
          <p:cNvPr id="290" name="Titolo Sezione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/>
            </a:lvl1pPr>
          </a:lstStyle>
          <a:p>
            <a:r>
              <a:rPr lang="it-IT" dirty="0">
                <a:solidFill>
                  <a:schemeClr val="bg1"/>
                </a:solidFill>
              </a:rPr>
              <a:t>Conclusioni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91" name="world-wide-web(1).png" descr="world-wide-web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" y="8952151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email(1).png" descr="email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2" y="8607004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black_text-removebg-preview.png" descr="black_text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335" y="150768"/>
            <a:ext cx="2209801" cy="106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linkedin.png" descr="linked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E0559F-2DAF-5AB3-6438-8C7CBA623140}"/>
              </a:ext>
            </a:extLst>
          </p:cNvPr>
          <p:cNvSpPr txBox="1"/>
          <p:nvPr/>
        </p:nvSpPr>
        <p:spPr>
          <a:xfrm>
            <a:off x="5235110" y="3017537"/>
            <a:ext cx="6461113" cy="318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400" b="1" i="0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SVILUPPI FUTURI:</a:t>
            </a:r>
          </a:p>
          <a:p>
            <a:pPr marL="457200" marR="0" indent="-45720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Dataset più grande e diversificato</a:t>
            </a:r>
          </a:p>
          <a:p>
            <a:pPr marL="457200" marR="0" indent="-45720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Individuare anche la categoria del requisito software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Immagine 4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E988050-6542-24F3-F6EB-B5E772672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65" y="3289696"/>
            <a:ext cx="2834335" cy="2834335"/>
          </a:xfrm>
          <a:prstGeom prst="rect">
            <a:avLst/>
          </a:prstGeom>
        </p:spPr>
      </p:pic>
      <p:sp>
        <p:nvSpPr>
          <p:cNvPr id="3" name="Rettangolo">
            <a:extLst>
              <a:ext uri="{FF2B5EF4-FFF2-40B4-BE49-F238E27FC236}">
                <a16:creationId xmlns:a16="http://schemas.microsoft.com/office/drawing/2014/main" id="{C2E66D9C-0D20-4D0A-F904-30529B733BE3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41D87B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itolo Tesi…">
            <a:extLst>
              <a:ext uri="{FF2B5EF4-FFF2-40B4-BE49-F238E27FC236}">
                <a16:creationId xmlns:a16="http://schemas.microsoft.com/office/drawing/2014/main" id="{8E9BFC6E-02FF-EEE3-D2DE-7F82684AD82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6" name="email@studenti.unisa.it…">
            <a:extLst>
              <a:ext uri="{FF2B5EF4-FFF2-40B4-BE49-F238E27FC236}">
                <a16:creationId xmlns:a16="http://schemas.microsoft.com/office/drawing/2014/main" id="{FB8C8F25-2DBE-4AF8-4845-61E73C06291C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7" name="world-wide-web.png">
            <a:extLst>
              <a:ext uri="{FF2B5EF4-FFF2-40B4-BE49-F238E27FC236}">
                <a16:creationId xmlns:a16="http://schemas.microsoft.com/office/drawing/2014/main" id="{41ED60D0-A110-E361-E587-4976E01F85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</p:pic>
      <p:pic>
        <p:nvPicPr>
          <p:cNvPr id="8" name="email.png" descr="email.png">
            <a:extLst>
              <a:ext uri="{FF2B5EF4-FFF2-40B4-BE49-F238E27FC236}">
                <a16:creationId xmlns:a16="http://schemas.microsoft.com/office/drawing/2014/main" id="{B77BA7B1-40EA-FEA8-A93C-76F832943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</p:pic>
      <p:pic>
        <p:nvPicPr>
          <p:cNvPr id="9" name="linkedin(1).png" descr="linkedin(1).png">
            <a:extLst>
              <a:ext uri="{FF2B5EF4-FFF2-40B4-BE49-F238E27FC236}">
                <a16:creationId xmlns:a16="http://schemas.microsoft.com/office/drawing/2014/main" id="{5AAA1E47-3B3F-7347-B787-1532FA412C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</p:pic>
      <p:pic>
        <p:nvPicPr>
          <p:cNvPr id="10" name="image2.png" descr="image2.png">
            <a:extLst>
              <a:ext uri="{FF2B5EF4-FFF2-40B4-BE49-F238E27FC236}">
                <a16:creationId xmlns:a16="http://schemas.microsoft.com/office/drawing/2014/main" id="{6CFE7A49-AD1F-048F-3B65-50093A8DC5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2652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ttangolo"/>
          <p:cNvSpPr/>
          <p:nvPr/>
        </p:nvSpPr>
        <p:spPr>
          <a:xfrm>
            <a:off x="8242275" y="-5659"/>
            <a:ext cx="4767545" cy="976491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2F2F2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Titolo tesi"/>
          <p:cNvSpPr txBox="1"/>
          <p:nvPr/>
        </p:nvSpPr>
        <p:spPr>
          <a:xfrm>
            <a:off x="9862820" y="342392"/>
            <a:ext cx="2881188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Estrazione di requisiti software da conversazioni tramite tecniche di NLP</a:t>
            </a:r>
          </a:p>
        </p:txBody>
      </p:sp>
      <p:sp>
        <p:nvSpPr>
          <p:cNvPr id="318" name="email@studenti.unisa.it…"/>
          <p:cNvSpPr txBox="1"/>
          <p:nvPr/>
        </p:nvSpPr>
        <p:spPr>
          <a:xfrm>
            <a:off x="9007349" y="8071290"/>
            <a:ext cx="334065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github.com/</a:t>
            </a:r>
            <a:r>
              <a:rPr lang="it-IT" dirty="0" err="1"/>
              <a:t>GiovanniBorrelli</a:t>
            </a:r>
            <a:r>
              <a:rPr lang="it-IT" dirty="0"/>
              <a:t> /in/giovanniborrelli01</a:t>
            </a:r>
          </a:p>
        </p:txBody>
      </p:sp>
      <p:pic>
        <p:nvPicPr>
          <p:cNvPr id="319" name="world-wide-we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0007" y="849509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email.png" descr="emai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007" y="8153452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Nome Cognome"/>
          <p:cNvSpPr txBox="1"/>
          <p:nvPr/>
        </p:nvSpPr>
        <p:spPr>
          <a:xfrm>
            <a:off x="9262318" y="7401298"/>
            <a:ext cx="35513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Giovanni Borrelli</a:t>
            </a:r>
            <a:endParaRPr dirty="0"/>
          </a:p>
        </p:txBody>
      </p:sp>
      <p:sp>
        <p:nvSpPr>
          <p:cNvPr id="325" name="Grazie!"/>
          <p:cNvSpPr txBox="1"/>
          <p:nvPr/>
        </p:nvSpPr>
        <p:spPr>
          <a:xfrm>
            <a:off x="11597640" y="5552593"/>
            <a:ext cx="1228603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b="1" dirty="0" err="1"/>
              <a:t>Grazie</a:t>
            </a:r>
            <a:r>
              <a:rPr b="1" dirty="0"/>
              <a:t>!</a:t>
            </a:r>
          </a:p>
        </p:txBody>
      </p:sp>
      <p:pic>
        <p:nvPicPr>
          <p:cNvPr id="327" name="Schermata 2022-06-20 alle 15.00.27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567" y="534805"/>
            <a:ext cx="3386667" cy="25400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28" name="Schermata 2022-06-20 alle 15.00.36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098" y="534805"/>
            <a:ext cx="3386667" cy="25400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29" name="Schermata 2022-06-20 alle 15.00.5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567" y="3363407"/>
            <a:ext cx="3386667" cy="25400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30" name="Schermata 2022-06-20 alle 15.00.47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4580" y="3363407"/>
            <a:ext cx="3386667" cy="25400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31" name="linkedin(1).png" descr="linkedin(1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7307" y="8829795"/>
            <a:ext cx="279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F7BFC21-ADB2-615D-E355-F4C28E63EB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3634" y="6425550"/>
            <a:ext cx="3086802" cy="30868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D57E62-2851-43D5-1E05-9B811FCD1C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2992" y="7300756"/>
            <a:ext cx="2213393" cy="22133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schermata, clipart, Elementi grafici, grafica&#10;&#10;Descrizione generata automaticamente">
            <a:extLst>
              <a:ext uri="{FF2B5EF4-FFF2-40B4-BE49-F238E27FC236}">
                <a16:creationId xmlns:a16="http://schemas.microsoft.com/office/drawing/2014/main" id="{31030595-DC78-D4F1-2D90-36F4917EE4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2" y="3477526"/>
            <a:ext cx="2396480" cy="23964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DCEA57-7CA4-8908-CBAF-F779455E8109}"/>
              </a:ext>
            </a:extLst>
          </p:cNvPr>
          <p:cNvSpPr txBox="1"/>
          <p:nvPr/>
        </p:nvSpPr>
        <p:spPr>
          <a:xfrm>
            <a:off x="3471691" y="4214101"/>
            <a:ext cx="297941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INGEGNERIA DEI REQUISITI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9129559" y="4214101"/>
            <a:ext cx="297941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REQUISITI SOFTWARE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3BA066-AAE0-552B-D5A8-244D0DABD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19" y="3736007"/>
            <a:ext cx="1780830" cy="1780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2722396" y="1671843"/>
            <a:ext cx="7560000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REQUISITI SOFTWARE</a:t>
            </a:r>
          </a:p>
        </p:txBody>
      </p:sp>
      <p:pic>
        <p:nvPicPr>
          <p:cNvPr id="5" name="Immagine 4" descr="Immagine che contiene cartone animato, clipart&#10;&#10;Descrizione generata automaticamente">
            <a:extLst>
              <a:ext uri="{FF2B5EF4-FFF2-40B4-BE49-F238E27FC236}">
                <a16:creationId xmlns:a16="http://schemas.microsoft.com/office/drawing/2014/main" id="{D5D7E62C-8662-CD87-CBAB-63AB4960E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3" y="3013708"/>
            <a:ext cx="3119414" cy="311941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1DAB30-FC96-6D83-F28B-6BA8A35F5460}"/>
              </a:ext>
            </a:extLst>
          </p:cNvPr>
          <p:cNvSpPr txBox="1"/>
          <p:nvPr/>
        </p:nvSpPr>
        <p:spPr>
          <a:xfrm>
            <a:off x="3098254" y="6416680"/>
            <a:ext cx="659892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dirty="0"/>
              <a:t>Descrivono cosa il software deve fare e come deve comportarsi.</a:t>
            </a:r>
          </a:p>
        </p:txBody>
      </p:sp>
    </p:spTree>
    <p:extLst>
      <p:ext uri="{BB962C8B-B14F-4D97-AF65-F5344CB8AC3E}">
        <p14:creationId xmlns:p14="http://schemas.microsoft.com/office/powerpoint/2010/main" val="209847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3472181" y="5480433"/>
            <a:ext cx="7989736" cy="1338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spcBef>
                <a:spcPts val="0"/>
              </a:spcBef>
            </a:pPr>
            <a:r>
              <a:rPr lang="it-IT" dirty="0"/>
              <a:t>Possono includere funzionalità, prestazioni, vincoli di sistema, regole di business e altri aspetti importanti del sistema software.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851BD-640F-3481-870E-E317A51B725A}"/>
              </a:ext>
            </a:extLst>
          </p:cNvPr>
          <p:cNvSpPr txBox="1"/>
          <p:nvPr/>
        </p:nvSpPr>
        <p:spPr>
          <a:xfrm>
            <a:off x="2366865" y="3288903"/>
            <a:ext cx="737359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Devono soddisfare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dirty="0"/>
              <a:t>le esigenze degli utenti, degli sviluppatori e degli altri stakeholder.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270237-49D3-2E79-FEBD-D5ED2DBB38E3}"/>
              </a:ext>
            </a:extLst>
          </p:cNvPr>
          <p:cNvSpPr txBox="1"/>
          <p:nvPr/>
        </p:nvSpPr>
        <p:spPr>
          <a:xfrm>
            <a:off x="2721600" y="1670400"/>
            <a:ext cx="7560000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REQUISITI SOFTWARE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F0566A-E5CD-8CF9-8011-DADE26597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282" y="2756752"/>
            <a:ext cx="2081305" cy="20813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025DB8-DFB5-8900-3BA4-8C4957127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8229" y="5152779"/>
            <a:ext cx="1997272" cy="19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11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3210169" y="1666472"/>
            <a:ext cx="6302849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OBIETTIVO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0E3F1A-B6E2-8B6D-DB96-C992BF1F71A1}"/>
              </a:ext>
            </a:extLst>
          </p:cNvPr>
          <p:cNvSpPr txBox="1"/>
          <p:nvPr/>
        </p:nvSpPr>
        <p:spPr>
          <a:xfrm>
            <a:off x="3618494" y="3001544"/>
            <a:ext cx="7396004" cy="1349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Strumento per l’identificazione delle conversazioni </a:t>
            </a:r>
            <a:r>
              <a:rPr lang="it-IT" dirty="0"/>
              <a:t>tra clienti e ingegneri del software…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828059-6251-6EEF-EC5F-FAA1E0684CE7}"/>
              </a:ext>
            </a:extLst>
          </p:cNvPr>
          <p:cNvSpPr txBox="1"/>
          <p:nvPr/>
        </p:nvSpPr>
        <p:spPr>
          <a:xfrm>
            <a:off x="2895600" y="5982079"/>
            <a:ext cx="593971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…in modo da semplificare il lavoro di raccolta dei requisiti.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35C138-837B-C598-62E8-A6BD21941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676" y="2814063"/>
            <a:ext cx="2369327" cy="23693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950866E-5D6B-74C9-26C7-1FA039863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0226" y="5298253"/>
            <a:ext cx="2301239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14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2636870" y="5658994"/>
            <a:ext cx="7797206" cy="25801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dirty="0"/>
              <a:t>Allo stato dell’arte esiste il tool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REConSum</a:t>
            </a:r>
            <a:r>
              <a:rPr lang="it-IT" dirty="0"/>
              <a:t>. Attraverso tecniche di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</a:t>
            </a:r>
            <a:r>
              <a:rPr lang="it-IT" dirty="0"/>
              <a:t>, ovvero </a:t>
            </a:r>
            <a:br>
              <a:rPr lang="it-IT" dirty="0"/>
            </a:br>
            <a:r>
              <a:rPr lang="it-IT" i="1" dirty="0" err="1"/>
              <a:t>natural</a:t>
            </a:r>
            <a:r>
              <a:rPr lang="it-IT" i="1" dirty="0"/>
              <a:t> </a:t>
            </a:r>
            <a:r>
              <a:rPr lang="it-IT" i="1" dirty="0" err="1"/>
              <a:t>language</a:t>
            </a:r>
            <a:r>
              <a:rPr lang="it-IT" i="1" dirty="0"/>
              <a:t> processing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è capace di riconoscere i requisiti software.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270FAA-2EA0-0BB5-078F-04B15F8D2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804" y="2343484"/>
            <a:ext cx="3022600" cy="3022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4D84B7D-14D5-C3F7-4008-C940CD056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1231" y="2358867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88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6934200" y="8553413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28014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2"/>
              </a:rPr>
              <a:t>g.borrelli17</a:t>
            </a:r>
            <a:r>
              <a:rPr dirty="0">
                <a:hlinkClick r:id="rId2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246" name="world-wide-we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55623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8D5C1-11F2-A96D-DCEE-2021CCBB2275}"/>
              </a:ext>
            </a:extLst>
          </p:cNvPr>
          <p:cNvSpPr txBox="1"/>
          <p:nvPr/>
        </p:nvSpPr>
        <p:spPr>
          <a:xfrm>
            <a:off x="1425596" y="5412190"/>
            <a:ext cx="10740528" cy="3406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REConSum</a:t>
            </a:r>
            <a:r>
              <a:rPr lang="it-IT" dirty="0"/>
              <a:t> analizza solamente la rilevanza delle </a:t>
            </a:r>
            <a:r>
              <a:rPr lang="it-IT" i="1" dirty="0"/>
              <a:t>domande</a:t>
            </a:r>
            <a:r>
              <a:rPr lang="it-IT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REConSum</a:t>
            </a:r>
            <a:r>
              <a:rPr lang="it-IT" dirty="0"/>
              <a:t> indica la conversazione (intesa come "</a:t>
            </a:r>
            <a:r>
              <a:rPr lang="it-IT" i="1" dirty="0"/>
              <a:t>insieme di frasi</a:t>
            </a:r>
            <a:r>
              <a:rPr lang="it-IT" dirty="0"/>
              <a:t>") in cui è presente il requisito software, ma non la frase </a:t>
            </a:r>
            <a:r>
              <a:rPr lang="it-IT" i="1" dirty="0"/>
              <a:t>specifica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3A17EB-A708-0318-D4A0-C91640392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8088" y="2191920"/>
            <a:ext cx="3153943" cy="315394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BC6DC7-9B26-3030-2ACB-92058A9B2141}"/>
              </a:ext>
            </a:extLst>
          </p:cNvPr>
          <p:cNvSpPr txBox="1"/>
          <p:nvPr/>
        </p:nvSpPr>
        <p:spPr>
          <a:xfrm>
            <a:off x="4221480" y="1581660"/>
            <a:ext cx="394716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LIMITAZIONI</a:t>
            </a:r>
          </a:p>
        </p:txBody>
      </p:sp>
    </p:spTree>
    <p:extLst>
      <p:ext uri="{BB962C8B-B14F-4D97-AF65-F5344CB8AC3E}">
        <p14:creationId xmlns:p14="http://schemas.microsoft.com/office/powerpoint/2010/main" val="14678892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Metodologia</a:t>
            </a: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08BBBB-244C-875F-82FC-28B43E48D66B}"/>
              </a:ext>
            </a:extLst>
          </p:cNvPr>
          <p:cNvSpPr txBox="1"/>
          <p:nvPr/>
        </p:nvSpPr>
        <p:spPr>
          <a:xfrm>
            <a:off x="983157" y="1784479"/>
            <a:ext cx="11338560" cy="850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CREAZIONE</a:t>
            </a:r>
            <a:r>
              <a:rPr kumimoji="0" lang="it-IT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it-IT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kumimoji="0" lang="it-IT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it-IT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B7198920-880E-F880-9C2C-B55BF56549F7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ED212B60-74C3-79B7-DFFE-FE01C32B24E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F4CC3BBA-796E-0D79-BC13-11C02DFCE7D7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6" name="world-wide-web.png">
            <a:extLst>
              <a:ext uri="{FF2B5EF4-FFF2-40B4-BE49-F238E27FC236}">
                <a16:creationId xmlns:a16="http://schemas.microsoft.com/office/drawing/2014/main" id="{BA287EE6-E632-E514-AC84-4E359FA5B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9E1F62D7-3398-56FA-DEFE-740E28E9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(1).png" descr="linkedin(1).png">
            <a:extLst>
              <a:ext uri="{FF2B5EF4-FFF2-40B4-BE49-F238E27FC236}">
                <a16:creationId xmlns:a16="http://schemas.microsoft.com/office/drawing/2014/main" id="{CF3F0F96-A93B-0713-B511-8AEE8ED4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0D199B-5C2C-279B-2B50-A68F58C30D34}"/>
              </a:ext>
            </a:extLst>
          </p:cNvPr>
          <p:cNvSpPr txBox="1"/>
          <p:nvPr/>
        </p:nvSpPr>
        <p:spPr>
          <a:xfrm>
            <a:off x="4330700" y="3019490"/>
            <a:ext cx="434340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Formato da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300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requisiti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5B3FF7B4-7D3E-4405-8B1C-FD13CEEE5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10200"/>
              </p:ext>
            </p:extLst>
          </p:nvPr>
        </p:nvGraphicFramePr>
        <p:xfrm>
          <a:off x="2080260" y="4553524"/>
          <a:ext cx="8844280" cy="299035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90906">
                  <a:extLst>
                    <a:ext uri="{9D8B030D-6E8A-4147-A177-3AD203B41FA5}">
                      <a16:colId xmlns:a16="http://schemas.microsoft.com/office/drawing/2014/main" val="1009652286"/>
                    </a:ext>
                  </a:extLst>
                </a:gridCol>
                <a:gridCol w="6653374">
                  <a:extLst>
                    <a:ext uri="{9D8B030D-6E8A-4147-A177-3AD203B41FA5}">
                      <a16:colId xmlns:a16="http://schemas.microsoft.com/office/drawing/2014/main" val="2323019028"/>
                    </a:ext>
                  </a:extLst>
                </a:gridCol>
              </a:tblGrid>
              <a:tr h="747588"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+mj-lt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+mj-lt"/>
                        </a:rPr>
                        <a:t>REQUISITO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155629"/>
                  </a:ext>
                </a:extLst>
              </a:tr>
              <a:tr h="7475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it-IT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System should generate a confirmation email. </a:t>
                      </a:r>
                      <a:endParaRPr lang="it-IT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646874"/>
                  </a:ext>
                </a:extLst>
              </a:tr>
              <a:tr h="747588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Users must follow posted rules. </a:t>
                      </a:r>
                      <a:endParaRPr lang="it-IT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115524"/>
                  </a:ext>
                </a:extLst>
              </a:tr>
              <a:tr h="747588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Users must be able to reset their passwords</a:t>
                      </a:r>
                      <a:endParaRPr lang="it-IT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4735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342C6E-2BBC-73C7-B845-D67236CD4D31}"/>
              </a:ext>
            </a:extLst>
          </p:cNvPr>
          <p:cNvSpPr txBox="1"/>
          <p:nvPr/>
        </p:nvSpPr>
        <p:spPr>
          <a:xfrm>
            <a:off x="2080260" y="3991347"/>
            <a:ext cx="3438809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STRUTTURA:</a:t>
            </a:r>
            <a:endParaRPr kumimoji="0" lang="it-IT" sz="36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Metodologia</a:t>
            </a: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08BBBB-244C-875F-82FC-28B43E48D66B}"/>
              </a:ext>
            </a:extLst>
          </p:cNvPr>
          <p:cNvSpPr txBox="1"/>
          <p:nvPr/>
        </p:nvSpPr>
        <p:spPr>
          <a:xfrm>
            <a:off x="1841499" y="1549746"/>
            <a:ext cx="932180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rPr>
              <a:t>DATASET ANALIZZATI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B7198920-880E-F880-9C2C-B55BF56549F7}"/>
              </a:ext>
            </a:extLst>
          </p:cNvPr>
          <p:cNvSpPr/>
          <p:nvPr/>
        </p:nvSpPr>
        <p:spPr>
          <a:xfrm>
            <a:off x="-13857" y="8395507"/>
            <a:ext cx="13018657" cy="135809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ED212B60-74C3-79B7-DFFE-FE01C32B24E5}"/>
              </a:ext>
            </a:extLst>
          </p:cNvPr>
          <p:cNvSpPr txBox="1"/>
          <p:nvPr/>
        </p:nvSpPr>
        <p:spPr>
          <a:xfrm>
            <a:off x="6934200" y="8539917"/>
            <a:ext cx="5525949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Estrazione di requisiti software da 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sz="1800" dirty="0"/>
              <a:t>conversazioni tramite NLP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Giovanni Borrelli</a:t>
            </a:r>
            <a:endParaRPr dirty="0"/>
          </a:p>
        </p:txBody>
      </p:sp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F4CC3BBA-796E-0D79-BC13-11C02DFCE7D7}"/>
              </a:ext>
            </a:extLst>
          </p:cNvPr>
          <p:cNvSpPr txBox="1"/>
          <p:nvPr/>
        </p:nvSpPr>
        <p:spPr>
          <a:xfrm>
            <a:off x="983157" y="8514518"/>
            <a:ext cx="5270674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hlinkClick r:id="rId3"/>
              </a:rPr>
              <a:t>g.borrelli17</a:t>
            </a:r>
            <a:r>
              <a:rPr dirty="0">
                <a:hlinkClick r:id="rId3"/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https://github.com/GiovanniBorrelli 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https://www.linkedin.com/in/giovanniborrelli01/</a:t>
            </a:r>
          </a:p>
        </p:txBody>
      </p:sp>
      <p:pic>
        <p:nvPicPr>
          <p:cNvPr id="16" name="world-wide-web.png">
            <a:extLst>
              <a:ext uri="{FF2B5EF4-FFF2-40B4-BE49-F238E27FC236}">
                <a16:creationId xmlns:a16="http://schemas.microsoft.com/office/drawing/2014/main" id="{BA287EE6-E632-E514-AC84-4E359FA5B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52" y="8942127"/>
            <a:ext cx="254001" cy="24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9E1F62D7-3398-56FA-DEFE-740E28E9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600482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inkedin(1).png" descr="linkedin(1).png">
            <a:extLst>
              <a:ext uri="{FF2B5EF4-FFF2-40B4-BE49-F238E27FC236}">
                <a16:creationId xmlns:a16="http://schemas.microsoft.com/office/drawing/2014/main" id="{CF3F0F96-A93B-0713-B511-8AEE8ED4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9264126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2CDB3E-BD82-E994-8B63-B0B5A5554B87}"/>
              </a:ext>
            </a:extLst>
          </p:cNvPr>
          <p:cNvSpPr txBox="1"/>
          <p:nvPr/>
        </p:nvSpPr>
        <p:spPr>
          <a:xfrm>
            <a:off x="549339" y="3477360"/>
            <a:ext cx="35052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ELITR 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Minuting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Corpus</a:t>
            </a:r>
            <a:endParaRPr kumimoji="0" lang="it-IT" sz="3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4B61FF-48A5-8591-1A98-331FA3DB103A}"/>
              </a:ext>
            </a:extLst>
          </p:cNvPr>
          <p:cNvSpPr txBox="1"/>
          <p:nvPr/>
        </p:nvSpPr>
        <p:spPr>
          <a:xfrm>
            <a:off x="5137497" y="3872392"/>
            <a:ext cx="3075942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Chats</a:t>
            </a:r>
            <a:endParaRPr kumimoji="0" lang="it-IT" sz="3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22FB2E-01E0-B65C-FC83-72CA21663D7A}"/>
              </a:ext>
            </a:extLst>
          </p:cNvPr>
          <p:cNvSpPr txBox="1"/>
          <p:nvPr/>
        </p:nvSpPr>
        <p:spPr>
          <a:xfrm>
            <a:off x="9220200" y="3537223"/>
            <a:ext cx="307594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REConSum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</a:t>
            </a:r>
            <a:endParaRPr kumimoji="0" lang="it-IT" sz="3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Helvetic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CA3F69-3A08-2BE3-7FD6-1C703A0FD037}"/>
              </a:ext>
            </a:extLst>
          </p:cNvPr>
          <p:cNvSpPr txBox="1"/>
          <p:nvPr/>
        </p:nvSpPr>
        <p:spPr>
          <a:xfrm>
            <a:off x="431098" y="4390483"/>
            <a:ext cx="377260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59</a:t>
            </a:r>
            <a:r>
              <a:rPr lang="it-IT" dirty="0"/>
              <a:t> trascrizioni di riunioni in lingua ceca e </a:t>
            </a:r>
            <a:r>
              <a:rPr lang="it-IT" b="1" dirty="0"/>
              <a:t>120</a:t>
            </a:r>
            <a:r>
              <a:rPr lang="it-IT" dirty="0"/>
              <a:t> in lingua inglese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8C156-5BDE-5EC3-057F-25E093D0605E}"/>
              </a:ext>
            </a:extLst>
          </p:cNvPr>
          <p:cNvSpPr txBox="1"/>
          <p:nvPr/>
        </p:nvSpPr>
        <p:spPr>
          <a:xfrm>
            <a:off x="4966097" y="4410949"/>
            <a:ext cx="329104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Conversazioni in stile </a:t>
            </a:r>
            <a:r>
              <a:rPr lang="it-IT" b="1" dirty="0"/>
              <a:t>Q&amp;A</a:t>
            </a:r>
            <a:r>
              <a:rPr lang="it-IT" dirty="0"/>
              <a:t> su </a:t>
            </a:r>
            <a:r>
              <a:rPr lang="it-IT" dirty="0" err="1"/>
              <a:t>Slack</a:t>
            </a:r>
            <a:r>
              <a:rPr lang="it-IT" dirty="0"/>
              <a:t> relativi a codice informatico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1DA10D-3C61-8928-46A8-1B92F82AF67B}"/>
              </a:ext>
            </a:extLst>
          </p:cNvPr>
          <p:cNvSpPr txBox="1"/>
          <p:nvPr/>
        </p:nvSpPr>
        <p:spPr>
          <a:xfrm>
            <a:off x="8942640" y="4410949"/>
            <a:ext cx="363106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Una conversazione tra clienti e ingegneri del software fornita dagli sviluppatori di </a:t>
            </a:r>
            <a:r>
              <a:rPr lang="it-IT" b="1" dirty="0" err="1"/>
              <a:t>REConSum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986349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1201</Words>
  <Application>Microsoft Office PowerPoint</Application>
  <PresentationFormat>Personalizzato</PresentationFormat>
  <Paragraphs>208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Gill Sans Light</vt:lpstr>
      <vt:lpstr>Helvetica</vt:lpstr>
      <vt:lpstr>Helvetica Neue</vt:lpstr>
      <vt:lpstr>Helvetica Neue Medium</vt:lpstr>
      <vt:lpstr>Lucida Grande</vt:lpstr>
      <vt:lpstr>Söhne</vt:lpstr>
      <vt:lpstr>White</vt:lpstr>
      <vt:lpstr>Estrazione di requisiti software da conversazioni tramite tecniche di NLP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Borrelli</dc:creator>
  <cp:lastModifiedBy>Giovanni Borrelli</cp:lastModifiedBy>
  <cp:revision>8</cp:revision>
  <dcterms:modified xsi:type="dcterms:W3CDTF">2023-10-25T14:10:19Z</dcterms:modified>
</cp:coreProperties>
</file>