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6"/>
  </p:notesMasterIdLst>
  <p:sldIdLst>
    <p:sldId id="256" r:id="rId2"/>
    <p:sldId id="296" r:id="rId3"/>
    <p:sldId id="297" r:id="rId4"/>
    <p:sldId id="298" r:id="rId5"/>
    <p:sldId id="260" r:id="rId6"/>
    <p:sldId id="257" r:id="rId7"/>
    <p:sldId id="300" r:id="rId8"/>
    <p:sldId id="301" r:id="rId9"/>
    <p:sldId id="302" r:id="rId10"/>
    <p:sldId id="303" r:id="rId11"/>
    <p:sldId id="304" r:id="rId12"/>
    <p:sldId id="305" r:id="rId13"/>
    <p:sldId id="258" r:id="rId14"/>
    <p:sldId id="306" r:id="rId15"/>
    <p:sldId id="262"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265" r:id="rId30"/>
    <p:sldId id="320" r:id="rId31"/>
    <p:sldId id="321" r:id="rId32"/>
    <p:sldId id="263" r:id="rId33"/>
    <p:sldId id="322" r:id="rId34"/>
    <p:sldId id="323" r:id="rId35"/>
    <p:sldId id="324" r:id="rId36"/>
    <p:sldId id="325" r:id="rId37"/>
    <p:sldId id="274"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41" r:id="rId51"/>
    <p:sldId id="338" r:id="rId52"/>
    <p:sldId id="339" r:id="rId53"/>
    <p:sldId id="340" r:id="rId54"/>
    <p:sldId id="275" r:id="rId55"/>
  </p:sldIdLst>
  <p:sldSz cx="9144000" cy="5143500" type="screen16x9"/>
  <p:notesSz cx="6858000" cy="9144000"/>
  <p:embeddedFontLst>
    <p:embeddedFont>
      <p:font typeface="Lato" panose="020F0502020204030203" pitchFamily="34" charset="0"/>
      <p:regular r:id="rId57"/>
      <p:bold r:id="rId58"/>
      <p:italic r:id="rId59"/>
      <p:boldItalic r:id="rId60"/>
    </p:embeddedFont>
    <p:embeddedFont>
      <p:font typeface="Nunito Light" pitchFamily="2" charset="0"/>
      <p:regular r:id="rId61"/>
      <p:italic r:id="rId62"/>
    </p:embeddedFont>
    <p:embeddedFont>
      <p:font typeface="Outfit ExtraBold" panose="020B0604020202020204" charset="0"/>
      <p:bold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E428EA-7EC4-4CA3-B937-910A5D6436A0}" v="115" dt="2024-03-14T17:48:27.735"/>
  </p1510:revLst>
</p1510:revInfo>
</file>

<file path=ppt/tableStyles.xml><?xml version="1.0" encoding="utf-8"?>
<a:tblStyleLst xmlns:a="http://schemas.openxmlformats.org/drawingml/2006/main" def="{FA7F92DB-EBC5-4B54-BECB-22CDF79EB5AF}">
  <a:tblStyle styleId="{FA7F92DB-EBC5-4B54-BECB-22CDF79EB5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4BEE89F-FC1F-485E-A2F3-F0AF73D2204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8" autoAdjust="0"/>
    <p:restoredTop sz="94660"/>
  </p:normalViewPr>
  <p:slideViewPr>
    <p:cSldViewPr snapToGrid="0">
      <p:cViewPr varScale="1">
        <p:scale>
          <a:sx n="78" d="100"/>
          <a:sy n="78" d="100"/>
        </p:scale>
        <p:origin x="7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7.fntdata"/><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457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616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014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1f2e6270ebd_0_4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1f2e6270ebd_0_4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1f2e6270ebd_0_4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1f2e6270ebd_0_4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218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0"/>
        <p:cNvGrpSpPr/>
        <p:nvPr/>
      </p:nvGrpSpPr>
      <p:grpSpPr>
        <a:xfrm>
          <a:off x="0" y="0"/>
          <a:ext cx="0" cy="0"/>
          <a:chOff x="0" y="0"/>
          <a:chExt cx="0" cy="0"/>
        </a:xfrm>
      </p:grpSpPr>
      <p:sp>
        <p:nvSpPr>
          <p:cNvPr id="2711" name="Google Shape;2711;g1f2e6270ebd_0_4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2" name="Google Shape;2712;g1f2e6270ebd_0_4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0"/>
        <p:cNvGrpSpPr/>
        <p:nvPr/>
      </p:nvGrpSpPr>
      <p:grpSpPr>
        <a:xfrm>
          <a:off x="0" y="0"/>
          <a:ext cx="0" cy="0"/>
          <a:chOff x="0" y="0"/>
          <a:chExt cx="0" cy="0"/>
        </a:xfrm>
      </p:grpSpPr>
      <p:sp>
        <p:nvSpPr>
          <p:cNvPr id="2711" name="Google Shape;2711;g1f2e6270ebd_0_4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2" name="Google Shape;2712;g1f2e6270ebd_0_4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025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492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921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557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1f2e6270ebd_0_4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727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857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733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731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608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956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603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214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0"/>
        <p:cNvGrpSpPr/>
        <p:nvPr/>
      </p:nvGrpSpPr>
      <p:grpSpPr>
        <a:xfrm>
          <a:off x="0" y="0"/>
          <a:ext cx="0" cy="0"/>
          <a:chOff x="0" y="0"/>
          <a:chExt cx="0" cy="0"/>
        </a:xfrm>
      </p:grpSpPr>
      <p:sp>
        <p:nvSpPr>
          <p:cNvPr id="2711" name="Google Shape;2711;g1f2e6270ebd_0_4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2" name="Google Shape;2712;g1f2e6270ebd_0_4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000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7510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0"/>
        <p:cNvGrpSpPr/>
        <p:nvPr/>
      </p:nvGrpSpPr>
      <p:grpSpPr>
        <a:xfrm>
          <a:off x="0" y="0"/>
          <a:ext cx="0" cy="0"/>
          <a:chOff x="0" y="0"/>
          <a:chExt cx="0" cy="0"/>
        </a:xfrm>
      </p:grpSpPr>
      <p:sp>
        <p:nvSpPr>
          <p:cNvPr id="2871" name="Google Shape;2871;g1f2e6270ebd_0_4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2" name="Google Shape;2872;g1f2e6270ebd_0_4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1f2e6270ebd_0_4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8972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1733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268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7"/>
        <p:cNvGrpSpPr/>
        <p:nvPr/>
      </p:nvGrpSpPr>
      <p:grpSpPr>
        <a:xfrm>
          <a:off x="0" y="0"/>
          <a:ext cx="0" cy="0"/>
          <a:chOff x="0" y="0"/>
          <a:chExt cx="0" cy="0"/>
        </a:xfrm>
      </p:grpSpPr>
      <p:sp>
        <p:nvSpPr>
          <p:cNvPr id="2728" name="Google Shape;2728;g1f2e6270ebd_0_4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9" name="Google Shape;2729;g1f2e6270ebd_0_4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3629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9929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2248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91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4"/>
        <p:cNvGrpSpPr/>
        <p:nvPr/>
      </p:nvGrpSpPr>
      <p:grpSpPr>
        <a:xfrm>
          <a:off x="0" y="0"/>
          <a:ext cx="0" cy="0"/>
          <a:chOff x="0" y="0"/>
          <a:chExt cx="0" cy="0"/>
        </a:xfrm>
      </p:grpSpPr>
      <p:sp>
        <p:nvSpPr>
          <p:cNvPr id="3355" name="Google Shape;3355;g1f2e6270ebd_0_4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6" name="Google Shape;3356;g1f2e6270ebd_0_4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4698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0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1f2e6270ebd_0_4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2010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6642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7"/>
        <p:cNvGrpSpPr/>
        <p:nvPr/>
      </p:nvGrpSpPr>
      <p:grpSpPr>
        <a:xfrm>
          <a:off x="0" y="0"/>
          <a:ext cx="0" cy="0"/>
          <a:chOff x="0" y="0"/>
          <a:chExt cx="0" cy="0"/>
        </a:xfrm>
      </p:grpSpPr>
      <p:sp>
        <p:nvSpPr>
          <p:cNvPr id="2728" name="Google Shape;2728;g1f2e6270ebd_0_4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9" name="Google Shape;2729;g1f2e6270ebd_0_4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374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0356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7985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0996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0"/>
        <p:cNvGrpSpPr/>
        <p:nvPr/>
      </p:nvGrpSpPr>
      <p:grpSpPr>
        <a:xfrm>
          <a:off x="0" y="0"/>
          <a:ext cx="0" cy="0"/>
          <a:chOff x="0" y="0"/>
          <a:chExt cx="0" cy="0"/>
        </a:xfrm>
      </p:grpSpPr>
      <p:sp>
        <p:nvSpPr>
          <p:cNvPr id="2711" name="Google Shape;2711;g1f2e6270ebd_0_4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2" name="Google Shape;2712;g1f2e6270ebd_0_4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107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9901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5543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7108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676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8576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7930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766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1805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5"/>
        <p:cNvGrpSpPr/>
        <p:nvPr/>
      </p:nvGrpSpPr>
      <p:grpSpPr>
        <a:xfrm>
          <a:off x="0" y="0"/>
          <a:ext cx="0" cy="0"/>
          <a:chOff x="0" y="0"/>
          <a:chExt cx="0" cy="0"/>
        </a:xfrm>
      </p:grpSpPr>
      <p:sp>
        <p:nvSpPr>
          <p:cNvPr id="3366" name="Google Shape;3366;g1f2e6270ebd_0_48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7" name="Google Shape;3367;g1f2e6270ebd_0_4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35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823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49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3995" cy="5143491"/>
            <a:chOff x="0" y="0"/>
            <a:chExt cx="9143995" cy="5143491"/>
          </a:xfrm>
        </p:grpSpPr>
        <p:sp>
          <p:nvSpPr>
            <p:cNvPr id="10" name="Google Shape;10;p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1" name="Google Shape;11;p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 name="Google Shape;12;p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 name="Google Shape;13;p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 name="Google Shape;14;p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 name="Google Shape;15;p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 name="Google Shape;16;p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 name="Google Shape;17;p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 name="Google Shape;18;p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 name="Google Shape;19;p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 name="Google Shape;20;p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 name="Google Shape;21;p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 name="Google Shape;22;p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 name="Google Shape;23;p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 name="Google Shape;24;p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 name="Google Shape;25;p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 name="Google Shape;26;p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 name="Google Shape;27;p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 name="Google Shape;28;p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 name="Google Shape;29;p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 name="Google Shape;30;p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1" name="Google Shape;31;p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2" name="Google Shape;32;p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3" name="Google Shape;33;p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4" name="Google Shape;34;p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5" name="Google Shape;35;p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6" name="Google Shape;36;p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 name="Google Shape;37;p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 name="Google Shape;38;p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 name="Google Shape;39;p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 name="Google Shape;40;p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 name="Google Shape;41;p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 name="Google Shape;42;p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 name="Google Shape;43;p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 name="Google Shape;44;p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 name="Google Shape;45;p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 name="Google Shape;46;p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7" name="Google Shape;47;p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 name="Google Shape;48;p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 name="Google Shape;49;p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 name="Google Shape;50;p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 name="Google Shape;51;p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 name="Google Shape;52;p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 name="Google Shape;53;p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 name="Google Shape;54;p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 name="Google Shape;55;p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 name="Google Shape;56;p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 name="Google Shape;57;p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 name="Google Shape;58;p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 name="Google Shape;59;p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 name="Google Shape;60;p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 name="Google Shape;61;p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 name="Google Shape;62;p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 name="Google Shape;63;p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 name="Google Shape;64;p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 name="Google Shape;65;p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 name="Google Shape;66;p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7" name="Google Shape;67;p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 name="Google Shape;68;p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 name="Google Shape;69;p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 name="Google Shape;70;p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 name="Google Shape;71;p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 name="Google Shape;72;p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 name="Google Shape;73;p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 name="Google Shape;74;p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 name="Google Shape;75;p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 name="Google Shape;76;p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 name="Google Shape;77;p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8" name="Google Shape;78;p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 name="Google Shape;79;p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 name="Google Shape;80;p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 name="Google Shape;81;p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 name="Google Shape;82;p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 name="Google Shape;83;p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 name="Google Shape;84;p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 name="Google Shape;85;p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 name="Google Shape;86;p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 name="Google Shape;87;p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 name="Google Shape;88;p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 name="Google Shape;89;p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 name="Google Shape;90;p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 name="Google Shape;91;p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 name="Google Shape;92;p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 name="Google Shape;93;p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 name="Google Shape;94;p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 name="Google Shape;95;p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 name="Google Shape;96;p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 name="Google Shape;97;p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 name="Google Shape;98;p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 name="Google Shape;99;p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 name="Google Shape;100;p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 name="Google Shape;101;p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102" name="Google Shape;102;p2"/>
          <p:cNvGrpSpPr/>
          <p:nvPr/>
        </p:nvGrpSpPr>
        <p:grpSpPr>
          <a:xfrm rot="10800000">
            <a:off x="711299" y="4"/>
            <a:ext cx="7721361" cy="453231"/>
            <a:chOff x="713261" y="4150779"/>
            <a:chExt cx="7721361" cy="453231"/>
          </a:xfrm>
        </p:grpSpPr>
        <p:grpSp>
          <p:nvGrpSpPr>
            <p:cNvPr id="103" name="Google Shape;103;p2"/>
            <p:cNvGrpSpPr/>
            <p:nvPr/>
          </p:nvGrpSpPr>
          <p:grpSpPr>
            <a:xfrm>
              <a:off x="713261" y="4150779"/>
              <a:ext cx="4528741" cy="453231"/>
              <a:chOff x="2226811" y="890954"/>
              <a:chExt cx="4528741" cy="453231"/>
            </a:xfrm>
          </p:grpSpPr>
          <p:sp>
            <p:nvSpPr>
              <p:cNvPr id="104" name="Google Shape;104;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105;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106;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107;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109;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110;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 name="Google Shape;111;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112;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 name="Google Shape;114;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115;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117;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118;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119;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 name="Google Shape;120;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 name="Google Shape;122;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 name="Google Shape;123;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 name="Google Shape;124;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125;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 name="Google Shape;131;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4" name="Google Shape;134;p2"/>
            <p:cNvGrpSpPr/>
            <p:nvPr/>
          </p:nvGrpSpPr>
          <p:grpSpPr>
            <a:xfrm>
              <a:off x="5301739" y="4150779"/>
              <a:ext cx="3132883" cy="453231"/>
              <a:chOff x="5301739" y="4150779"/>
              <a:chExt cx="3132883" cy="453231"/>
            </a:xfrm>
          </p:grpSpPr>
          <p:sp>
            <p:nvSpPr>
              <p:cNvPr id="135" name="Google Shape;135;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138;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139;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141;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142;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 name="Google Shape;146;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147;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 name="Google Shape;148;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49;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 name="Google Shape;150;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 name="Google Shape;151;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56" name="Google Shape;156;p2"/>
          <p:cNvGrpSpPr/>
          <p:nvPr/>
        </p:nvGrpSpPr>
        <p:grpSpPr>
          <a:xfrm>
            <a:off x="711324" y="4690279"/>
            <a:ext cx="7721361" cy="453231"/>
            <a:chOff x="713261" y="4150779"/>
            <a:chExt cx="7721361" cy="453231"/>
          </a:xfrm>
        </p:grpSpPr>
        <p:grpSp>
          <p:nvGrpSpPr>
            <p:cNvPr id="157" name="Google Shape;157;p2"/>
            <p:cNvGrpSpPr/>
            <p:nvPr/>
          </p:nvGrpSpPr>
          <p:grpSpPr>
            <a:xfrm>
              <a:off x="713261" y="4150779"/>
              <a:ext cx="4528741" cy="453231"/>
              <a:chOff x="2226811" y="890954"/>
              <a:chExt cx="4528741" cy="453231"/>
            </a:xfrm>
          </p:grpSpPr>
          <p:sp>
            <p:nvSpPr>
              <p:cNvPr id="158" name="Google Shape;158;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59;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162;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164;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 name="Google Shape;166;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 name="Google Shape;168;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 name="Google Shape;169;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179;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 name="Google Shape;182;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 name="Google Shape;183;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 name="Google Shape;186;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 name="Google Shape;187;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8" name="Google Shape;188;p2"/>
            <p:cNvGrpSpPr/>
            <p:nvPr/>
          </p:nvGrpSpPr>
          <p:grpSpPr>
            <a:xfrm>
              <a:off x="5301739" y="4150779"/>
              <a:ext cx="3132883" cy="453231"/>
              <a:chOff x="5301739" y="4150779"/>
              <a:chExt cx="3132883" cy="453231"/>
            </a:xfrm>
          </p:grpSpPr>
          <p:sp>
            <p:nvSpPr>
              <p:cNvPr id="189" name="Google Shape;189;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 name="Google Shape;190;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 name="Google Shape;191;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 name="Google Shape;192;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 name="Google Shape;193;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 name="Google Shape;195;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 name="Google Shape;198;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 name="Google Shape;199;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 name="Google Shape;200;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01;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 name="Google Shape;202;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 name="Google Shape;204;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 name="Google Shape;205;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 name="Google Shape;206;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 name="Google Shape;207;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 name="Google Shape;208;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 name="Google Shape;209;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10" name="Google Shape;210;p2"/>
          <p:cNvSpPr txBox="1">
            <a:spLocks noGrp="1"/>
          </p:cNvSpPr>
          <p:nvPr>
            <p:ph type="ctrTitle"/>
          </p:nvPr>
        </p:nvSpPr>
        <p:spPr>
          <a:xfrm>
            <a:off x="713225" y="1570400"/>
            <a:ext cx="7717500" cy="1610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70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a:endParaRPr/>
          </a:p>
        </p:txBody>
      </p:sp>
      <p:sp>
        <p:nvSpPr>
          <p:cNvPr id="211" name="Google Shape;211;p2"/>
          <p:cNvSpPr txBox="1">
            <a:spLocks noGrp="1"/>
          </p:cNvSpPr>
          <p:nvPr>
            <p:ph type="subTitle" idx="1"/>
          </p:nvPr>
        </p:nvSpPr>
        <p:spPr>
          <a:xfrm>
            <a:off x="713225" y="3180500"/>
            <a:ext cx="7721400" cy="475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600"/>
            </a:lvl1pPr>
            <a:lvl2pPr lvl="1" rtl="0">
              <a:lnSpc>
                <a:spcPct val="100000"/>
              </a:lnSpc>
              <a:spcBef>
                <a:spcPts val="0"/>
              </a:spcBef>
              <a:spcAft>
                <a:spcPts val="0"/>
              </a:spcAft>
              <a:buClr>
                <a:schemeClr val="dk2"/>
              </a:buClr>
              <a:buSzPts val="1800"/>
              <a:buNone/>
              <a:defRPr sz="1800">
                <a:solidFill>
                  <a:schemeClr val="dk2"/>
                </a:solidFill>
              </a:defRPr>
            </a:lvl2pPr>
            <a:lvl3pPr lvl="2" rtl="0">
              <a:lnSpc>
                <a:spcPct val="100000"/>
              </a:lnSpc>
              <a:spcBef>
                <a:spcPts val="0"/>
              </a:spcBef>
              <a:spcAft>
                <a:spcPts val="0"/>
              </a:spcAft>
              <a:buClr>
                <a:schemeClr val="dk2"/>
              </a:buClr>
              <a:buSzPts val="1800"/>
              <a:buNone/>
              <a:defRPr sz="1800">
                <a:solidFill>
                  <a:schemeClr val="dk2"/>
                </a:solidFill>
              </a:defRPr>
            </a:lvl3pPr>
            <a:lvl4pPr lvl="3" rtl="0">
              <a:lnSpc>
                <a:spcPct val="100000"/>
              </a:lnSpc>
              <a:spcBef>
                <a:spcPts val="0"/>
              </a:spcBef>
              <a:spcAft>
                <a:spcPts val="0"/>
              </a:spcAft>
              <a:buClr>
                <a:schemeClr val="dk2"/>
              </a:buClr>
              <a:buSzPts val="1800"/>
              <a:buNone/>
              <a:defRPr sz="1800">
                <a:solidFill>
                  <a:schemeClr val="dk2"/>
                </a:solidFill>
              </a:defRPr>
            </a:lvl4pPr>
            <a:lvl5pPr lvl="4" rtl="0">
              <a:lnSpc>
                <a:spcPct val="100000"/>
              </a:lnSpc>
              <a:spcBef>
                <a:spcPts val="0"/>
              </a:spcBef>
              <a:spcAft>
                <a:spcPts val="0"/>
              </a:spcAft>
              <a:buClr>
                <a:schemeClr val="dk2"/>
              </a:buClr>
              <a:buSzPts val="1800"/>
              <a:buNone/>
              <a:defRPr sz="1800">
                <a:solidFill>
                  <a:schemeClr val="dk2"/>
                </a:solidFill>
              </a:defRPr>
            </a:lvl5pPr>
            <a:lvl6pPr lvl="5" rtl="0">
              <a:lnSpc>
                <a:spcPct val="100000"/>
              </a:lnSpc>
              <a:spcBef>
                <a:spcPts val="0"/>
              </a:spcBef>
              <a:spcAft>
                <a:spcPts val="0"/>
              </a:spcAft>
              <a:buClr>
                <a:schemeClr val="dk2"/>
              </a:buClr>
              <a:buSzPts val="1800"/>
              <a:buNone/>
              <a:defRPr sz="1800">
                <a:solidFill>
                  <a:schemeClr val="dk2"/>
                </a:solidFill>
              </a:defRPr>
            </a:lvl6pPr>
            <a:lvl7pPr lvl="6" rtl="0">
              <a:lnSpc>
                <a:spcPct val="100000"/>
              </a:lnSpc>
              <a:spcBef>
                <a:spcPts val="0"/>
              </a:spcBef>
              <a:spcAft>
                <a:spcPts val="0"/>
              </a:spcAft>
              <a:buClr>
                <a:schemeClr val="dk2"/>
              </a:buClr>
              <a:buSzPts val="1800"/>
              <a:buNone/>
              <a:defRPr sz="1800">
                <a:solidFill>
                  <a:schemeClr val="dk2"/>
                </a:solidFill>
              </a:defRPr>
            </a:lvl7pPr>
            <a:lvl8pPr lvl="7" rtl="0">
              <a:lnSpc>
                <a:spcPct val="100000"/>
              </a:lnSpc>
              <a:spcBef>
                <a:spcPts val="0"/>
              </a:spcBef>
              <a:spcAft>
                <a:spcPts val="0"/>
              </a:spcAft>
              <a:buClr>
                <a:schemeClr val="dk2"/>
              </a:buClr>
              <a:buSzPts val="1800"/>
              <a:buNone/>
              <a:defRPr sz="1800">
                <a:solidFill>
                  <a:schemeClr val="dk2"/>
                </a:solidFill>
              </a:defRPr>
            </a:lvl8pPr>
            <a:lvl9pPr lvl="8" rtl="0">
              <a:lnSpc>
                <a:spcPct val="100000"/>
              </a:lnSpc>
              <a:spcBef>
                <a:spcPts val="0"/>
              </a:spcBef>
              <a:spcAft>
                <a:spcPts val="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10"/>
        <p:cNvGrpSpPr/>
        <p:nvPr/>
      </p:nvGrpSpPr>
      <p:grpSpPr>
        <a:xfrm>
          <a:off x="0" y="0"/>
          <a:ext cx="0" cy="0"/>
          <a:chOff x="0" y="0"/>
          <a:chExt cx="0" cy="0"/>
        </a:xfrm>
      </p:grpSpPr>
      <p:grpSp>
        <p:nvGrpSpPr>
          <p:cNvPr id="1711" name="Google Shape;1711;p18"/>
          <p:cNvGrpSpPr/>
          <p:nvPr/>
        </p:nvGrpSpPr>
        <p:grpSpPr>
          <a:xfrm>
            <a:off x="0" y="0"/>
            <a:ext cx="9143995" cy="5143491"/>
            <a:chOff x="0" y="0"/>
            <a:chExt cx="9143995" cy="5143491"/>
          </a:xfrm>
        </p:grpSpPr>
        <p:sp>
          <p:nvSpPr>
            <p:cNvPr id="1712" name="Google Shape;1712;p18"/>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3" name="Google Shape;1713;p18"/>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4" name="Google Shape;1714;p18"/>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5" name="Google Shape;1715;p18"/>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6" name="Google Shape;1716;p18"/>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7" name="Google Shape;1717;p18"/>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8" name="Google Shape;1718;p18"/>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9" name="Google Shape;1719;p18"/>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0" name="Google Shape;1720;p18"/>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1" name="Google Shape;1721;p18"/>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2" name="Google Shape;1722;p18"/>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3" name="Google Shape;1723;p18"/>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4" name="Google Shape;1724;p18"/>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5" name="Google Shape;1725;p18"/>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6" name="Google Shape;1726;p18"/>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7" name="Google Shape;1727;p18"/>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8" name="Google Shape;1728;p18"/>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9" name="Google Shape;1729;p18"/>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0" name="Google Shape;1730;p18"/>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1" name="Google Shape;1731;p18"/>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2" name="Google Shape;1732;p18"/>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3" name="Google Shape;1733;p18"/>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4" name="Google Shape;1734;p18"/>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5" name="Google Shape;1735;p18"/>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6" name="Google Shape;1736;p18"/>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7" name="Google Shape;1737;p18"/>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8" name="Google Shape;1738;p18"/>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9" name="Google Shape;1739;p18"/>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0" name="Google Shape;1740;p18"/>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1" name="Google Shape;1741;p18"/>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2" name="Google Shape;1742;p18"/>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3" name="Google Shape;1743;p18"/>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4" name="Google Shape;1744;p18"/>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5" name="Google Shape;1745;p18"/>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6" name="Google Shape;1746;p18"/>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7" name="Google Shape;1747;p18"/>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8" name="Google Shape;1748;p18"/>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9" name="Google Shape;1749;p18"/>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0" name="Google Shape;1750;p18"/>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1" name="Google Shape;1751;p18"/>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2" name="Google Shape;1752;p18"/>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3" name="Google Shape;1753;p18"/>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4" name="Google Shape;1754;p18"/>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5" name="Google Shape;1755;p18"/>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6" name="Google Shape;1756;p18"/>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7" name="Google Shape;1757;p18"/>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8" name="Google Shape;1758;p18"/>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9" name="Google Shape;1759;p18"/>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0" name="Google Shape;1760;p18"/>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1" name="Google Shape;1761;p18"/>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2" name="Google Shape;1762;p18"/>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3" name="Google Shape;1763;p18"/>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4" name="Google Shape;1764;p18"/>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5" name="Google Shape;1765;p18"/>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6" name="Google Shape;1766;p18"/>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7" name="Google Shape;1767;p18"/>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8" name="Google Shape;1768;p18"/>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9" name="Google Shape;1769;p18"/>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0" name="Google Shape;1770;p18"/>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1" name="Google Shape;1771;p18"/>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2" name="Google Shape;1772;p18"/>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3" name="Google Shape;1773;p18"/>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4" name="Google Shape;1774;p18"/>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5" name="Google Shape;1775;p18"/>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6" name="Google Shape;1776;p18"/>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7" name="Google Shape;1777;p18"/>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8" name="Google Shape;1778;p18"/>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9" name="Google Shape;1779;p18"/>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0" name="Google Shape;1780;p18"/>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1" name="Google Shape;1781;p18"/>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2" name="Google Shape;1782;p18"/>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3" name="Google Shape;1783;p18"/>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4" name="Google Shape;1784;p18"/>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5" name="Google Shape;1785;p18"/>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6" name="Google Shape;1786;p18"/>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7" name="Google Shape;1787;p18"/>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8" name="Google Shape;1788;p18"/>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9" name="Google Shape;1789;p18"/>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0" name="Google Shape;1790;p18"/>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1" name="Google Shape;1791;p18"/>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2" name="Google Shape;1792;p18"/>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3" name="Google Shape;1793;p18"/>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4" name="Google Shape;1794;p18"/>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5" name="Google Shape;1795;p18"/>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6" name="Google Shape;1796;p18"/>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7" name="Google Shape;1797;p18"/>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8" name="Google Shape;1798;p18"/>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9" name="Google Shape;1799;p18"/>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0" name="Google Shape;1800;p18"/>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1" name="Google Shape;1801;p18"/>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2" name="Google Shape;1802;p18"/>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3" name="Google Shape;1803;p18"/>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804" name="Google Shape;180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05" name="Google Shape;1805;p18"/>
          <p:cNvSpPr txBox="1">
            <a:spLocks noGrp="1"/>
          </p:cNvSpPr>
          <p:nvPr>
            <p:ph type="subTitle" idx="1"/>
          </p:nvPr>
        </p:nvSpPr>
        <p:spPr>
          <a:xfrm>
            <a:off x="4728100" y="1360275"/>
            <a:ext cx="3699300" cy="293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6" name="Google Shape;1806;p18"/>
          <p:cNvSpPr txBox="1">
            <a:spLocks noGrp="1"/>
          </p:cNvSpPr>
          <p:nvPr>
            <p:ph type="subTitle" idx="2"/>
          </p:nvPr>
        </p:nvSpPr>
        <p:spPr>
          <a:xfrm>
            <a:off x="716625" y="1360275"/>
            <a:ext cx="3699300" cy="293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07" name="Google Shape;1807;p18"/>
          <p:cNvGrpSpPr/>
          <p:nvPr/>
        </p:nvGrpSpPr>
        <p:grpSpPr>
          <a:xfrm>
            <a:off x="122000" y="4917447"/>
            <a:ext cx="4420450" cy="226056"/>
            <a:chOff x="122000" y="4917447"/>
            <a:chExt cx="4420450" cy="226056"/>
          </a:xfrm>
        </p:grpSpPr>
        <p:sp>
          <p:nvSpPr>
            <p:cNvPr id="1808" name="Google Shape;1808;p18"/>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9" name="Google Shape;1809;p18"/>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0" name="Google Shape;1810;p18"/>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1" name="Google Shape;1811;p18"/>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2" name="Google Shape;1812;p18"/>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3" name="Google Shape;1813;p18"/>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4" name="Google Shape;1814;p18"/>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5" name="Google Shape;1815;p18"/>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6" name="Google Shape;1816;p18"/>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7" name="Google Shape;1817;p18"/>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8" name="Google Shape;1818;p18"/>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9" name="Google Shape;1819;p18"/>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0" name="Google Shape;1820;p18"/>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1" name="Google Shape;1821;p18"/>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2" name="Google Shape;1822;p18"/>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23" name="Google Shape;1823;p18"/>
          <p:cNvGrpSpPr/>
          <p:nvPr/>
        </p:nvGrpSpPr>
        <p:grpSpPr>
          <a:xfrm>
            <a:off x="4601500" y="4884626"/>
            <a:ext cx="4420450" cy="258877"/>
            <a:chOff x="4601500" y="4884626"/>
            <a:chExt cx="4420450" cy="258877"/>
          </a:xfrm>
        </p:grpSpPr>
        <p:sp>
          <p:nvSpPr>
            <p:cNvPr id="1824" name="Google Shape;1824;p18"/>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5" name="Google Shape;1825;p18"/>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6" name="Google Shape;1826;p18"/>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7" name="Google Shape;1827;p18"/>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8" name="Google Shape;1828;p18"/>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9" name="Google Shape;1829;p18"/>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0" name="Google Shape;1830;p18"/>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1" name="Google Shape;1831;p18"/>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2" name="Google Shape;1832;p18"/>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3" name="Google Shape;1833;p18"/>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4" name="Google Shape;1834;p18"/>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5" name="Google Shape;1835;p18"/>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6" name="Google Shape;1836;p18"/>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7" name="Google Shape;1837;p18"/>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8" name="Google Shape;1838;p18"/>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39" name="Google Shape;1839;p18"/>
          <p:cNvGrpSpPr/>
          <p:nvPr/>
        </p:nvGrpSpPr>
        <p:grpSpPr>
          <a:xfrm>
            <a:off x="122025" y="5036324"/>
            <a:ext cx="4420450" cy="107173"/>
            <a:chOff x="122000" y="4917447"/>
            <a:chExt cx="4420450" cy="226056"/>
          </a:xfrm>
        </p:grpSpPr>
        <p:sp>
          <p:nvSpPr>
            <p:cNvPr id="1840" name="Google Shape;1840;p18"/>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1" name="Google Shape;1841;p18"/>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2" name="Google Shape;1842;p18"/>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3" name="Google Shape;1843;p18"/>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4" name="Google Shape;1844;p18"/>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5" name="Google Shape;1845;p18"/>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6" name="Google Shape;1846;p18"/>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7" name="Google Shape;1847;p18"/>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8" name="Google Shape;1848;p18"/>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9" name="Google Shape;1849;p18"/>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0" name="Google Shape;1850;p18"/>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1" name="Google Shape;1851;p18"/>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2" name="Google Shape;1852;p18"/>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3" name="Google Shape;1853;p18"/>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4" name="Google Shape;1854;p18"/>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55" name="Google Shape;1855;p18"/>
          <p:cNvGrpSpPr/>
          <p:nvPr/>
        </p:nvGrpSpPr>
        <p:grpSpPr>
          <a:xfrm>
            <a:off x="4601525" y="5020763"/>
            <a:ext cx="4420450" cy="122734"/>
            <a:chOff x="4601500" y="4884626"/>
            <a:chExt cx="4420450" cy="258877"/>
          </a:xfrm>
        </p:grpSpPr>
        <p:sp>
          <p:nvSpPr>
            <p:cNvPr id="1856" name="Google Shape;1856;p18"/>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7" name="Google Shape;1857;p18"/>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8" name="Google Shape;1858;p18"/>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9" name="Google Shape;1859;p18"/>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0" name="Google Shape;1860;p18"/>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1" name="Google Shape;1861;p18"/>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2" name="Google Shape;1862;p18"/>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3" name="Google Shape;1863;p18"/>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4" name="Google Shape;1864;p18"/>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5" name="Google Shape;1865;p18"/>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6" name="Google Shape;1866;p18"/>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7" name="Google Shape;1867;p18"/>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8" name="Google Shape;1868;p18"/>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9" name="Google Shape;1869;p18"/>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0" name="Google Shape;1870;p18"/>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71"/>
        <p:cNvGrpSpPr/>
        <p:nvPr/>
      </p:nvGrpSpPr>
      <p:grpSpPr>
        <a:xfrm>
          <a:off x="0" y="0"/>
          <a:ext cx="0" cy="0"/>
          <a:chOff x="0" y="0"/>
          <a:chExt cx="0" cy="0"/>
        </a:xfrm>
      </p:grpSpPr>
      <p:grpSp>
        <p:nvGrpSpPr>
          <p:cNvPr id="1872" name="Google Shape;1872;p19"/>
          <p:cNvGrpSpPr/>
          <p:nvPr/>
        </p:nvGrpSpPr>
        <p:grpSpPr>
          <a:xfrm>
            <a:off x="0" y="0"/>
            <a:ext cx="9143995" cy="5143491"/>
            <a:chOff x="0" y="0"/>
            <a:chExt cx="9143995" cy="5143491"/>
          </a:xfrm>
        </p:grpSpPr>
        <p:sp>
          <p:nvSpPr>
            <p:cNvPr id="1873" name="Google Shape;1873;p19"/>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4" name="Google Shape;1874;p19"/>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5" name="Google Shape;1875;p19"/>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6" name="Google Shape;1876;p19"/>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7" name="Google Shape;1877;p19"/>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8" name="Google Shape;1878;p19"/>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9" name="Google Shape;1879;p19"/>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0" name="Google Shape;1880;p19"/>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1" name="Google Shape;1881;p19"/>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2" name="Google Shape;1882;p19"/>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3" name="Google Shape;1883;p19"/>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4" name="Google Shape;1884;p19"/>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5" name="Google Shape;1885;p19"/>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6" name="Google Shape;1886;p19"/>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7" name="Google Shape;1887;p19"/>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8" name="Google Shape;1888;p19"/>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9" name="Google Shape;1889;p19"/>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0" name="Google Shape;1890;p19"/>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1" name="Google Shape;1891;p19"/>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2" name="Google Shape;1892;p19"/>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3" name="Google Shape;1893;p19"/>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4" name="Google Shape;1894;p19"/>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5" name="Google Shape;1895;p19"/>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6" name="Google Shape;1896;p19"/>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7" name="Google Shape;1897;p19"/>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8" name="Google Shape;1898;p19"/>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9" name="Google Shape;1899;p19"/>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0" name="Google Shape;1900;p19"/>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1" name="Google Shape;1901;p19"/>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2" name="Google Shape;1902;p19"/>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3" name="Google Shape;1903;p19"/>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4" name="Google Shape;1904;p19"/>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5" name="Google Shape;1905;p19"/>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6" name="Google Shape;1906;p19"/>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7" name="Google Shape;1907;p19"/>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8" name="Google Shape;1908;p19"/>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9" name="Google Shape;1909;p19"/>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0" name="Google Shape;1910;p19"/>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1" name="Google Shape;1911;p19"/>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2" name="Google Shape;1912;p19"/>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3" name="Google Shape;1913;p19"/>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4" name="Google Shape;1914;p19"/>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5" name="Google Shape;1915;p19"/>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6" name="Google Shape;1916;p19"/>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7" name="Google Shape;1917;p19"/>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8" name="Google Shape;1918;p19"/>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9" name="Google Shape;1919;p19"/>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0" name="Google Shape;1920;p19"/>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1" name="Google Shape;1921;p19"/>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2" name="Google Shape;1922;p19"/>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3" name="Google Shape;1923;p19"/>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4" name="Google Shape;1924;p19"/>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5" name="Google Shape;1925;p19"/>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6" name="Google Shape;1926;p19"/>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7" name="Google Shape;1927;p19"/>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8" name="Google Shape;1928;p19"/>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9" name="Google Shape;1929;p19"/>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0" name="Google Shape;1930;p19"/>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1" name="Google Shape;1931;p19"/>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2" name="Google Shape;1932;p19"/>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3" name="Google Shape;1933;p19"/>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4" name="Google Shape;1934;p19"/>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5" name="Google Shape;1935;p19"/>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6" name="Google Shape;1936;p19"/>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7" name="Google Shape;1937;p19"/>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8" name="Google Shape;1938;p19"/>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9" name="Google Shape;1939;p19"/>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0" name="Google Shape;1940;p19"/>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1" name="Google Shape;1941;p19"/>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2" name="Google Shape;1942;p19"/>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3" name="Google Shape;1943;p19"/>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4" name="Google Shape;1944;p19"/>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5" name="Google Shape;1945;p19"/>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6" name="Google Shape;1946;p19"/>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7" name="Google Shape;1947;p19"/>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8" name="Google Shape;1948;p19"/>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9" name="Google Shape;1949;p19"/>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0" name="Google Shape;1950;p19"/>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1" name="Google Shape;1951;p19"/>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2" name="Google Shape;1952;p19"/>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3" name="Google Shape;1953;p19"/>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4" name="Google Shape;1954;p19"/>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5" name="Google Shape;1955;p19"/>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6" name="Google Shape;1956;p19"/>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7" name="Google Shape;1957;p19"/>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8" name="Google Shape;1958;p19"/>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9" name="Google Shape;1959;p19"/>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0" name="Google Shape;1960;p19"/>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1" name="Google Shape;1961;p19"/>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2" name="Google Shape;1962;p19"/>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3" name="Google Shape;1963;p19"/>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4" name="Google Shape;1964;p19"/>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965" name="Google Shape;196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6" name="Google Shape;1966;p19"/>
          <p:cNvSpPr txBox="1">
            <a:spLocks noGrp="1"/>
          </p:cNvSpPr>
          <p:nvPr>
            <p:ph type="subTitle" idx="1"/>
          </p:nvPr>
        </p:nvSpPr>
        <p:spPr>
          <a:xfrm>
            <a:off x="720049" y="1908125"/>
            <a:ext cx="2379000" cy="198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7" name="Google Shape;1967;p19"/>
          <p:cNvSpPr txBox="1">
            <a:spLocks noGrp="1"/>
          </p:cNvSpPr>
          <p:nvPr>
            <p:ph type="subTitle" idx="2"/>
          </p:nvPr>
        </p:nvSpPr>
        <p:spPr>
          <a:xfrm>
            <a:off x="3382483" y="1908125"/>
            <a:ext cx="2379000" cy="198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8" name="Google Shape;1968;p19"/>
          <p:cNvSpPr txBox="1">
            <a:spLocks noGrp="1"/>
          </p:cNvSpPr>
          <p:nvPr>
            <p:ph type="subTitle" idx="3"/>
          </p:nvPr>
        </p:nvSpPr>
        <p:spPr>
          <a:xfrm>
            <a:off x="6044949" y="1908125"/>
            <a:ext cx="2379000" cy="198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9" name="Google Shape;1969;p19"/>
          <p:cNvSpPr txBox="1">
            <a:spLocks noGrp="1"/>
          </p:cNvSpPr>
          <p:nvPr>
            <p:ph type="subTitle" idx="4"/>
          </p:nvPr>
        </p:nvSpPr>
        <p:spPr>
          <a:xfrm>
            <a:off x="720049" y="1411600"/>
            <a:ext cx="23790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1970" name="Google Shape;1970;p19"/>
          <p:cNvSpPr txBox="1">
            <a:spLocks noGrp="1"/>
          </p:cNvSpPr>
          <p:nvPr>
            <p:ph type="subTitle" idx="5"/>
          </p:nvPr>
        </p:nvSpPr>
        <p:spPr>
          <a:xfrm>
            <a:off x="3382488" y="1411600"/>
            <a:ext cx="23790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1971" name="Google Shape;1971;p19"/>
          <p:cNvSpPr txBox="1">
            <a:spLocks noGrp="1"/>
          </p:cNvSpPr>
          <p:nvPr>
            <p:ph type="subTitle" idx="6"/>
          </p:nvPr>
        </p:nvSpPr>
        <p:spPr>
          <a:xfrm>
            <a:off x="6044951" y="1411600"/>
            <a:ext cx="23790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grpSp>
        <p:nvGrpSpPr>
          <p:cNvPr id="1972" name="Google Shape;1972;p19"/>
          <p:cNvGrpSpPr/>
          <p:nvPr/>
        </p:nvGrpSpPr>
        <p:grpSpPr>
          <a:xfrm>
            <a:off x="7904645" y="4603996"/>
            <a:ext cx="1163258" cy="473963"/>
            <a:chOff x="6180480" y="488520"/>
            <a:chExt cx="1135440" cy="1313280"/>
          </a:xfrm>
        </p:grpSpPr>
        <p:sp>
          <p:nvSpPr>
            <p:cNvPr id="1973" name="Google Shape;1973;p19"/>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4" name="Google Shape;1974;p19"/>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5" name="Google Shape;1975;p19"/>
            <p:cNvSpPr/>
            <p:nvPr/>
          </p:nvSpPr>
          <p:spPr>
            <a:xfrm>
              <a:off x="7076520" y="794880"/>
              <a:ext cx="90360" cy="368280"/>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6" name="Google Shape;1976;p19"/>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7" name="Google Shape;1977;p19"/>
            <p:cNvSpPr/>
            <p:nvPr/>
          </p:nvSpPr>
          <p:spPr>
            <a:xfrm>
              <a:off x="7225920" y="488520"/>
              <a:ext cx="90000" cy="306360"/>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8" name="Google Shape;1978;p19"/>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9" name="Google Shape;1979;p19"/>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0" name="Google Shape;1980;p19"/>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981" name="Google Shape;1981;p19"/>
          <p:cNvGrpSpPr/>
          <p:nvPr/>
        </p:nvGrpSpPr>
        <p:grpSpPr>
          <a:xfrm>
            <a:off x="76201" y="4604007"/>
            <a:ext cx="1469010" cy="473974"/>
            <a:chOff x="4687560" y="1801800"/>
            <a:chExt cx="1433880" cy="1767240"/>
          </a:xfrm>
        </p:grpSpPr>
        <p:sp>
          <p:nvSpPr>
            <p:cNvPr id="1982" name="Google Shape;1982;p19"/>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3" name="Google Shape;1983;p19"/>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4" name="Google Shape;1984;p19"/>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5" name="Google Shape;1985;p19"/>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6" name="Google Shape;1986;p19"/>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7" name="Google Shape;1987;p19"/>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8" name="Google Shape;1988;p19"/>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9" name="Google Shape;1989;p19"/>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0" name="Google Shape;1990;p19"/>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1" name="Google Shape;1991;p19"/>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92"/>
        <p:cNvGrpSpPr/>
        <p:nvPr/>
      </p:nvGrpSpPr>
      <p:grpSpPr>
        <a:xfrm>
          <a:off x="0" y="0"/>
          <a:ext cx="0" cy="0"/>
          <a:chOff x="0" y="0"/>
          <a:chExt cx="0" cy="0"/>
        </a:xfrm>
      </p:grpSpPr>
      <p:grpSp>
        <p:nvGrpSpPr>
          <p:cNvPr id="1993" name="Google Shape;1993;p20"/>
          <p:cNvGrpSpPr/>
          <p:nvPr/>
        </p:nvGrpSpPr>
        <p:grpSpPr>
          <a:xfrm>
            <a:off x="0" y="0"/>
            <a:ext cx="9143995" cy="5143491"/>
            <a:chOff x="0" y="0"/>
            <a:chExt cx="9143995" cy="5143491"/>
          </a:xfrm>
        </p:grpSpPr>
        <p:sp>
          <p:nvSpPr>
            <p:cNvPr id="1994" name="Google Shape;1994;p20"/>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5" name="Google Shape;1995;p20"/>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6" name="Google Shape;1996;p20"/>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7" name="Google Shape;1997;p20"/>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8" name="Google Shape;1998;p20"/>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9" name="Google Shape;1999;p20"/>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0" name="Google Shape;2000;p20"/>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1" name="Google Shape;2001;p20"/>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2" name="Google Shape;2002;p20"/>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3" name="Google Shape;2003;p20"/>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4" name="Google Shape;2004;p20"/>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5" name="Google Shape;2005;p20"/>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6" name="Google Shape;2006;p20"/>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7" name="Google Shape;2007;p20"/>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8" name="Google Shape;2008;p20"/>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9" name="Google Shape;2009;p20"/>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0" name="Google Shape;2010;p20"/>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1" name="Google Shape;2011;p20"/>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2" name="Google Shape;2012;p20"/>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3" name="Google Shape;2013;p20"/>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4" name="Google Shape;2014;p20"/>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5" name="Google Shape;2015;p20"/>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6" name="Google Shape;2016;p20"/>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7" name="Google Shape;2017;p20"/>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8" name="Google Shape;2018;p20"/>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9" name="Google Shape;2019;p20"/>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0" name="Google Shape;2020;p20"/>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1" name="Google Shape;2021;p20"/>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2" name="Google Shape;2022;p20"/>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3" name="Google Shape;2023;p20"/>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4" name="Google Shape;2024;p20"/>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5" name="Google Shape;2025;p20"/>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6" name="Google Shape;2026;p20"/>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7" name="Google Shape;2027;p20"/>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8" name="Google Shape;2028;p20"/>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9" name="Google Shape;2029;p20"/>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0" name="Google Shape;2030;p20"/>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1" name="Google Shape;2031;p20"/>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2" name="Google Shape;2032;p20"/>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3" name="Google Shape;2033;p20"/>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4" name="Google Shape;2034;p20"/>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5" name="Google Shape;2035;p20"/>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6" name="Google Shape;2036;p20"/>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7" name="Google Shape;2037;p20"/>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8" name="Google Shape;2038;p20"/>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9" name="Google Shape;2039;p20"/>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0" name="Google Shape;2040;p20"/>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1" name="Google Shape;2041;p20"/>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2" name="Google Shape;2042;p20"/>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3" name="Google Shape;2043;p20"/>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4" name="Google Shape;2044;p20"/>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5" name="Google Shape;2045;p20"/>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6" name="Google Shape;2046;p20"/>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7" name="Google Shape;2047;p20"/>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8" name="Google Shape;2048;p20"/>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9" name="Google Shape;2049;p20"/>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0" name="Google Shape;2050;p20"/>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1" name="Google Shape;2051;p20"/>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2" name="Google Shape;2052;p20"/>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3" name="Google Shape;2053;p20"/>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4" name="Google Shape;2054;p20"/>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5" name="Google Shape;2055;p20"/>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6" name="Google Shape;2056;p20"/>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7" name="Google Shape;2057;p20"/>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8" name="Google Shape;2058;p20"/>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9" name="Google Shape;2059;p20"/>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0" name="Google Shape;2060;p20"/>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1" name="Google Shape;2061;p20"/>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2" name="Google Shape;2062;p20"/>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3" name="Google Shape;2063;p20"/>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4" name="Google Shape;2064;p20"/>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5" name="Google Shape;2065;p20"/>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6" name="Google Shape;2066;p20"/>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7" name="Google Shape;2067;p20"/>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8" name="Google Shape;2068;p20"/>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9" name="Google Shape;2069;p20"/>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0" name="Google Shape;2070;p20"/>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1" name="Google Shape;2071;p20"/>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2" name="Google Shape;2072;p20"/>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3" name="Google Shape;2073;p20"/>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4" name="Google Shape;2074;p20"/>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5" name="Google Shape;2075;p20"/>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6" name="Google Shape;2076;p20"/>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7" name="Google Shape;2077;p20"/>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8" name="Google Shape;2078;p20"/>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9" name="Google Shape;2079;p20"/>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0" name="Google Shape;2080;p20"/>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1" name="Google Shape;2081;p20"/>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2" name="Google Shape;2082;p20"/>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3" name="Google Shape;2083;p20"/>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4" name="Google Shape;2084;p20"/>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5" name="Google Shape;2085;p20"/>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2086" name="Google Shape;208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7" name="Google Shape;2087;p20"/>
          <p:cNvSpPr txBox="1">
            <a:spLocks noGrp="1"/>
          </p:cNvSpPr>
          <p:nvPr>
            <p:ph type="subTitle" idx="1"/>
          </p:nvPr>
        </p:nvSpPr>
        <p:spPr>
          <a:xfrm>
            <a:off x="713196" y="1944949"/>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8" name="Google Shape;2088;p20"/>
          <p:cNvSpPr txBox="1">
            <a:spLocks noGrp="1"/>
          </p:cNvSpPr>
          <p:nvPr>
            <p:ph type="subTitle" idx="2"/>
          </p:nvPr>
        </p:nvSpPr>
        <p:spPr>
          <a:xfrm>
            <a:off x="3353100" y="1944949"/>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9" name="Google Shape;2089;p20"/>
          <p:cNvSpPr txBox="1">
            <a:spLocks noGrp="1"/>
          </p:cNvSpPr>
          <p:nvPr>
            <p:ph type="subTitle" idx="3"/>
          </p:nvPr>
        </p:nvSpPr>
        <p:spPr>
          <a:xfrm>
            <a:off x="713196" y="3794000"/>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0" name="Google Shape;2090;p20"/>
          <p:cNvSpPr txBox="1">
            <a:spLocks noGrp="1"/>
          </p:cNvSpPr>
          <p:nvPr>
            <p:ph type="subTitle" idx="4"/>
          </p:nvPr>
        </p:nvSpPr>
        <p:spPr>
          <a:xfrm>
            <a:off x="3353100" y="3794000"/>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1" name="Google Shape;2091;p20"/>
          <p:cNvSpPr txBox="1">
            <a:spLocks noGrp="1"/>
          </p:cNvSpPr>
          <p:nvPr>
            <p:ph type="subTitle" idx="5"/>
          </p:nvPr>
        </p:nvSpPr>
        <p:spPr>
          <a:xfrm>
            <a:off x="5993004" y="1944949"/>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2" name="Google Shape;2092;p20"/>
          <p:cNvSpPr txBox="1">
            <a:spLocks noGrp="1"/>
          </p:cNvSpPr>
          <p:nvPr>
            <p:ph type="subTitle" idx="6"/>
          </p:nvPr>
        </p:nvSpPr>
        <p:spPr>
          <a:xfrm>
            <a:off x="5993004" y="3794000"/>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3" name="Google Shape;2093;p20"/>
          <p:cNvSpPr txBox="1">
            <a:spLocks noGrp="1"/>
          </p:cNvSpPr>
          <p:nvPr>
            <p:ph type="subTitle" idx="7"/>
          </p:nvPr>
        </p:nvSpPr>
        <p:spPr>
          <a:xfrm>
            <a:off x="714294" y="1211100"/>
            <a:ext cx="2435400" cy="810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4" name="Google Shape;2094;p20"/>
          <p:cNvSpPr txBox="1">
            <a:spLocks noGrp="1"/>
          </p:cNvSpPr>
          <p:nvPr>
            <p:ph type="subTitle" idx="8"/>
          </p:nvPr>
        </p:nvSpPr>
        <p:spPr>
          <a:xfrm>
            <a:off x="3354198" y="1211100"/>
            <a:ext cx="2435400" cy="810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5" name="Google Shape;2095;p20"/>
          <p:cNvSpPr txBox="1">
            <a:spLocks noGrp="1"/>
          </p:cNvSpPr>
          <p:nvPr>
            <p:ph type="subTitle" idx="9"/>
          </p:nvPr>
        </p:nvSpPr>
        <p:spPr>
          <a:xfrm>
            <a:off x="5993002" y="1211100"/>
            <a:ext cx="2435400" cy="810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6" name="Google Shape;2096;p20"/>
          <p:cNvSpPr txBox="1">
            <a:spLocks noGrp="1"/>
          </p:cNvSpPr>
          <p:nvPr>
            <p:ph type="subTitle" idx="13"/>
          </p:nvPr>
        </p:nvSpPr>
        <p:spPr>
          <a:xfrm>
            <a:off x="714294" y="3061794"/>
            <a:ext cx="2435400" cy="74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7" name="Google Shape;2097;p20"/>
          <p:cNvSpPr txBox="1">
            <a:spLocks noGrp="1"/>
          </p:cNvSpPr>
          <p:nvPr>
            <p:ph type="subTitle" idx="14"/>
          </p:nvPr>
        </p:nvSpPr>
        <p:spPr>
          <a:xfrm>
            <a:off x="3354198" y="3061794"/>
            <a:ext cx="2435400" cy="74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8" name="Google Shape;2098;p20"/>
          <p:cNvSpPr txBox="1">
            <a:spLocks noGrp="1"/>
          </p:cNvSpPr>
          <p:nvPr>
            <p:ph type="subTitle" idx="15"/>
          </p:nvPr>
        </p:nvSpPr>
        <p:spPr>
          <a:xfrm>
            <a:off x="5994102" y="3061794"/>
            <a:ext cx="2435400" cy="74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grpSp>
        <p:nvGrpSpPr>
          <p:cNvPr id="2099" name="Google Shape;2099;p20"/>
          <p:cNvGrpSpPr/>
          <p:nvPr/>
        </p:nvGrpSpPr>
        <p:grpSpPr>
          <a:xfrm>
            <a:off x="8430835" y="4756407"/>
            <a:ext cx="551017" cy="217475"/>
            <a:chOff x="6204535" y="1008832"/>
            <a:chExt cx="551017" cy="217475"/>
          </a:xfrm>
        </p:grpSpPr>
        <p:sp>
          <p:nvSpPr>
            <p:cNvPr id="2100" name="Google Shape;2100;p20"/>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1" name="Google Shape;2101;p20"/>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2" name="Google Shape;2102;p20"/>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3" name="Google Shape;2103;p20"/>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04" name="Google Shape;2104;p20"/>
          <p:cNvGrpSpPr/>
          <p:nvPr/>
        </p:nvGrpSpPr>
        <p:grpSpPr>
          <a:xfrm rot="10800000">
            <a:off x="162210" y="169632"/>
            <a:ext cx="551017" cy="217475"/>
            <a:chOff x="6204535" y="1008832"/>
            <a:chExt cx="551017" cy="217475"/>
          </a:xfrm>
        </p:grpSpPr>
        <p:sp>
          <p:nvSpPr>
            <p:cNvPr id="2105" name="Google Shape;2105;p20"/>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6" name="Google Shape;2106;p20"/>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7" name="Google Shape;2107;p20"/>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8" name="Google Shape;2108;p20"/>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09" name="Google Shape;2109;p20"/>
          <p:cNvGrpSpPr/>
          <p:nvPr/>
        </p:nvGrpSpPr>
        <p:grpSpPr>
          <a:xfrm>
            <a:off x="162210" y="278369"/>
            <a:ext cx="551017" cy="217475"/>
            <a:chOff x="6204535" y="1008832"/>
            <a:chExt cx="551017" cy="217475"/>
          </a:xfrm>
        </p:grpSpPr>
        <p:sp>
          <p:nvSpPr>
            <p:cNvPr id="2110" name="Google Shape;2110;p20"/>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1" name="Google Shape;2111;p20"/>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2" name="Google Shape;2112;p20"/>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3" name="Google Shape;2113;p20"/>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14" name="Google Shape;2114;p20"/>
          <p:cNvGrpSpPr/>
          <p:nvPr/>
        </p:nvGrpSpPr>
        <p:grpSpPr>
          <a:xfrm>
            <a:off x="8430835" y="4689632"/>
            <a:ext cx="551017" cy="217475"/>
            <a:chOff x="6204535" y="1008832"/>
            <a:chExt cx="551017" cy="217475"/>
          </a:xfrm>
        </p:grpSpPr>
        <p:sp>
          <p:nvSpPr>
            <p:cNvPr id="2115" name="Google Shape;2115;p20"/>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6" name="Google Shape;2116;p20"/>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7" name="Google Shape;2117;p20"/>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8" name="Google Shape;2118;p20"/>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19"/>
        <p:cNvGrpSpPr/>
        <p:nvPr/>
      </p:nvGrpSpPr>
      <p:grpSpPr>
        <a:xfrm>
          <a:off x="0" y="0"/>
          <a:ext cx="0" cy="0"/>
          <a:chOff x="0" y="0"/>
          <a:chExt cx="0" cy="0"/>
        </a:xfrm>
      </p:grpSpPr>
      <p:grpSp>
        <p:nvGrpSpPr>
          <p:cNvPr id="2120" name="Google Shape;2120;p21"/>
          <p:cNvGrpSpPr/>
          <p:nvPr/>
        </p:nvGrpSpPr>
        <p:grpSpPr>
          <a:xfrm>
            <a:off x="0" y="0"/>
            <a:ext cx="9143995" cy="5143491"/>
            <a:chOff x="0" y="0"/>
            <a:chExt cx="9143995" cy="5143491"/>
          </a:xfrm>
        </p:grpSpPr>
        <p:sp>
          <p:nvSpPr>
            <p:cNvPr id="2121" name="Google Shape;2121;p21"/>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2" name="Google Shape;2122;p21"/>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3" name="Google Shape;2123;p21"/>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4" name="Google Shape;2124;p21"/>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5" name="Google Shape;2125;p21"/>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6" name="Google Shape;2126;p21"/>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7" name="Google Shape;2127;p21"/>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8" name="Google Shape;2128;p21"/>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9" name="Google Shape;2129;p21"/>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0" name="Google Shape;2130;p21"/>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1" name="Google Shape;2131;p21"/>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2" name="Google Shape;2132;p21"/>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3" name="Google Shape;2133;p21"/>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4" name="Google Shape;2134;p21"/>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5" name="Google Shape;2135;p21"/>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6" name="Google Shape;2136;p21"/>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7" name="Google Shape;2137;p21"/>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8" name="Google Shape;2138;p21"/>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9" name="Google Shape;2139;p21"/>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0" name="Google Shape;2140;p21"/>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1" name="Google Shape;2141;p21"/>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2" name="Google Shape;2142;p21"/>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3" name="Google Shape;2143;p21"/>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4" name="Google Shape;2144;p21"/>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5" name="Google Shape;2145;p21"/>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6" name="Google Shape;2146;p21"/>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7" name="Google Shape;2147;p21"/>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8" name="Google Shape;2148;p21"/>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9" name="Google Shape;2149;p21"/>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0" name="Google Shape;2150;p21"/>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1" name="Google Shape;2151;p21"/>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2" name="Google Shape;2152;p21"/>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3" name="Google Shape;2153;p21"/>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4" name="Google Shape;2154;p21"/>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5" name="Google Shape;2155;p21"/>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6" name="Google Shape;2156;p21"/>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7" name="Google Shape;2157;p21"/>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8" name="Google Shape;2158;p21"/>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9" name="Google Shape;2159;p21"/>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0" name="Google Shape;2160;p21"/>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1" name="Google Shape;2161;p21"/>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2" name="Google Shape;2162;p21"/>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3" name="Google Shape;2163;p21"/>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4" name="Google Shape;2164;p21"/>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5" name="Google Shape;2165;p21"/>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6" name="Google Shape;2166;p21"/>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7" name="Google Shape;2167;p21"/>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8" name="Google Shape;2168;p21"/>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9" name="Google Shape;2169;p21"/>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0" name="Google Shape;2170;p21"/>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1" name="Google Shape;2171;p21"/>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2" name="Google Shape;2172;p21"/>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3" name="Google Shape;2173;p21"/>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4" name="Google Shape;2174;p21"/>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5" name="Google Shape;2175;p21"/>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6" name="Google Shape;2176;p21"/>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7" name="Google Shape;2177;p21"/>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8" name="Google Shape;2178;p21"/>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9" name="Google Shape;2179;p21"/>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0" name="Google Shape;2180;p21"/>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1" name="Google Shape;2181;p21"/>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2" name="Google Shape;2182;p21"/>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3" name="Google Shape;2183;p21"/>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4" name="Google Shape;2184;p21"/>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5" name="Google Shape;2185;p21"/>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6" name="Google Shape;2186;p21"/>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7" name="Google Shape;2187;p21"/>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8" name="Google Shape;2188;p21"/>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9" name="Google Shape;2189;p21"/>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0" name="Google Shape;2190;p21"/>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1" name="Google Shape;2191;p21"/>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2" name="Google Shape;2192;p21"/>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3" name="Google Shape;2193;p21"/>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4" name="Google Shape;2194;p21"/>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5" name="Google Shape;2195;p21"/>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6" name="Google Shape;2196;p21"/>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7" name="Google Shape;2197;p21"/>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8" name="Google Shape;2198;p21"/>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9" name="Google Shape;2199;p21"/>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0" name="Google Shape;2200;p21"/>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1" name="Google Shape;2201;p21"/>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2" name="Google Shape;2202;p21"/>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3" name="Google Shape;2203;p21"/>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4" name="Google Shape;2204;p21"/>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5" name="Google Shape;2205;p21"/>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6" name="Google Shape;2206;p21"/>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7" name="Google Shape;2207;p21"/>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8" name="Google Shape;2208;p21"/>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9" name="Google Shape;2209;p21"/>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0" name="Google Shape;2210;p21"/>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1" name="Google Shape;2211;p21"/>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2" name="Google Shape;2212;p21"/>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2213" name="Google Shape;2213;p21"/>
          <p:cNvSpPr txBox="1">
            <a:spLocks noGrp="1"/>
          </p:cNvSpPr>
          <p:nvPr>
            <p:ph type="title"/>
          </p:nvPr>
        </p:nvSpPr>
        <p:spPr>
          <a:xfrm>
            <a:off x="3561175" y="539500"/>
            <a:ext cx="4869600" cy="1196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800"/>
              <a:buNone/>
              <a:defRPr sz="7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4" name="Google Shape;2214;p21"/>
          <p:cNvSpPr txBox="1">
            <a:spLocks noGrp="1"/>
          </p:cNvSpPr>
          <p:nvPr>
            <p:ph type="subTitle" idx="1"/>
          </p:nvPr>
        </p:nvSpPr>
        <p:spPr>
          <a:xfrm>
            <a:off x="3561175" y="1765250"/>
            <a:ext cx="4869600" cy="119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15" name="Google Shape;2215;p21"/>
          <p:cNvSpPr txBox="1"/>
          <p:nvPr/>
        </p:nvSpPr>
        <p:spPr>
          <a:xfrm>
            <a:off x="3561175" y="3840550"/>
            <a:ext cx="4869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2"/>
                </a:solidFill>
                <a:latin typeface="Lato"/>
                <a:ea typeface="Lato"/>
                <a:cs typeface="Lato"/>
                <a:sym typeface="Lato"/>
              </a:rPr>
              <a:t>CREDITS:</a:t>
            </a:r>
            <a:r>
              <a:rPr lang="en" sz="1200">
                <a:solidFill>
                  <a:schemeClr val="dk2"/>
                </a:solidFill>
                <a:latin typeface="Lato"/>
                <a:ea typeface="Lato"/>
                <a:cs typeface="Lato"/>
                <a:sym typeface="Lato"/>
              </a:rPr>
              <a:t> This presentation template was created by </a:t>
            </a:r>
            <a:r>
              <a:rPr lang="en" sz="1200" b="1" u="sng">
                <a:solidFill>
                  <a:schemeClr val="dk2"/>
                </a:solid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dk2"/>
                </a:solidFill>
                <a:latin typeface="Lato"/>
                <a:ea typeface="Lato"/>
                <a:cs typeface="Lato"/>
                <a:sym typeface="Lato"/>
              </a:rPr>
              <a:t>, and includes icons by </a:t>
            </a:r>
            <a:r>
              <a:rPr lang="en" sz="1200" b="1" u="sng">
                <a:solidFill>
                  <a:schemeClr val="dk2"/>
                </a:solid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dk2"/>
                </a:solidFill>
                <a:latin typeface="Lato"/>
                <a:ea typeface="Lato"/>
                <a:cs typeface="Lato"/>
                <a:sym typeface="Lato"/>
              </a:rPr>
              <a:t>, and infographics &amp; images by </a:t>
            </a:r>
            <a:r>
              <a:rPr lang="en" sz="1200" b="1" u="sng">
                <a:solidFill>
                  <a:schemeClr val="dk2"/>
                </a:solid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u="sng">
                <a:solidFill>
                  <a:schemeClr val="dk2"/>
                </a:solidFill>
                <a:latin typeface="Lato"/>
                <a:ea typeface="Lato"/>
                <a:cs typeface="Lato"/>
                <a:sym typeface="Lato"/>
              </a:rPr>
              <a:t> </a:t>
            </a:r>
            <a:endParaRPr sz="1200" b="1" u="sng">
              <a:solidFill>
                <a:schemeClr val="dk2"/>
              </a:solidFill>
              <a:latin typeface="Lato"/>
              <a:ea typeface="Lato"/>
              <a:cs typeface="Lato"/>
              <a:sym typeface="Lato"/>
            </a:endParaRPr>
          </a:p>
        </p:txBody>
      </p:sp>
      <p:grpSp>
        <p:nvGrpSpPr>
          <p:cNvPr id="2216" name="Google Shape;2216;p21"/>
          <p:cNvGrpSpPr/>
          <p:nvPr/>
        </p:nvGrpSpPr>
        <p:grpSpPr>
          <a:xfrm rot="10800000">
            <a:off x="8690758" y="539499"/>
            <a:ext cx="453231" cy="4057299"/>
            <a:chOff x="-17" y="539499"/>
            <a:chExt cx="453231" cy="4057299"/>
          </a:xfrm>
        </p:grpSpPr>
        <p:sp>
          <p:nvSpPr>
            <p:cNvPr id="2217" name="Google Shape;2217;p21"/>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8" name="Google Shape;2218;p21"/>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9" name="Google Shape;2219;p21"/>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0" name="Google Shape;2220;p21"/>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1" name="Google Shape;2221;p21"/>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2" name="Google Shape;2222;p21"/>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3" name="Google Shape;2223;p21"/>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4" name="Google Shape;2224;p21"/>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5" name="Google Shape;2225;p21"/>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6" name="Google Shape;2226;p21"/>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7" name="Google Shape;2227;p21"/>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8" name="Google Shape;2228;p21"/>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9" name="Google Shape;2229;p21"/>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0" name="Google Shape;2230;p21"/>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1" name="Google Shape;2231;p21"/>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2" name="Google Shape;2232;p21"/>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3" name="Google Shape;2233;p21"/>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4" name="Google Shape;2234;p21"/>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5" name="Google Shape;2235;p21"/>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6" name="Google Shape;2236;p21"/>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7" name="Google Shape;2237;p21"/>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8" name="Google Shape;2238;p21"/>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9" name="Google Shape;2239;p21"/>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0" name="Google Shape;2240;p21"/>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1" name="Google Shape;2241;p21"/>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2" name="Google Shape;2242;p21"/>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3" name="Google Shape;2243;p21"/>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4" name="Google Shape;2244;p21"/>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5" name="Google Shape;2245;p21"/>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6" name="Google Shape;2246;p21"/>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47"/>
        <p:cNvGrpSpPr/>
        <p:nvPr/>
      </p:nvGrpSpPr>
      <p:grpSpPr>
        <a:xfrm>
          <a:off x="0" y="0"/>
          <a:ext cx="0" cy="0"/>
          <a:chOff x="0" y="0"/>
          <a:chExt cx="0" cy="0"/>
        </a:xfrm>
      </p:grpSpPr>
      <p:grpSp>
        <p:nvGrpSpPr>
          <p:cNvPr id="2248" name="Google Shape;2248;p22"/>
          <p:cNvGrpSpPr/>
          <p:nvPr/>
        </p:nvGrpSpPr>
        <p:grpSpPr>
          <a:xfrm>
            <a:off x="0" y="0"/>
            <a:ext cx="9143995" cy="5143491"/>
            <a:chOff x="0" y="0"/>
            <a:chExt cx="9143995" cy="5143491"/>
          </a:xfrm>
        </p:grpSpPr>
        <p:sp>
          <p:nvSpPr>
            <p:cNvPr id="2249" name="Google Shape;2249;p2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0" name="Google Shape;2250;p2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1" name="Google Shape;2251;p2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2" name="Google Shape;2252;p2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3" name="Google Shape;2253;p2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4" name="Google Shape;2254;p2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5" name="Google Shape;2255;p2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6" name="Google Shape;2256;p2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7" name="Google Shape;2257;p2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8" name="Google Shape;2258;p2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9" name="Google Shape;2259;p2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0" name="Google Shape;2260;p2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1" name="Google Shape;2261;p2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2" name="Google Shape;2262;p2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3" name="Google Shape;2263;p2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4" name="Google Shape;2264;p2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5" name="Google Shape;2265;p2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6" name="Google Shape;2266;p2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7" name="Google Shape;2267;p2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8" name="Google Shape;2268;p2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9" name="Google Shape;2269;p2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0" name="Google Shape;2270;p2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1" name="Google Shape;2271;p2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2" name="Google Shape;2272;p2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3" name="Google Shape;2273;p2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4" name="Google Shape;2274;p2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5" name="Google Shape;2275;p2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6" name="Google Shape;2276;p2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7" name="Google Shape;2277;p2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8" name="Google Shape;2278;p2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9" name="Google Shape;2279;p2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0" name="Google Shape;2280;p2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1" name="Google Shape;2281;p2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2" name="Google Shape;2282;p2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3" name="Google Shape;2283;p2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4" name="Google Shape;2284;p2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5" name="Google Shape;2285;p2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6" name="Google Shape;2286;p2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7" name="Google Shape;2287;p2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8" name="Google Shape;2288;p2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9" name="Google Shape;2289;p2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0" name="Google Shape;2290;p2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1" name="Google Shape;2291;p2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2" name="Google Shape;2292;p2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3" name="Google Shape;2293;p2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4" name="Google Shape;2294;p2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5" name="Google Shape;2295;p2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6" name="Google Shape;2296;p2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7" name="Google Shape;2297;p2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8" name="Google Shape;2298;p2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9" name="Google Shape;2299;p2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0" name="Google Shape;2300;p2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1" name="Google Shape;2301;p2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2" name="Google Shape;2302;p2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3" name="Google Shape;2303;p2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4" name="Google Shape;2304;p2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5" name="Google Shape;2305;p2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6" name="Google Shape;2306;p2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7" name="Google Shape;2307;p2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8" name="Google Shape;2308;p2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9" name="Google Shape;2309;p2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0" name="Google Shape;2310;p2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1" name="Google Shape;2311;p2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2" name="Google Shape;2312;p2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3" name="Google Shape;2313;p2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4" name="Google Shape;2314;p2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5" name="Google Shape;2315;p2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6" name="Google Shape;2316;p2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7" name="Google Shape;2317;p2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8" name="Google Shape;2318;p2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9" name="Google Shape;2319;p2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0" name="Google Shape;2320;p2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1" name="Google Shape;2321;p2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2" name="Google Shape;2322;p2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3" name="Google Shape;2323;p2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4" name="Google Shape;2324;p2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5" name="Google Shape;2325;p2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6" name="Google Shape;2326;p2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7" name="Google Shape;2327;p2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8" name="Google Shape;2328;p2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9" name="Google Shape;2329;p2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0" name="Google Shape;2330;p2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1" name="Google Shape;2331;p2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2" name="Google Shape;2332;p2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3" name="Google Shape;2333;p2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4" name="Google Shape;2334;p2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5" name="Google Shape;2335;p2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6" name="Google Shape;2336;p2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7" name="Google Shape;2337;p2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8" name="Google Shape;2338;p2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9" name="Google Shape;2339;p2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40" name="Google Shape;2340;p2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341" name="Google Shape;2341;p22"/>
          <p:cNvGrpSpPr/>
          <p:nvPr/>
        </p:nvGrpSpPr>
        <p:grpSpPr>
          <a:xfrm rot="10800000" flipH="1">
            <a:off x="-25" y="539501"/>
            <a:ext cx="713204" cy="4057299"/>
            <a:chOff x="-17" y="539499"/>
            <a:chExt cx="453231" cy="4057299"/>
          </a:xfrm>
        </p:grpSpPr>
        <p:sp>
          <p:nvSpPr>
            <p:cNvPr id="2342" name="Google Shape;2342;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3" name="Google Shape;2343;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4" name="Google Shape;2344;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5" name="Google Shape;2345;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6" name="Google Shape;2346;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7" name="Google Shape;2347;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8" name="Google Shape;2348;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9" name="Google Shape;2349;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0" name="Google Shape;2350;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1" name="Google Shape;2351;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2" name="Google Shape;2352;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3" name="Google Shape;2353;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4" name="Google Shape;2354;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5" name="Google Shape;2355;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6" name="Google Shape;2356;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7" name="Google Shape;2357;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8" name="Google Shape;2358;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9" name="Google Shape;2359;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0" name="Google Shape;2360;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1" name="Google Shape;2361;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2" name="Google Shape;2362;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3" name="Google Shape;2363;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4" name="Google Shape;2364;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5" name="Google Shape;2365;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6" name="Google Shape;2366;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7" name="Google Shape;2367;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8" name="Google Shape;2368;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9" name="Google Shape;2369;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0" name="Google Shape;2370;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1" name="Google Shape;2371;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372" name="Google Shape;2372;p22"/>
          <p:cNvGrpSpPr/>
          <p:nvPr/>
        </p:nvGrpSpPr>
        <p:grpSpPr>
          <a:xfrm>
            <a:off x="-12" y="539500"/>
            <a:ext cx="499460" cy="4057299"/>
            <a:chOff x="-17" y="539499"/>
            <a:chExt cx="453231" cy="4057299"/>
          </a:xfrm>
        </p:grpSpPr>
        <p:sp>
          <p:nvSpPr>
            <p:cNvPr id="2373" name="Google Shape;2373;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4" name="Google Shape;2374;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5" name="Google Shape;2375;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6" name="Google Shape;2376;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7" name="Google Shape;2377;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8" name="Google Shape;2378;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9" name="Google Shape;2379;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0" name="Google Shape;2380;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1" name="Google Shape;2381;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2" name="Google Shape;2382;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3" name="Google Shape;2383;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4" name="Google Shape;2384;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5" name="Google Shape;2385;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6" name="Google Shape;2386;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7" name="Google Shape;2387;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8" name="Google Shape;2388;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9" name="Google Shape;2389;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0" name="Google Shape;2390;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1" name="Google Shape;2391;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2" name="Google Shape;2392;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3" name="Google Shape;2393;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4" name="Google Shape;2394;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5" name="Google Shape;2395;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6" name="Google Shape;2396;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7" name="Google Shape;2397;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8" name="Google Shape;2398;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9" name="Google Shape;2399;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0" name="Google Shape;2400;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1" name="Google Shape;2401;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2" name="Google Shape;2402;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03" name="Google Shape;2403;p22"/>
          <p:cNvGrpSpPr/>
          <p:nvPr/>
        </p:nvGrpSpPr>
        <p:grpSpPr>
          <a:xfrm flipH="1">
            <a:off x="8430796" y="543100"/>
            <a:ext cx="713204" cy="4057299"/>
            <a:chOff x="-17" y="539499"/>
            <a:chExt cx="453231" cy="4057299"/>
          </a:xfrm>
        </p:grpSpPr>
        <p:sp>
          <p:nvSpPr>
            <p:cNvPr id="2404" name="Google Shape;2404;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5" name="Google Shape;2405;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6" name="Google Shape;2406;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7" name="Google Shape;2407;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8" name="Google Shape;2408;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9" name="Google Shape;2409;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0" name="Google Shape;2410;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1" name="Google Shape;2411;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2" name="Google Shape;2412;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3" name="Google Shape;2413;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4" name="Google Shape;2414;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5" name="Google Shape;2415;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6" name="Google Shape;2416;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7" name="Google Shape;2417;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8" name="Google Shape;2418;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9" name="Google Shape;2419;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0" name="Google Shape;2420;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1" name="Google Shape;2421;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2" name="Google Shape;2422;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3" name="Google Shape;2423;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4" name="Google Shape;2424;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5" name="Google Shape;2425;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6" name="Google Shape;2426;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7" name="Google Shape;2427;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8" name="Google Shape;2428;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9" name="Google Shape;2429;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0" name="Google Shape;2430;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1" name="Google Shape;2431;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2" name="Google Shape;2432;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3" name="Google Shape;2433;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34" name="Google Shape;2434;p22"/>
          <p:cNvGrpSpPr/>
          <p:nvPr/>
        </p:nvGrpSpPr>
        <p:grpSpPr>
          <a:xfrm rot="10800000">
            <a:off x="8644526" y="543101"/>
            <a:ext cx="499460" cy="4057299"/>
            <a:chOff x="-17" y="539499"/>
            <a:chExt cx="453231" cy="4057299"/>
          </a:xfrm>
        </p:grpSpPr>
        <p:sp>
          <p:nvSpPr>
            <p:cNvPr id="2435" name="Google Shape;2435;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6" name="Google Shape;2436;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7" name="Google Shape;2437;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8" name="Google Shape;2438;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9" name="Google Shape;2439;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0" name="Google Shape;2440;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1" name="Google Shape;2441;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2" name="Google Shape;2442;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3" name="Google Shape;2443;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4" name="Google Shape;2444;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5" name="Google Shape;2445;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6" name="Google Shape;2446;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7" name="Google Shape;2447;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8" name="Google Shape;2448;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9" name="Google Shape;2449;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0" name="Google Shape;2450;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1" name="Google Shape;2451;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2" name="Google Shape;2452;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3" name="Google Shape;2453;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4" name="Google Shape;2454;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5" name="Google Shape;2455;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6" name="Google Shape;2456;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7" name="Google Shape;2457;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8" name="Google Shape;2458;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9" name="Google Shape;2459;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0" name="Google Shape;2460;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1" name="Google Shape;2461;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2" name="Google Shape;2462;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3" name="Google Shape;2463;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4" name="Google Shape;2464;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65"/>
        <p:cNvGrpSpPr/>
        <p:nvPr/>
      </p:nvGrpSpPr>
      <p:grpSpPr>
        <a:xfrm>
          <a:off x="0" y="0"/>
          <a:ext cx="0" cy="0"/>
          <a:chOff x="0" y="0"/>
          <a:chExt cx="0" cy="0"/>
        </a:xfrm>
      </p:grpSpPr>
      <p:grpSp>
        <p:nvGrpSpPr>
          <p:cNvPr id="2466" name="Google Shape;2466;p23"/>
          <p:cNvGrpSpPr/>
          <p:nvPr/>
        </p:nvGrpSpPr>
        <p:grpSpPr>
          <a:xfrm>
            <a:off x="0" y="0"/>
            <a:ext cx="9143995" cy="5143491"/>
            <a:chOff x="0" y="0"/>
            <a:chExt cx="9143995" cy="5143491"/>
          </a:xfrm>
        </p:grpSpPr>
        <p:sp>
          <p:nvSpPr>
            <p:cNvPr id="2467" name="Google Shape;2467;p23"/>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8" name="Google Shape;2468;p23"/>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9" name="Google Shape;2469;p23"/>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0" name="Google Shape;2470;p23"/>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1" name="Google Shape;2471;p23"/>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2" name="Google Shape;2472;p23"/>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3" name="Google Shape;2473;p23"/>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4" name="Google Shape;2474;p23"/>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5" name="Google Shape;2475;p23"/>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6" name="Google Shape;2476;p23"/>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7" name="Google Shape;2477;p23"/>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8" name="Google Shape;2478;p23"/>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9" name="Google Shape;2479;p23"/>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0" name="Google Shape;2480;p23"/>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1" name="Google Shape;2481;p23"/>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2" name="Google Shape;2482;p23"/>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3" name="Google Shape;2483;p23"/>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4" name="Google Shape;2484;p23"/>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5" name="Google Shape;2485;p23"/>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6" name="Google Shape;2486;p23"/>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7" name="Google Shape;2487;p23"/>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8" name="Google Shape;2488;p23"/>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9" name="Google Shape;2489;p23"/>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0" name="Google Shape;2490;p23"/>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1" name="Google Shape;2491;p23"/>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2" name="Google Shape;2492;p23"/>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3" name="Google Shape;2493;p23"/>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4" name="Google Shape;2494;p23"/>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5" name="Google Shape;2495;p23"/>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6" name="Google Shape;2496;p23"/>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7" name="Google Shape;2497;p23"/>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8" name="Google Shape;2498;p23"/>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9" name="Google Shape;2499;p23"/>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0" name="Google Shape;2500;p23"/>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1" name="Google Shape;2501;p23"/>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2" name="Google Shape;2502;p23"/>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3" name="Google Shape;2503;p23"/>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4" name="Google Shape;2504;p23"/>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5" name="Google Shape;2505;p23"/>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6" name="Google Shape;2506;p23"/>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7" name="Google Shape;2507;p23"/>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8" name="Google Shape;2508;p23"/>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9" name="Google Shape;2509;p23"/>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0" name="Google Shape;2510;p23"/>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1" name="Google Shape;2511;p23"/>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2" name="Google Shape;2512;p23"/>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3" name="Google Shape;2513;p23"/>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4" name="Google Shape;2514;p23"/>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5" name="Google Shape;2515;p23"/>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6" name="Google Shape;2516;p23"/>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7" name="Google Shape;2517;p23"/>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8" name="Google Shape;2518;p23"/>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9" name="Google Shape;2519;p23"/>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0" name="Google Shape;2520;p23"/>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1" name="Google Shape;2521;p23"/>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2" name="Google Shape;2522;p23"/>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3" name="Google Shape;2523;p23"/>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4" name="Google Shape;2524;p23"/>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5" name="Google Shape;2525;p23"/>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6" name="Google Shape;2526;p23"/>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7" name="Google Shape;2527;p23"/>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8" name="Google Shape;2528;p23"/>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9" name="Google Shape;2529;p23"/>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0" name="Google Shape;2530;p23"/>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1" name="Google Shape;2531;p23"/>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2" name="Google Shape;2532;p23"/>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3" name="Google Shape;2533;p23"/>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4" name="Google Shape;2534;p23"/>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5" name="Google Shape;2535;p23"/>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6" name="Google Shape;2536;p23"/>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7" name="Google Shape;2537;p23"/>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8" name="Google Shape;2538;p23"/>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9" name="Google Shape;2539;p23"/>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0" name="Google Shape;2540;p23"/>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1" name="Google Shape;2541;p23"/>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2" name="Google Shape;2542;p23"/>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3" name="Google Shape;2543;p23"/>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4" name="Google Shape;2544;p23"/>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5" name="Google Shape;2545;p23"/>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6" name="Google Shape;2546;p23"/>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7" name="Google Shape;2547;p23"/>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8" name="Google Shape;2548;p23"/>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9" name="Google Shape;2549;p23"/>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0" name="Google Shape;2550;p23"/>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1" name="Google Shape;2551;p23"/>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2" name="Google Shape;2552;p23"/>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3" name="Google Shape;2553;p23"/>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4" name="Google Shape;2554;p23"/>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5" name="Google Shape;2555;p23"/>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6" name="Google Shape;2556;p23"/>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7" name="Google Shape;2557;p23"/>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8" name="Google Shape;2558;p23"/>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559" name="Google Shape;2559;p23"/>
          <p:cNvGrpSpPr/>
          <p:nvPr/>
        </p:nvGrpSpPr>
        <p:grpSpPr>
          <a:xfrm>
            <a:off x="7980795" y="4448478"/>
            <a:ext cx="1163258" cy="618818"/>
            <a:chOff x="6180480" y="488520"/>
            <a:chExt cx="1135440" cy="1313280"/>
          </a:xfrm>
        </p:grpSpPr>
        <p:sp>
          <p:nvSpPr>
            <p:cNvPr id="2560" name="Google Shape;2560;p23"/>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1" name="Google Shape;2561;p23"/>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2" name="Google Shape;2562;p23"/>
            <p:cNvSpPr/>
            <p:nvPr/>
          </p:nvSpPr>
          <p:spPr>
            <a:xfrm>
              <a:off x="7076520" y="794880"/>
              <a:ext cx="90360" cy="368280"/>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3" name="Google Shape;2563;p23"/>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4" name="Google Shape;2564;p23"/>
            <p:cNvSpPr/>
            <p:nvPr/>
          </p:nvSpPr>
          <p:spPr>
            <a:xfrm>
              <a:off x="7225920" y="488520"/>
              <a:ext cx="90000" cy="306360"/>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5" name="Google Shape;2565;p23"/>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6" name="Google Shape;2566;p23"/>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7" name="Google Shape;2567;p23"/>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568" name="Google Shape;2568;p23"/>
          <p:cNvGrpSpPr/>
          <p:nvPr/>
        </p:nvGrpSpPr>
        <p:grpSpPr>
          <a:xfrm>
            <a:off x="54301" y="23066"/>
            <a:ext cx="1469010" cy="516564"/>
            <a:chOff x="4687560" y="1801800"/>
            <a:chExt cx="1433880" cy="1767240"/>
          </a:xfrm>
        </p:grpSpPr>
        <p:sp>
          <p:nvSpPr>
            <p:cNvPr id="2569" name="Google Shape;2569;p23"/>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0" name="Google Shape;2570;p23"/>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1" name="Google Shape;2571;p23"/>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2" name="Google Shape;2572;p23"/>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3" name="Google Shape;2573;p23"/>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4" name="Google Shape;2574;p23"/>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5" name="Google Shape;2575;p23"/>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6" name="Google Shape;2576;p23"/>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7" name="Google Shape;2577;p23"/>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8" name="Google Shape;2578;p23"/>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2"/>
        <p:cNvGrpSpPr/>
        <p:nvPr/>
      </p:nvGrpSpPr>
      <p:grpSpPr>
        <a:xfrm>
          <a:off x="0" y="0"/>
          <a:ext cx="0" cy="0"/>
          <a:chOff x="0" y="0"/>
          <a:chExt cx="0" cy="0"/>
        </a:xfrm>
      </p:grpSpPr>
      <p:grpSp>
        <p:nvGrpSpPr>
          <p:cNvPr id="213" name="Google Shape;213;p3"/>
          <p:cNvGrpSpPr/>
          <p:nvPr/>
        </p:nvGrpSpPr>
        <p:grpSpPr>
          <a:xfrm>
            <a:off x="0" y="0"/>
            <a:ext cx="9143995" cy="5143491"/>
            <a:chOff x="0" y="0"/>
            <a:chExt cx="9143995" cy="5143491"/>
          </a:xfrm>
        </p:grpSpPr>
        <p:sp>
          <p:nvSpPr>
            <p:cNvPr id="214" name="Google Shape;214;p3"/>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 name="Google Shape;215;p3"/>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 name="Google Shape;216;p3"/>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 name="Google Shape;217;p3"/>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 name="Google Shape;218;p3"/>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 name="Google Shape;219;p3"/>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 name="Google Shape;220;p3"/>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 name="Google Shape;221;p3"/>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2" name="Google Shape;222;p3"/>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3" name="Google Shape;223;p3"/>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4" name="Google Shape;224;p3"/>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 name="Google Shape;225;p3"/>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 name="Google Shape;226;p3"/>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 name="Google Shape;227;p3"/>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 name="Google Shape;228;p3"/>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 name="Google Shape;229;p3"/>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 name="Google Shape;230;p3"/>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 name="Google Shape;231;p3"/>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 name="Google Shape;232;p3"/>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 name="Google Shape;233;p3"/>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4" name="Google Shape;234;p3"/>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5" name="Google Shape;235;p3"/>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6" name="Google Shape;236;p3"/>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7" name="Google Shape;237;p3"/>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8" name="Google Shape;238;p3"/>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9" name="Google Shape;239;p3"/>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0" name="Google Shape;240;p3"/>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1" name="Google Shape;241;p3"/>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2" name="Google Shape;242;p3"/>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3" name="Google Shape;243;p3"/>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4" name="Google Shape;244;p3"/>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5" name="Google Shape;245;p3"/>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 name="Google Shape;246;p3"/>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 name="Google Shape;247;p3"/>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 name="Google Shape;248;p3"/>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 name="Google Shape;249;p3"/>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 name="Google Shape;250;p3"/>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 name="Google Shape;251;p3"/>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 name="Google Shape;252;p3"/>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 name="Google Shape;253;p3"/>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 name="Google Shape;254;p3"/>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 name="Google Shape;255;p3"/>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6" name="Google Shape;256;p3"/>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7" name="Google Shape;257;p3"/>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8" name="Google Shape;258;p3"/>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9" name="Google Shape;259;p3"/>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0" name="Google Shape;260;p3"/>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1" name="Google Shape;261;p3"/>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2" name="Google Shape;262;p3"/>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3" name="Google Shape;263;p3"/>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4" name="Google Shape;264;p3"/>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5" name="Google Shape;265;p3"/>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6" name="Google Shape;266;p3"/>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7" name="Google Shape;267;p3"/>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8" name="Google Shape;268;p3"/>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9" name="Google Shape;269;p3"/>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0" name="Google Shape;270;p3"/>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1" name="Google Shape;271;p3"/>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2" name="Google Shape;272;p3"/>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3" name="Google Shape;273;p3"/>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4" name="Google Shape;274;p3"/>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5" name="Google Shape;275;p3"/>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6" name="Google Shape;276;p3"/>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7" name="Google Shape;277;p3"/>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8" name="Google Shape;278;p3"/>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9" name="Google Shape;279;p3"/>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0" name="Google Shape;280;p3"/>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1" name="Google Shape;281;p3"/>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2" name="Google Shape;282;p3"/>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3" name="Google Shape;283;p3"/>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4" name="Google Shape;284;p3"/>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5" name="Google Shape;285;p3"/>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6" name="Google Shape;286;p3"/>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7" name="Google Shape;287;p3"/>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8" name="Google Shape;288;p3"/>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9" name="Google Shape;289;p3"/>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0" name="Google Shape;290;p3"/>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1" name="Google Shape;291;p3"/>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2" name="Google Shape;292;p3"/>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3" name="Google Shape;293;p3"/>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4" name="Google Shape;294;p3"/>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5" name="Google Shape;295;p3"/>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6" name="Google Shape;296;p3"/>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7" name="Google Shape;297;p3"/>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8" name="Google Shape;298;p3"/>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9" name="Google Shape;299;p3"/>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0" name="Google Shape;300;p3"/>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1" name="Google Shape;301;p3"/>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2" name="Google Shape;302;p3"/>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3" name="Google Shape;303;p3"/>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4" name="Google Shape;304;p3"/>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5" name="Google Shape;305;p3"/>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306" name="Google Shape;306;p3"/>
          <p:cNvGrpSpPr/>
          <p:nvPr/>
        </p:nvGrpSpPr>
        <p:grpSpPr>
          <a:xfrm flipH="1">
            <a:off x="122025" y="4917447"/>
            <a:ext cx="4420450" cy="226056"/>
            <a:chOff x="122000" y="4917447"/>
            <a:chExt cx="4420450" cy="226056"/>
          </a:xfrm>
        </p:grpSpPr>
        <p:sp>
          <p:nvSpPr>
            <p:cNvPr id="307" name="Google Shape;307;p3"/>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3"/>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3"/>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3"/>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 name="Google Shape;311;p3"/>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3"/>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3"/>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3"/>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3"/>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 name="Google Shape;316;p3"/>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7" name="Google Shape;317;p3"/>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3"/>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3"/>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3"/>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 name="Google Shape;321;p3"/>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22" name="Google Shape;322;p3"/>
          <p:cNvGrpSpPr/>
          <p:nvPr/>
        </p:nvGrpSpPr>
        <p:grpSpPr>
          <a:xfrm flipH="1">
            <a:off x="4601525" y="4884626"/>
            <a:ext cx="4420450" cy="258877"/>
            <a:chOff x="4601500" y="4884626"/>
            <a:chExt cx="4420450" cy="258877"/>
          </a:xfrm>
        </p:grpSpPr>
        <p:sp>
          <p:nvSpPr>
            <p:cNvPr id="323" name="Google Shape;323;p3"/>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3"/>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325;p3"/>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3"/>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3"/>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3"/>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3"/>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3"/>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3"/>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3"/>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3"/>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3"/>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3"/>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3"/>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38" name="Google Shape;338;p3"/>
          <p:cNvGrpSpPr/>
          <p:nvPr/>
        </p:nvGrpSpPr>
        <p:grpSpPr>
          <a:xfrm>
            <a:off x="122000" y="4884626"/>
            <a:ext cx="8899950" cy="258877"/>
            <a:chOff x="122000" y="4884626"/>
            <a:chExt cx="8899950" cy="258877"/>
          </a:xfrm>
        </p:grpSpPr>
        <p:grpSp>
          <p:nvGrpSpPr>
            <p:cNvPr id="339" name="Google Shape;339;p3"/>
            <p:cNvGrpSpPr/>
            <p:nvPr/>
          </p:nvGrpSpPr>
          <p:grpSpPr>
            <a:xfrm>
              <a:off x="122000" y="4917447"/>
              <a:ext cx="4420450" cy="226056"/>
              <a:chOff x="122000" y="4917447"/>
              <a:chExt cx="4420450" cy="226056"/>
            </a:xfrm>
          </p:grpSpPr>
          <p:sp>
            <p:nvSpPr>
              <p:cNvPr id="340" name="Google Shape;340;p3"/>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3"/>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 name="Google Shape;342;p3"/>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3"/>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3"/>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3"/>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3"/>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 name="Google Shape;347;p3"/>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 name="Google Shape;348;p3"/>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3"/>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3"/>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3"/>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3"/>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3" name="Google Shape;353;p3"/>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4" name="Google Shape;354;p3"/>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55" name="Google Shape;355;p3"/>
            <p:cNvGrpSpPr/>
            <p:nvPr/>
          </p:nvGrpSpPr>
          <p:grpSpPr>
            <a:xfrm>
              <a:off x="4601500" y="4884626"/>
              <a:ext cx="4420450" cy="258877"/>
              <a:chOff x="4601500" y="4884626"/>
              <a:chExt cx="4420450" cy="258877"/>
            </a:xfrm>
          </p:grpSpPr>
          <p:sp>
            <p:nvSpPr>
              <p:cNvPr id="356" name="Google Shape;356;p3"/>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7" name="Google Shape;357;p3"/>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8" name="Google Shape;358;p3"/>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9" name="Google Shape;359;p3"/>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0" name="Google Shape;360;p3"/>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 name="Google Shape;361;p3"/>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 name="Google Shape;362;p3"/>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 name="Google Shape;363;p3"/>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 name="Google Shape;364;p3"/>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 name="Google Shape;365;p3"/>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 name="Google Shape;366;p3"/>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 name="Google Shape;367;p3"/>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 name="Google Shape;368;p3"/>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 name="Google Shape;369;p3"/>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0" name="Google Shape;370;p3"/>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71" name="Google Shape;371;p3"/>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2" name="Google Shape;372;p3"/>
          <p:cNvSpPr txBox="1">
            <a:spLocks noGrp="1"/>
          </p:cNvSpPr>
          <p:nvPr>
            <p:ph type="title" idx="2" hasCustomPrompt="1"/>
          </p:nvPr>
        </p:nvSpPr>
        <p:spPr>
          <a:xfrm>
            <a:off x="3574350" y="539500"/>
            <a:ext cx="1652100" cy="1660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73" name="Google Shape;373;p3"/>
          <p:cNvSpPr txBox="1">
            <a:spLocks noGrp="1"/>
          </p:cNvSpPr>
          <p:nvPr>
            <p:ph type="subTitle" idx="1"/>
          </p:nvPr>
        </p:nvSpPr>
        <p:spPr>
          <a:xfrm>
            <a:off x="713225" y="3630750"/>
            <a:ext cx="7717500" cy="65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4"/>
        <p:cNvGrpSpPr/>
        <p:nvPr/>
      </p:nvGrpSpPr>
      <p:grpSpPr>
        <a:xfrm>
          <a:off x="0" y="0"/>
          <a:ext cx="0" cy="0"/>
          <a:chOff x="0" y="0"/>
          <a:chExt cx="0" cy="0"/>
        </a:xfrm>
      </p:grpSpPr>
      <p:grpSp>
        <p:nvGrpSpPr>
          <p:cNvPr id="375" name="Google Shape;375;p4"/>
          <p:cNvGrpSpPr/>
          <p:nvPr/>
        </p:nvGrpSpPr>
        <p:grpSpPr>
          <a:xfrm>
            <a:off x="0" y="0"/>
            <a:ext cx="9143995" cy="5143491"/>
            <a:chOff x="0" y="0"/>
            <a:chExt cx="9143995" cy="5143491"/>
          </a:xfrm>
        </p:grpSpPr>
        <p:sp>
          <p:nvSpPr>
            <p:cNvPr id="376" name="Google Shape;376;p4"/>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7" name="Google Shape;377;p4"/>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8" name="Google Shape;378;p4"/>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9" name="Google Shape;379;p4"/>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0" name="Google Shape;380;p4"/>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1" name="Google Shape;381;p4"/>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2" name="Google Shape;382;p4"/>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3" name="Google Shape;383;p4"/>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4" name="Google Shape;384;p4"/>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5" name="Google Shape;385;p4"/>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6" name="Google Shape;386;p4"/>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7" name="Google Shape;387;p4"/>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8" name="Google Shape;388;p4"/>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9" name="Google Shape;389;p4"/>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0" name="Google Shape;390;p4"/>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1" name="Google Shape;391;p4"/>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2" name="Google Shape;392;p4"/>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3" name="Google Shape;393;p4"/>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4" name="Google Shape;394;p4"/>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5" name="Google Shape;395;p4"/>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6" name="Google Shape;396;p4"/>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7" name="Google Shape;397;p4"/>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8" name="Google Shape;398;p4"/>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9" name="Google Shape;399;p4"/>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0" name="Google Shape;400;p4"/>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1" name="Google Shape;401;p4"/>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2" name="Google Shape;402;p4"/>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3" name="Google Shape;403;p4"/>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4" name="Google Shape;404;p4"/>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5" name="Google Shape;405;p4"/>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6" name="Google Shape;406;p4"/>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7" name="Google Shape;407;p4"/>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8" name="Google Shape;408;p4"/>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9" name="Google Shape;409;p4"/>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0" name="Google Shape;410;p4"/>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1" name="Google Shape;411;p4"/>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2" name="Google Shape;412;p4"/>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3" name="Google Shape;413;p4"/>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4" name="Google Shape;414;p4"/>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5" name="Google Shape;415;p4"/>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6" name="Google Shape;416;p4"/>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7" name="Google Shape;417;p4"/>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8" name="Google Shape;418;p4"/>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9" name="Google Shape;419;p4"/>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0" name="Google Shape;420;p4"/>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1" name="Google Shape;421;p4"/>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2" name="Google Shape;422;p4"/>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3" name="Google Shape;423;p4"/>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4" name="Google Shape;424;p4"/>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5" name="Google Shape;425;p4"/>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6" name="Google Shape;426;p4"/>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7" name="Google Shape;427;p4"/>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8" name="Google Shape;428;p4"/>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9" name="Google Shape;429;p4"/>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0" name="Google Shape;430;p4"/>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1" name="Google Shape;431;p4"/>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2" name="Google Shape;432;p4"/>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3" name="Google Shape;433;p4"/>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4" name="Google Shape;434;p4"/>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5" name="Google Shape;435;p4"/>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6" name="Google Shape;436;p4"/>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7" name="Google Shape;437;p4"/>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8" name="Google Shape;438;p4"/>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9" name="Google Shape;439;p4"/>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0" name="Google Shape;440;p4"/>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1" name="Google Shape;441;p4"/>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2" name="Google Shape;442;p4"/>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3" name="Google Shape;443;p4"/>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4" name="Google Shape;444;p4"/>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5" name="Google Shape;445;p4"/>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6" name="Google Shape;446;p4"/>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7" name="Google Shape;447;p4"/>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8" name="Google Shape;448;p4"/>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9" name="Google Shape;449;p4"/>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0" name="Google Shape;450;p4"/>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1" name="Google Shape;451;p4"/>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2" name="Google Shape;452;p4"/>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3" name="Google Shape;453;p4"/>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4" name="Google Shape;454;p4"/>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5" name="Google Shape;455;p4"/>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6" name="Google Shape;456;p4"/>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7" name="Google Shape;457;p4"/>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8" name="Google Shape;458;p4"/>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9" name="Google Shape;459;p4"/>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0" name="Google Shape;460;p4"/>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1" name="Google Shape;461;p4"/>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2" name="Google Shape;462;p4"/>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3" name="Google Shape;463;p4"/>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4" name="Google Shape;464;p4"/>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5" name="Google Shape;465;p4"/>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6" name="Google Shape;466;p4"/>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7" name="Google Shape;467;p4"/>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468" name="Google Shape;468;p4"/>
          <p:cNvGrpSpPr/>
          <p:nvPr/>
        </p:nvGrpSpPr>
        <p:grpSpPr>
          <a:xfrm>
            <a:off x="229136" y="121993"/>
            <a:ext cx="398326" cy="493698"/>
            <a:chOff x="5433840" y="2050560"/>
            <a:chExt cx="388800" cy="1409760"/>
          </a:xfrm>
        </p:grpSpPr>
        <p:sp>
          <p:nvSpPr>
            <p:cNvPr id="469" name="Google Shape;469;p4"/>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0" name="Google Shape;470;p4"/>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1" name="Google Shape;471;p4"/>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72" name="Google Shape;472;p4"/>
          <p:cNvGrpSpPr/>
          <p:nvPr/>
        </p:nvGrpSpPr>
        <p:grpSpPr>
          <a:xfrm>
            <a:off x="8549592" y="4632154"/>
            <a:ext cx="398326" cy="422215"/>
            <a:chOff x="5882040" y="1693080"/>
            <a:chExt cx="388800" cy="1205640"/>
          </a:xfrm>
        </p:grpSpPr>
        <p:sp>
          <p:nvSpPr>
            <p:cNvPr id="473" name="Google Shape;473;p4"/>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4" name="Google Shape;474;p4"/>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5" name="Google Shape;475;p4"/>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76" name="Google Shape;47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7" name="Google Shape;477;p4"/>
          <p:cNvSpPr txBox="1">
            <a:spLocks noGrp="1"/>
          </p:cNvSpPr>
          <p:nvPr>
            <p:ph type="body" idx="1"/>
          </p:nvPr>
        </p:nvSpPr>
        <p:spPr>
          <a:xfrm>
            <a:off x="720000" y="1215751"/>
            <a:ext cx="7704000" cy="334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8"/>
        <p:cNvGrpSpPr/>
        <p:nvPr/>
      </p:nvGrpSpPr>
      <p:grpSpPr>
        <a:xfrm>
          <a:off x="0" y="0"/>
          <a:ext cx="0" cy="0"/>
          <a:chOff x="0" y="0"/>
          <a:chExt cx="0" cy="0"/>
        </a:xfrm>
      </p:grpSpPr>
      <p:grpSp>
        <p:nvGrpSpPr>
          <p:cNvPr id="479" name="Google Shape;479;p5"/>
          <p:cNvGrpSpPr/>
          <p:nvPr/>
        </p:nvGrpSpPr>
        <p:grpSpPr>
          <a:xfrm>
            <a:off x="0" y="0"/>
            <a:ext cx="9143995" cy="5143491"/>
            <a:chOff x="0" y="0"/>
            <a:chExt cx="9143995" cy="5143491"/>
          </a:xfrm>
        </p:grpSpPr>
        <p:sp>
          <p:nvSpPr>
            <p:cNvPr id="480" name="Google Shape;480;p5"/>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1" name="Google Shape;481;p5"/>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2" name="Google Shape;482;p5"/>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3" name="Google Shape;483;p5"/>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4" name="Google Shape;484;p5"/>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5" name="Google Shape;485;p5"/>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6" name="Google Shape;486;p5"/>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7" name="Google Shape;487;p5"/>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8" name="Google Shape;488;p5"/>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9" name="Google Shape;489;p5"/>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0" name="Google Shape;490;p5"/>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1" name="Google Shape;491;p5"/>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2" name="Google Shape;492;p5"/>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3" name="Google Shape;493;p5"/>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4" name="Google Shape;494;p5"/>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5" name="Google Shape;495;p5"/>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6" name="Google Shape;496;p5"/>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7" name="Google Shape;497;p5"/>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8" name="Google Shape;498;p5"/>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9" name="Google Shape;499;p5"/>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0" name="Google Shape;500;p5"/>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1" name="Google Shape;501;p5"/>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2" name="Google Shape;502;p5"/>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3" name="Google Shape;503;p5"/>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4" name="Google Shape;504;p5"/>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5" name="Google Shape;505;p5"/>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6" name="Google Shape;506;p5"/>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7" name="Google Shape;507;p5"/>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8" name="Google Shape;508;p5"/>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9" name="Google Shape;509;p5"/>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0" name="Google Shape;510;p5"/>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1" name="Google Shape;511;p5"/>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2" name="Google Shape;512;p5"/>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3" name="Google Shape;513;p5"/>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4" name="Google Shape;514;p5"/>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5" name="Google Shape;515;p5"/>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6" name="Google Shape;516;p5"/>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7" name="Google Shape;517;p5"/>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8" name="Google Shape;518;p5"/>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9" name="Google Shape;519;p5"/>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0" name="Google Shape;520;p5"/>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1" name="Google Shape;521;p5"/>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2" name="Google Shape;522;p5"/>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3" name="Google Shape;523;p5"/>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4" name="Google Shape;524;p5"/>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5" name="Google Shape;525;p5"/>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6" name="Google Shape;526;p5"/>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7" name="Google Shape;527;p5"/>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8" name="Google Shape;528;p5"/>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9" name="Google Shape;529;p5"/>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0" name="Google Shape;530;p5"/>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1" name="Google Shape;531;p5"/>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2" name="Google Shape;532;p5"/>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3" name="Google Shape;533;p5"/>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4" name="Google Shape;534;p5"/>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5" name="Google Shape;535;p5"/>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6" name="Google Shape;536;p5"/>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7" name="Google Shape;537;p5"/>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8" name="Google Shape;538;p5"/>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9" name="Google Shape;539;p5"/>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0" name="Google Shape;540;p5"/>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1" name="Google Shape;541;p5"/>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2" name="Google Shape;542;p5"/>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3" name="Google Shape;543;p5"/>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4" name="Google Shape;544;p5"/>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5" name="Google Shape;545;p5"/>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6" name="Google Shape;546;p5"/>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7" name="Google Shape;547;p5"/>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8" name="Google Shape;548;p5"/>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9" name="Google Shape;549;p5"/>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0" name="Google Shape;550;p5"/>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1" name="Google Shape;551;p5"/>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2" name="Google Shape;552;p5"/>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3" name="Google Shape;553;p5"/>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4" name="Google Shape;554;p5"/>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5" name="Google Shape;555;p5"/>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6" name="Google Shape;556;p5"/>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7" name="Google Shape;557;p5"/>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8" name="Google Shape;558;p5"/>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9" name="Google Shape;559;p5"/>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0" name="Google Shape;560;p5"/>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1" name="Google Shape;561;p5"/>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2" name="Google Shape;562;p5"/>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3" name="Google Shape;563;p5"/>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4" name="Google Shape;564;p5"/>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5" name="Google Shape;565;p5"/>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6" name="Google Shape;566;p5"/>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7" name="Google Shape;567;p5"/>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8" name="Google Shape;568;p5"/>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9" name="Google Shape;569;p5"/>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0" name="Google Shape;570;p5"/>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1" name="Google Shape;571;p5"/>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572" name="Google Shape;57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3" name="Google Shape;573;p5"/>
          <p:cNvSpPr txBox="1">
            <a:spLocks noGrp="1"/>
          </p:cNvSpPr>
          <p:nvPr>
            <p:ph type="subTitle" idx="1"/>
          </p:nvPr>
        </p:nvSpPr>
        <p:spPr>
          <a:xfrm>
            <a:off x="5194834"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4" name="Google Shape;574;p5"/>
          <p:cNvSpPr txBox="1">
            <a:spLocks noGrp="1"/>
          </p:cNvSpPr>
          <p:nvPr>
            <p:ph type="subTitle" idx="2"/>
          </p:nvPr>
        </p:nvSpPr>
        <p:spPr>
          <a:xfrm>
            <a:off x="720300"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5" name="Google Shape;575;p5"/>
          <p:cNvSpPr txBox="1">
            <a:spLocks noGrp="1"/>
          </p:cNvSpPr>
          <p:nvPr>
            <p:ph type="subTitle" idx="3"/>
          </p:nvPr>
        </p:nvSpPr>
        <p:spPr>
          <a:xfrm>
            <a:off x="5194825"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576" name="Google Shape;576;p5"/>
          <p:cNvSpPr txBox="1">
            <a:spLocks noGrp="1"/>
          </p:cNvSpPr>
          <p:nvPr>
            <p:ph type="subTitle" idx="4"/>
          </p:nvPr>
        </p:nvSpPr>
        <p:spPr>
          <a:xfrm>
            <a:off x="720000"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5"/>
        <p:cNvGrpSpPr/>
        <p:nvPr/>
      </p:nvGrpSpPr>
      <p:grpSpPr>
        <a:xfrm>
          <a:off x="0" y="0"/>
          <a:ext cx="0" cy="0"/>
          <a:chOff x="0" y="0"/>
          <a:chExt cx="0" cy="0"/>
        </a:xfrm>
      </p:grpSpPr>
      <p:grpSp>
        <p:nvGrpSpPr>
          <p:cNvPr id="786" name="Google Shape;786;p8"/>
          <p:cNvGrpSpPr/>
          <p:nvPr/>
        </p:nvGrpSpPr>
        <p:grpSpPr>
          <a:xfrm>
            <a:off x="0" y="0"/>
            <a:ext cx="9143995" cy="5143491"/>
            <a:chOff x="0" y="0"/>
            <a:chExt cx="9143995" cy="5143491"/>
          </a:xfrm>
        </p:grpSpPr>
        <p:sp>
          <p:nvSpPr>
            <p:cNvPr id="787" name="Google Shape;787;p8"/>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88" name="Google Shape;788;p8"/>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89" name="Google Shape;789;p8"/>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0" name="Google Shape;790;p8"/>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1" name="Google Shape;791;p8"/>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2" name="Google Shape;792;p8"/>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3" name="Google Shape;793;p8"/>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4" name="Google Shape;794;p8"/>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5" name="Google Shape;795;p8"/>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6" name="Google Shape;796;p8"/>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7" name="Google Shape;797;p8"/>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8" name="Google Shape;798;p8"/>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9" name="Google Shape;799;p8"/>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0" name="Google Shape;800;p8"/>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1" name="Google Shape;801;p8"/>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2" name="Google Shape;802;p8"/>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3" name="Google Shape;803;p8"/>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4" name="Google Shape;804;p8"/>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5" name="Google Shape;805;p8"/>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6" name="Google Shape;806;p8"/>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7" name="Google Shape;807;p8"/>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8" name="Google Shape;808;p8"/>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9" name="Google Shape;809;p8"/>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0" name="Google Shape;810;p8"/>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1" name="Google Shape;811;p8"/>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2" name="Google Shape;812;p8"/>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3" name="Google Shape;813;p8"/>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4" name="Google Shape;814;p8"/>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5" name="Google Shape;815;p8"/>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6" name="Google Shape;816;p8"/>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7" name="Google Shape;817;p8"/>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8" name="Google Shape;818;p8"/>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9" name="Google Shape;819;p8"/>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0" name="Google Shape;820;p8"/>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1" name="Google Shape;821;p8"/>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2" name="Google Shape;822;p8"/>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3" name="Google Shape;823;p8"/>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4" name="Google Shape;824;p8"/>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5" name="Google Shape;825;p8"/>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6" name="Google Shape;826;p8"/>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7" name="Google Shape;827;p8"/>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8" name="Google Shape;828;p8"/>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9" name="Google Shape;829;p8"/>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0" name="Google Shape;830;p8"/>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1" name="Google Shape;831;p8"/>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2" name="Google Shape;832;p8"/>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3" name="Google Shape;833;p8"/>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4" name="Google Shape;834;p8"/>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5" name="Google Shape;835;p8"/>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6" name="Google Shape;836;p8"/>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7" name="Google Shape;837;p8"/>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8" name="Google Shape;838;p8"/>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9" name="Google Shape;839;p8"/>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0" name="Google Shape;840;p8"/>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1" name="Google Shape;841;p8"/>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2" name="Google Shape;842;p8"/>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3" name="Google Shape;843;p8"/>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4" name="Google Shape;844;p8"/>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5" name="Google Shape;845;p8"/>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6" name="Google Shape;846;p8"/>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7" name="Google Shape;847;p8"/>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8" name="Google Shape;848;p8"/>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9" name="Google Shape;849;p8"/>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0" name="Google Shape;850;p8"/>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1" name="Google Shape;851;p8"/>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2" name="Google Shape;852;p8"/>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3" name="Google Shape;853;p8"/>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4" name="Google Shape;854;p8"/>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5" name="Google Shape;855;p8"/>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6" name="Google Shape;856;p8"/>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7" name="Google Shape;857;p8"/>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8" name="Google Shape;858;p8"/>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9" name="Google Shape;859;p8"/>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0" name="Google Shape;860;p8"/>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1" name="Google Shape;861;p8"/>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2" name="Google Shape;862;p8"/>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3" name="Google Shape;863;p8"/>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4" name="Google Shape;864;p8"/>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5" name="Google Shape;865;p8"/>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6" name="Google Shape;866;p8"/>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7" name="Google Shape;867;p8"/>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8" name="Google Shape;868;p8"/>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9" name="Google Shape;869;p8"/>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0" name="Google Shape;870;p8"/>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1" name="Google Shape;871;p8"/>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2" name="Google Shape;872;p8"/>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3" name="Google Shape;873;p8"/>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4" name="Google Shape;874;p8"/>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5" name="Google Shape;875;p8"/>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6" name="Google Shape;876;p8"/>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7" name="Google Shape;877;p8"/>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8" name="Google Shape;878;p8"/>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879" name="Google Shape;879;p8"/>
          <p:cNvSpPr txBox="1">
            <a:spLocks noGrp="1"/>
          </p:cNvSpPr>
          <p:nvPr>
            <p:ph type="title"/>
          </p:nvPr>
        </p:nvSpPr>
        <p:spPr>
          <a:xfrm>
            <a:off x="713250" y="1773450"/>
            <a:ext cx="7717500" cy="159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0"/>
        <p:cNvGrpSpPr/>
        <p:nvPr/>
      </p:nvGrpSpPr>
      <p:grpSpPr>
        <a:xfrm>
          <a:off x="0" y="0"/>
          <a:ext cx="0" cy="0"/>
          <a:chOff x="0" y="0"/>
          <a:chExt cx="0" cy="0"/>
        </a:xfrm>
      </p:grpSpPr>
      <p:grpSp>
        <p:nvGrpSpPr>
          <p:cNvPr id="881" name="Google Shape;881;p9"/>
          <p:cNvGrpSpPr/>
          <p:nvPr/>
        </p:nvGrpSpPr>
        <p:grpSpPr>
          <a:xfrm>
            <a:off x="0" y="0"/>
            <a:ext cx="9143995" cy="5143491"/>
            <a:chOff x="0" y="0"/>
            <a:chExt cx="9143995" cy="5143491"/>
          </a:xfrm>
        </p:grpSpPr>
        <p:sp>
          <p:nvSpPr>
            <p:cNvPr id="882" name="Google Shape;882;p9"/>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3" name="Google Shape;883;p9"/>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4" name="Google Shape;884;p9"/>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5" name="Google Shape;885;p9"/>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6" name="Google Shape;886;p9"/>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7" name="Google Shape;887;p9"/>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8" name="Google Shape;888;p9"/>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9" name="Google Shape;889;p9"/>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0" name="Google Shape;890;p9"/>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1" name="Google Shape;891;p9"/>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2" name="Google Shape;892;p9"/>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3" name="Google Shape;893;p9"/>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4" name="Google Shape;894;p9"/>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5" name="Google Shape;895;p9"/>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6" name="Google Shape;896;p9"/>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7" name="Google Shape;897;p9"/>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8" name="Google Shape;898;p9"/>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9" name="Google Shape;899;p9"/>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0" name="Google Shape;900;p9"/>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1" name="Google Shape;901;p9"/>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2" name="Google Shape;902;p9"/>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3" name="Google Shape;903;p9"/>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4" name="Google Shape;904;p9"/>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5" name="Google Shape;905;p9"/>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6" name="Google Shape;906;p9"/>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7" name="Google Shape;907;p9"/>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8" name="Google Shape;908;p9"/>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9" name="Google Shape;909;p9"/>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0" name="Google Shape;910;p9"/>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1" name="Google Shape;911;p9"/>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2" name="Google Shape;912;p9"/>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3" name="Google Shape;913;p9"/>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4" name="Google Shape;914;p9"/>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5" name="Google Shape;915;p9"/>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6" name="Google Shape;916;p9"/>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7" name="Google Shape;917;p9"/>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8" name="Google Shape;918;p9"/>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9" name="Google Shape;919;p9"/>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0" name="Google Shape;920;p9"/>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1" name="Google Shape;921;p9"/>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2" name="Google Shape;922;p9"/>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3" name="Google Shape;923;p9"/>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4" name="Google Shape;924;p9"/>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5" name="Google Shape;925;p9"/>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6" name="Google Shape;926;p9"/>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7" name="Google Shape;927;p9"/>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8" name="Google Shape;928;p9"/>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9" name="Google Shape;929;p9"/>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0" name="Google Shape;930;p9"/>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1" name="Google Shape;931;p9"/>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2" name="Google Shape;932;p9"/>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3" name="Google Shape;933;p9"/>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4" name="Google Shape;934;p9"/>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5" name="Google Shape;935;p9"/>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6" name="Google Shape;936;p9"/>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7" name="Google Shape;937;p9"/>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8" name="Google Shape;938;p9"/>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9" name="Google Shape;939;p9"/>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0" name="Google Shape;940;p9"/>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1" name="Google Shape;941;p9"/>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2" name="Google Shape;942;p9"/>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3" name="Google Shape;943;p9"/>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4" name="Google Shape;944;p9"/>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5" name="Google Shape;945;p9"/>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6" name="Google Shape;946;p9"/>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7" name="Google Shape;947;p9"/>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8" name="Google Shape;948;p9"/>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9" name="Google Shape;949;p9"/>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0" name="Google Shape;950;p9"/>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1" name="Google Shape;951;p9"/>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2" name="Google Shape;952;p9"/>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3" name="Google Shape;953;p9"/>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4" name="Google Shape;954;p9"/>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5" name="Google Shape;955;p9"/>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6" name="Google Shape;956;p9"/>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7" name="Google Shape;957;p9"/>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8" name="Google Shape;958;p9"/>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9" name="Google Shape;959;p9"/>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0" name="Google Shape;960;p9"/>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1" name="Google Shape;961;p9"/>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2" name="Google Shape;962;p9"/>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3" name="Google Shape;963;p9"/>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4" name="Google Shape;964;p9"/>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5" name="Google Shape;965;p9"/>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6" name="Google Shape;966;p9"/>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7" name="Google Shape;967;p9"/>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8" name="Google Shape;968;p9"/>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9" name="Google Shape;969;p9"/>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0" name="Google Shape;970;p9"/>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1" name="Google Shape;971;p9"/>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2" name="Google Shape;972;p9"/>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3" name="Google Shape;973;p9"/>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974" name="Google Shape;974;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6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75" name="Google Shape;975;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79"/>
        <p:cNvGrpSpPr/>
        <p:nvPr/>
      </p:nvGrpSpPr>
      <p:grpSpPr>
        <a:xfrm>
          <a:off x="0" y="0"/>
          <a:ext cx="0" cy="0"/>
          <a:chOff x="0" y="0"/>
          <a:chExt cx="0" cy="0"/>
        </a:xfrm>
      </p:grpSpPr>
      <p:grpSp>
        <p:nvGrpSpPr>
          <p:cNvPr id="980" name="Google Shape;980;p11"/>
          <p:cNvGrpSpPr/>
          <p:nvPr/>
        </p:nvGrpSpPr>
        <p:grpSpPr>
          <a:xfrm>
            <a:off x="0" y="0"/>
            <a:ext cx="9143995" cy="5143491"/>
            <a:chOff x="0" y="0"/>
            <a:chExt cx="9143995" cy="5143491"/>
          </a:xfrm>
        </p:grpSpPr>
        <p:sp>
          <p:nvSpPr>
            <p:cNvPr id="981" name="Google Shape;981;p11"/>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2" name="Google Shape;982;p11"/>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3" name="Google Shape;983;p11"/>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4" name="Google Shape;984;p11"/>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5" name="Google Shape;985;p11"/>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6" name="Google Shape;986;p11"/>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7" name="Google Shape;987;p11"/>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8" name="Google Shape;988;p11"/>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9" name="Google Shape;989;p11"/>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0" name="Google Shape;990;p11"/>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1" name="Google Shape;991;p11"/>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2" name="Google Shape;992;p11"/>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3" name="Google Shape;993;p11"/>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4" name="Google Shape;994;p11"/>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5" name="Google Shape;995;p11"/>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6" name="Google Shape;996;p11"/>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7" name="Google Shape;997;p11"/>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8" name="Google Shape;998;p11"/>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9" name="Google Shape;999;p11"/>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0" name="Google Shape;1000;p11"/>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1" name="Google Shape;1001;p11"/>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2" name="Google Shape;1002;p11"/>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3" name="Google Shape;1003;p11"/>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4" name="Google Shape;1004;p11"/>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5" name="Google Shape;1005;p11"/>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6" name="Google Shape;1006;p11"/>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7" name="Google Shape;1007;p11"/>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8" name="Google Shape;1008;p11"/>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9" name="Google Shape;1009;p11"/>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0" name="Google Shape;1010;p11"/>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1" name="Google Shape;1011;p11"/>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2" name="Google Shape;1012;p11"/>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3" name="Google Shape;1013;p11"/>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4" name="Google Shape;1014;p11"/>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5" name="Google Shape;1015;p11"/>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6" name="Google Shape;1016;p11"/>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7" name="Google Shape;1017;p11"/>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8" name="Google Shape;1018;p11"/>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9" name="Google Shape;1019;p11"/>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0" name="Google Shape;1020;p11"/>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1" name="Google Shape;1021;p11"/>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2" name="Google Shape;1022;p11"/>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3" name="Google Shape;1023;p11"/>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4" name="Google Shape;1024;p11"/>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5" name="Google Shape;1025;p11"/>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6" name="Google Shape;1026;p11"/>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7" name="Google Shape;1027;p11"/>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8" name="Google Shape;1028;p11"/>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9" name="Google Shape;1029;p11"/>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0" name="Google Shape;1030;p11"/>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1" name="Google Shape;1031;p11"/>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2" name="Google Shape;1032;p11"/>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3" name="Google Shape;1033;p11"/>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4" name="Google Shape;1034;p11"/>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5" name="Google Shape;1035;p11"/>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6" name="Google Shape;1036;p11"/>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7" name="Google Shape;1037;p11"/>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8" name="Google Shape;1038;p11"/>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9" name="Google Shape;1039;p11"/>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0" name="Google Shape;1040;p11"/>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1" name="Google Shape;1041;p11"/>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2" name="Google Shape;1042;p11"/>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3" name="Google Shape;1043;p11"/>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4" name="Google Shape;1044;p11"/>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5" name="Google Shape;1045;p11"/>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6" name="Google Shape;1046;p11"/>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7" name="Google Shape;1047;p11"/>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8" name="Google Shape;1048;p11"/>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9" name="Google Shape;1049;p11"/>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0" name="Google Shape;1050;p11"/>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1" name="Google Shape;1051;p11"/>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2" name="Google Shape;1052;p11"/>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3" name="Google Shape;1053;p11"/>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4" name="Google Shape;1054;p11"/>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5" name="Google Shape;1055;p11"/>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6" name="Google Shape;1056;p11"/>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7" name="Google Shape;1057;p11"/>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8" name="Google Shape;1058;p11"/>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9" name="Google Shape;1059;p11"/>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0" name="Google Shape;1060;p11"/>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1" name="Google Shape;1061;p11"/>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2" name="Google Shape;1062;p11"/>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3" name="Google Shape;1063;p11"/>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4" name="Google Shape;1064;p11"/>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5" name="Google Shape;1065;p11"/>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6" name="Google Shape;1066;p11"/>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7" name="Google Shape;1067;p11"/>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8" name="Google Shape;1068;p11"/>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9" name="Google Shape;1069;p11"/>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70" name="Google Shape;1070;p11"/>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71" name="Google Shape;1071;p11"/>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72" name="Google Shape;1072;p11"/>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073" name="Google Shape;1073;p11"/>
          <p:cNvSpPr txBox="1">
            <a:spLocks noGrp="1"/>
          </p:cNvSpPr>
          <p:nvPr>
            <p:ph type="title" hasCustomPrompt="1"/>
          </p:nvPr>
        </p:nvSpPr>
        <p:spPr>
          <a:xfrm>
            <a:off x="1284000" y="1057549"/>
            <a:ext cx="6576000" cy="171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Font typeface="Outfit ExtraBold"/>
              <a:buNone/>
              <a:defRPr sz="60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074" name="Google Shape;1074;p11"/>
          <p:cNvSpPr txBox="1">
            <a:spLocks noGrp="1"/>
          </p:cNvSpPr>
          <p:nvPr>
            <p:ph type="subTitle" idx="1"/>
          </p:nvPr>
        </p:nvSpPr>
        <p:spPr>
          <a:xfrm>
            <a:off x="1284000" y="2774099"/>
            <a:ext cx="65760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07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_1_1">
    <p:spTree>
      <p:nvGrpSpPr>
        <p:cNvPr id="1" name="Shape 1466"/>
        <p:cNvGrpSpPr/>
        <p:nvPr/>
      </p:nvGrpSpPr>
      <p:grpSpPr>
        <a:xfrm>
          <a:off x="0" y="0"/>
          <a:ext cx="0" cy="0"/>
          <a:chOff x="0" y="0"/>
          <a:chExt cx="0" cy="0"/>
        </a:xfrm>
      </p:grpSpPr>
      <p:grpSp>
        <p:nvGrpSpPr>
          <p:cNvPr id="1467" name="Google Shape;1467;p16"/>
          <p:cNvGrpSpPr/>
          <p:nvPr/>
        </p:nvGrpSpPr>
        <p:grpSpPr>
          <a:xfrm>
            <a:off x="0" y="0"/>
            <a:ext cx="9143995" cy="5143491"/>
            <a:chOff x="0" y="0"/>
            <a:chExt cx="9143995" cy="5143491"/>
          </a:xfrm>
        </p:grpSpPr>
        <p:sp>
          <p:nvSpPr>
            <p:cNvPr id="1468" name="Google Shape;1468;p16"/>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69" name="Google Shape;1469;p16"/>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0" name="Google Shape;1470;p16"/>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1" name="Google Shape;1471;p16"/>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2" name="Google Shape;1472;p16"/>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3" name="Google Shape;1473;p16"/>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4" name="Google Shape;1474;p16"/>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5" name="Google Shape;1475;p16"/>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6" name="Google Shape;1476;p16"/>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7" name="Google Shape;1477;p16"/>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8" name="Google Shape;1478;p16"/>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9" name="Google Shape;1479;p16"/>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0" name="Google Shape;1480;p16"/>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1" name="Google Shape;1481;p16"/>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2" name="Google Shape;1482;p16"/>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3" name="Google Shape;1483;p16"/>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4" name="Google Shape;1484;p16"/>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5" name="Google Shape;1485;p16"/>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6" name="Google Shape;1486;p16"/>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7" name="Google Shape;1487;p16"/>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8" name="Google Shape;1488;p16"/>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9" name="Google Shape;1489;p16"/>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0" name="Google Shape;1490;p16"/>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1" name="Google Shape;1491;p16"/>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2" name="Google Shape;1492;p16"/>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3" name="Google Shape;1493;p16"/>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4" name="Google Shape;1494;p16"/>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5" name="Google Shape;1495;p16"/>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6" name="Google Shape;1496;p16"/>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7" name="Google Shape;1497;p16"/>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8" name="Google Shape;1498;p16"/>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9" name="Google Shape;1499;p16"/>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0" name="Google Shape;1500;p16"/>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1" name="Google Shape;1501;p16"/>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2" name="Google Shape;1502;p16"/>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3" name="Google Shape;1503;p16"/>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4" name="Google Shape;1504;p16"/>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5" name="Google Shape;1505;p16"/>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6" name="Google Shape;1506;p16"/>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7" name="Google Shape;1507;p16"/>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8" name="Google Shape;1508;p16"/>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9" name="Google Shape;1509;p16"/>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0" name="Google Shape;1510;p16"/>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1" name="Google Shape;1511;p16"/>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2" name="Google Shape;1512;p16"/>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3" name="Google Shape;1513;p16"/>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4" name="Google Shape;1514;p16"/>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5" name="Google Shape;1515;p16"/>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6" name="Google Shape;1516;p16"/>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7" name="Google Shape;1517;p16"/>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8" name="Google Shape;1518;p16"/>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9" name="Google Shape;1519;p16"/>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0" name="Google Shape;1520;p16"/>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1" name="Google Shape;1521;p16"/>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2" name="Google Shape;1522;p16"/>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3" name="Google Shape;1523;p16"/>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4" name="Google Shape;1524;p16"/>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5" name="Google Shape;1525;p16"/>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6" name="Google Shape;1526;p16"/>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7" name="Google Shape;1527;p16"/>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8" name="Google Shape;1528;p16"/>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9" name="Google Shape;1529;p16"/>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0" name="Google Shape;1530;p16"/>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1" name="Google Shape;1531;p16"/>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2" name="Google Shape;1532;p16"/>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3" name="Google Shape;1533;p16"/>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4" name="Google Shape;1534;p16"/>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5" name="Google Shape;1535;p16"/>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6" name="Google Shape;1536;p16"/>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7" name="Google Shape;1537;p16"/>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8" name="Google Shape;1538;p16"/>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9" name="Google Shape;1539;p16"/>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0" name="Google Shape;1540;p16"/>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1" name="Google Shape;1541;p16"/>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2" name="Google Shape;1542;p16"/>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3" name="Google Shape;1543;p16"/>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4" name="Google Shape;1544;p16"/>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5" name="Google Shape;1545;p16"/>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6" name="Google Shape;1546;p16"/>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7" name="Google Shape;1547;p16"/>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8" name="Google Shape;1548;p16"/>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9" name="Google Shape;1549;p16"/>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0" name="Google Shape;1550;p16"/>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1" name="Google Shape;1551;p16"/>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2" name="Google Shape;1552;p16"/>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3" name="Google Shape;1553;p16"/>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4" name="Google Shape;1554;p16"/>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5" name="Google Shape;1555;p16"/>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6" name="Google Shape;1556;p16"/>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7" name="Google Shape;1557;p16"/>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8" name="Google Shape;1558;p16"/>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9" name="Google Shape;1559;p16"/>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560" name="Google Shape;156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61" name="Google Shape;1561;p16"/>
          <p:cNvSpPr txBox="1">
            <a:spLocks noGrp="1"/>
          </p:cNvSpPr>
          <p:nvPr>
            <p:ph type="subTitle" idx="1"/>
          </p:nvPr>
        </p:nvSpPr>
        <p:spPr>
          <a:xfrm>
            <a:off x="1497964" y="1827108"/>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2" name="Google Shape;1562;p16"/>
          <p:cNvSpPr txBox="1">
            <a:spLocks noGrp="1"/>
          </p:cNvSpPr>
          <p:nvPr>
            <p:ph type="subTitle" idx="2"/>
          </p:nvPr>
        </p:nvSpPr>
        <p:spPr>
          <a:xfrm>
            <a:off x="1497964" y="3403253"/>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3" name="Google Shape;1563;p16"/>
          <p:cNvSpPr txBox="1">
            <a:spLocks noGrp="1"/>
          </p:cNvSpPr>
          <p:nvPr>
            <p:ph type="subTitle" idx="3"/>
          </p:nvPr>
        </p:nvSpPr>
        <p:spPr>
          <a:xfrm>
            <a:off x="5350614" y="1827110"/>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4" name="Google Shape;1564;p16"/>
          <p:cNvSpPr txBox="1">
            <a:spLocks noGrp="1"/>
          </p:cNvSpPr>
          <p:nvPr>
            <p:ph type="subTitle" idx="4"/>
          </p:nvPr>
        </p:nvSpPr>
        <p:spPr>
          <a:xfrm>
            <a:off x="5350614" y="3403250"/>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5" name="Google Shape;1565;p16"/>
          <p:cNvSpPr txBox="1">
            <a:spLocks noGrp="1"/>
          </p:cNvSpPr>
          <p:nvPr>
            <p:ph type="title" idx="5" hasCustomPrompt="1"/>
          </p:nvPr>
        </p:nvSpPr>
        <p:spPr>
          <a:xfrm>
            <a:off x="737886" y="15878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6" name="Google Shape;1566;p16"/>
          <p:cNvSpPr txBox="1">
            <a:spLocks noGrp="1"/>
          </p:cNvSpPr>
          <p:nvPr>
            <p:ph type="title" idx="6" hasCustomPrompt="1"/>
          </p:nvPr>
        </p:nvSpPr>
        <p:spPr>
          <a:xfrm>
            <a:off x="4590537" y="15878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7" name="Google Shape;1567;p16"/>
          <p:cNvSpPr txBox="1">
            <a:spLocks noGrp="1"/>
          </p:cNvSpPr>
          <p:nvPr>
            <p:ph type="title" idx="7" hasCustomPrompt="1"/>
          </p:nvPr>
        </p:nvSpPr>
        <p:spPr>
          <a:xfrm>
            <a:off x="737886" y="31673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8" name="Google Shape;1568;p16"/>
          <p:cNvSpPr txBox="1">
            <a:spLocks noGrp="1"/>
          </p:cNvSpPr>
          <p:nvPr>
            <p:ph type="title" idx="8" hasCustomPrompt="1"/>
          </p:nvPr>
        </p:nvSpPr>
        <p:spPr>
          <a:xfrm>
            <a:off x="4590536" y="31673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9" name="Google Shape;1569;p16"/>
          <p:cNvSpPr txBox="1">
            <a:spLocks noGrp="1"/>
          </p:cNvSpPr>
          <p:nvPr>
            <p:ph type="subTitle" idx="9"/>
          </p:nvPr>
        </p:nvSpPr>
        <p:spPr>
          <a:xfrm>
            <a:off x="1497964" y="1511625"/>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0" name="Google Shape;1570;p16"/>
          <p:cNvSpPr txBox="1">
            <a:spLocks noGrp="1"/>
          </p:cNvSpPr>
          <p:nvPr>
            <p:ph type="subTitle" idx="13"/>
          </p:nvPr>
        </p:nvSpPr>
        <p:spPr>
          <a:xfrm>
            <a:off x="1497964" y="3091119"/>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1" name="Google Shape;1571;p16"/>
          <p:cNvSpPr txBox="1">
            <a:spLocks noGrp="1"/>
          </p:cNvSpPr>
          <p:nvPr>
            <p:ph type="subTitle" idx="14"/>
          </p:nvPr>
        </p:nvSpPr>
        <p:spPr>
          <a:xfrm>
            <a:off x="5350614" y="1511625"/>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2" name="Google Shape;1572;p16"/>
          <p:cNvSpPr txBox="1">
            <a:spLocks noGrp="1"/>
          </p:cNvSpPr>
          <p:nvPr>
            <p:ph type="subTitle" idx="15"/>
          </p:nvPr>
        </p:nvSpPr>
        <p:spPr>
          <a:xfrm>
            <a:off x="5350614" y="3091123"/>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grpSp>
        <p:nvGrpSpPr>
          <p:cNvPr id="1573" name="Google Shape;1573;p16"/>
          <p:cNvGrpSpPr/>
          <p:nvPr/>
        </p:nvGrpSpPr>
        <p:grpSpPr>
          <a:xfrm>
            <a:off x="162681" y="4658602"/>
            <a:ext cx="847201" cy="384141"/>
            <a:chOff x="162681" y="4658602"/>
            <a:chExt cx="847201" cy="384141"/>
          </a:xfrm>
        </p:grpSpPr>
        <p:grpSp>
          <p:nvGrpSpPr>
            <p:cNvPr id="1574" name="Google Shape;1574;p16"/>
            <p:cNvGrpSpPr/>
            <p:nvPr/>
          </p:nvGrpSpPr>
          <p:grpSpPr>
            <a:xfrm>
              <a:off x="611557" y="4658602"/>
              <a:ext cx="398326" cy="384141"/>
              <a:chOff x="5732640" y="1801800"/>
              <a:chExt cx="388800" cy="1096920"/>
            </a:xfrm>
          </p:grpSpPr>
          <p:sp>
            <p:nvSpPr>
              <p:cNvPr id="1575" name="Google Shape;1575;p16"/>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6" name="Google Shape;1576;p16"/>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7" name="Google Shape;1577;p16"/>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78" name="Google Shape;1578;p16"/>
            <p:cNvGrpSpPr/>
            <p:nvPr/>
          </p:nvGrpSpPr>
          <p:grpSpPr>
            <a:xfrm>
              <a:off x="162681" y="4658610"/>
              <a:ext cx="398326" cy="275215"/>
              <a:chOff x="4089960" y="2589480"/>
              <a:chExt cx="388800" cy="785880"/>
            </a:xfrm>
          </p:grpSpPr>
          <p:sp>
            <p:nvSpPr>
              <p:cNvPr id="1579" name="Google Shape;1579;p16"/>
              <p:cNvSpPr/>
              <p:nvPr/>
            </p:nvSpPr>
            <p:spPr>
              <a:xfrm>
                <a:off x="4089960" y="2835360"/>
                <a:ext cx="90360" cy="540000"/>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0" name="Google Shape;1580;p16"/>
              <p:cNvSpPr/>
              <p:nvPr/>
            </p:nvSpPr>
            <p:spPr>
              <a:xfrm>
                <a:off x="4388760" y="2589480"/>
                <a:ext cx="90000" cy="420480"/>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16"/>
              <p:cNvSpPr/>
              <p:nvPr/>
            </p:nvSpPr>
            <p:spPr>
              <a:xfrm>
                <a:off x="4239360" y="2835360"/>
                <a:ext cx="90360" cy="174600"/>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582" name="Google Shape;1582;p16"/>
          <p:cNvGrpSpPr/>
          <p:nvPr/>
        </p:nvGrpSpPr>
        <p:grpSpPr>
          <a:xfrm>
            <a:off x="8102233" y="86275"/>
            <a:ext cx="846137" cy="453229"/>
            <a:chOff x="8102233" y="86275"/>
            <a:chExt cx="846137" cy="453229"/>
          </a:xfrm>
        </p:grpSpPr>
        <p:grpSp>
          <p:nvGrpSpPr>
            <p:cNvPr id="1583" name="Google Shape;1583;p16"/>
            <p:cNvGrpSpPr/>
            <p:nvPr/>
          </p:nvGrpSpPr>
          <p:grpSpPr>
            <a:xfrm>
              <a:off x="8102233" y="86275"/>
              <a:ext cx="397957" cy="453229"/>
              <a:chOff x="4836960" y="2166120"/>
              <a:chExt cx="388440" cy="1294200"/>
            </a:xfrm>
          </p:grpSpPr>
          <p:sp>
            <p:nvSpPr>
              <p:cNvPr id="1584" name="Google Shape;1584;p16"/>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16"/>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16"/>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87" name="Google Shape;1587;p16"/>
            <p:cNvGrpSpPr/>
            <p:nvPr/>
          </p:nvGrpSpPr>
          <p:grpSpPr>
            <a:xfrm>
              <a:off x="8550044" y="216119"/>
              <a:ext cx="398326" cy="193521"/>
              <a:chOff x="6180480" y="1249200"/>
              <a:chExt cx="388800" cy="552600"/>
            </a:xfrm>
          </p:grpSpPr>
          <p:sp>
            <p:nvSpPr>
              <p:cNvPr id="1588" name="Google Shape;1588;p16"/>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9" name="Google Shape;1589;p16"/>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16"/>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1pPr>
            <a:lvl2pPr lvl="1"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2pPr>
            <a:lvl3pPr lvl="2"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3pPr>
            <a:lvl4pPr lvl="3"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4pPr>
            <a:lvl5pPr lvl="4"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5pPr>
            <a:lvl6pPr lvl="5"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6pPr>
            <a:lvl7pPr lvl="6"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7pPr>
            <a:lvl8pPr lvl="7"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8pPr>
            <a:lvl9pPr lvl="8"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7" r:id="rId7"/>
    <p:sldLayoutId id="2147483658" r:id="rId8"/>
    <p:sldLayoutId id="2147483662" r:id="rId9"/>
    <p:sldLayoutId id="2147483664" r:id="rId10"/>
    <p:sldLayoutId id="2147483665" r:id="rId11"/>
    <p:sldLayoutId id="2147483666" r:id="rId12"/>
    <p:sldLayoutId id="2147483667" r:id="rId13"/>
    <p:sldLayoutId id="2147483668" r:id="rId14"/>
    <p:sldLayoutId id="214748366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589" name="Google Shape;2589;p27"/>
          <p:cNvSpPr txBox="1">
            <a:spLocks noGrp="1"/>
          </p:cNvSpPr>
          <p:nvPr>
            <p:ph type="subTitle" idx="1"/>
          </p:nvPr>
        </p:nvSpPr>
        <p:spPr>
          <a:xfrm>
            <a:off x="713225" y="3180500"/>
            <a:ext cx="7721400" cy="8118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Giovanni Borrelli</a:t>
            </a:r>
          </a:p>
          <a:p>
            <a:pPr marL="0" lvl="0" indent="0" algn="l" rtl="0">
              <a:spcBef>
                <a:spcPts val="0"/>
              </a:spcBef>
              <a:spcAft>
                <a:spcPts val="0"/>
              </a:spcAft>
              <a:buNone/>
            </a:pPr>
            <a:r>
              <a:rPr lang="it-IT" sz="1200" dirty="0" err="1"/>
              <a:t>Matr</a:t>
            </a:r>
            <a:r>
              <a:rPr lang="it-IT" sz="1200" dirty="0"/>
              <a:t>. 0522501807</a:t>
            </a:r>
            <a:endParaRPr sz="1200" dirty="0"/>
          </a:p>
        </p:txBody>
      </p:sp>
      <p:sp>
        <p:nvSpPr>
          <p:cNvPr id="2590" name="Google Shape;2590;p27"/>
          <p:cNvSpPr txBox="1">
            <a:spLocks noGrp="1"/>
          </p:cNvSpPr>
          <p:nvPr>
            <p:ph type="ctrTitle"/>
          </p:nvPr>
        </p:nvSpPr>
        <p:spPr>
          <a:xfrm>
            <a:off x="713224" y="1570400"/>
            <a:ext cx="7851111"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dirty="0">
                <a:solidFill>
                  <a:schemeClr val="accent1">
                    <a:lumMod val="75000"/>
                  </a:schemeClr>
                </a:solidFill>
              </a:rPr>
              <a:t>Labour Force </a:t>
            </a:r>
            <a:r>
              <a:rPr lang="en" sz="5000" dirty="0"/>
              <a:t>Statistics </a:t>
            </a:r>
            <a:r>
              <a:rPr lang="en" sz="3800" dirty="0"/>
              <a:t>Corso: </a:t>
            </a:r>
            <a:r>
              <a:rPr lang="en" sz="3800" dirty="0">
                <a:solidFill>
                  <a:schemeClr val="accent1">
                    <a:lumMod val="75000"/>
                  </a:schemeClr>
                </a:solidFill>
              </a:rPr>
              <a:t>Statistica</a:t>
            </a:r>
            <a:r>
              <a:rPr lang="en" sz="3800" dirty="0"/>
              <a:t> e </a:t>
            </a:r>
            <a:r>
              <a:rPr lang="en" sz="3800" dirty="0">
                <a:solidFill>
                  <a:schemeClr val="accent1">
                    <a:lumMod val="75000"/>
                  </a:schemeClr>
                </a:solidFill>
              </a:rPr>
              <a:t>Analisi dei dati</a:t>
            </a:r>
            <a:endParaRPr sz="4500" dirty="0">
              <a:solidFill>
                <a:schemeClr val="accent1">
                  <a:lumMod val="7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2595" name="Google Shape;2595;p28"/>
          <p:cNvSpPr txBox="1">
            <a:spLocks noGrp="1"/>
          </p:cNvSpPr>
          <p:nvPr>
            <p:ph type="body" idx="1"/>
          </p:nvPr>
        </p:nvSpPr>
        <p:spPr>
          <a:xfrm>
            <a:off x="6033612" y="789575"/>
            <a:ext cx="2865562" cy="40168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Il coefficiente r di </a:t>
            </a:r>
            <a:r>
              <a:rPr lang="it-IT" b="1" dirty="0">
                <a:solidFill>
                  <a:schemeClr val="accent1"/>
                </a:solidFill>
              </a:rPr>
              <a:t>0.21</a:t>
            </a:r>
            <a:r>
              <a:rPr lang="it-IT" dirty="0"/>
              <a:t> per la Grecia suggerisce che c’è una leggera tendenza alla crescita nel numero di lavoratori all’aumentare del numero di persone nella forza lavoro. Tuttavia, la </a:t>
            </a:r>
            <a:r>
              <a:rPr lang="it-IT" b="1" dirty="0">
                <a:solidFill>
                  <a:schemeClr val="accent1"/>
                </a:solidFill>
              </a:rPr>
              <a:t>correlazione</a:t>
            </a:r>
            <a:r>
              <a:rPr lang="it-IT" dirty="0"/>
              <a:t> è considerata </a:t>
            </a:r>
            <a:r>
              <a:rPr lang="it-IT" b="1" dirty="0">
                <a:solidFill>
                  <a:schemeClr val="accent1"/>
                </a:solidFill>
              </a:rPr>
              <a:t>debole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Possiamo comunque ipotizzare che la crisi abbia avuto un impatto sull’occupazione in Grecia e potrebbe aver contribuito alla correlazione osservata. Tale crisi ha contribuito all’ aumento della disoccupazione e alla riduzione delle opportunità lavorative.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Per concludere con una nota positiva, in Grecia, nel corso degli anni, sta lentamente diminuendo il numero di disoccupati. </a:t>
            </a:r>
            <a:endParaRPr dirty="0"/>
          </a:p>
        </p:txBody>
      </p:sp>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Grecia</a:t>
            </a:r>
            <a:endParaRPr dirty="0"/>
          </a:p>
        </p:txBody>
      </p:sp>
      <p:pic>
        <p:nvPicPr>
          <p:cNvPr id="3" name="Immagine 2">
            <a:extLst>
              <a:ext uri="{FF2B5EF4-FFF2-40B4-BE49-F238E27FC236}">
                <a16:creationId xmlns:a16="http://schemas.microsoft.com/office/drawing/2014/main" id="{9ABB7A74-3CB5-5E5F-D7E7-E912915373A5}"/>
              </a:ext>
            </a:extLst>
          </p:cNvPr>
          <p:cNvPicPr>
            <a:picLocks noChangeAspect="1"/>
          </p:cNvPicPr>
          <p:nvPr/>
        </p:nvPicPr>
        <p:blipFill>
          <a:blip r:embed="rId3"/>
          <a:stretch>
            <a:fillRect/>
          </a:stretch>
        </p:blipFill>
        <p:spPr>
          <a:xfrm>
            <a:off x="244826" y="789575"/>
            <a:ext cx="5372203" cy="3743487"/>
          </a:xfrm>
          <a:prstGeom prst="rect">
            <a:avLst/>
          </a:prstGeom>
        </p:spPr>
      </p:pic>
    </p:spTree>
    <p:extLst>
      <p:ext uri="{BB962C8B-B14F-4D97-AF65-F5344CB8AC3E}">
        <p14:creationId xmlns:p14="http://schemas.microsoft.com/office/powerpoint/2010/main" val="8950257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2595" name="Google Shape;2595;p28"/>
          <p:cNvSpPr txBox="1">
            <a:spLocks noGrp="1"/>
          </p:cNvSpPr>
          <p:nvPr>
            <p:ph type="body" idx="1"/>
          </p:nvPr>
        </p:nvSpPr>
        <p:spPr>
          <a:xfrm>
            <a:off x="5935436" y="522514"/>
            <a:ext cx="2963738" cy="42838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Un coefficiente di correlazione di </a:t>
            </a:r>
            <a:r>
              <a:rPr lang="it-IT" b="1" dirty="0">
                <a:solidFill>
                  <a:schemeClr val="accent1"/>
                </a:solidFill>
              </a:rPr>
              <a:t>-0.91 </a:t>
            </a:r>
            <a:r>
              <a:rPr lang="it-IT" dirty="0"/>
              <a:t>(il più basso in assoluto fra tutti i paesi) per la Lettonia indica una forte correlazione negativa tra il numero di persone nella forza lavoro e il numero di lavoratori effettivamente impiegati nel periodo considerato.</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La Lettonia ha subìto fortemente la </a:t>
            </a:r>
            <a:r>
              <a:rPr lang="it-IT" b="1" dirty="0">
                <a:solidFill>
                  <a:schemeClr val="accent1"/>
                </a:solidFill>
              </a:rPr>
              <a:t>crisi </a:t>
            </a:r>
            <a:r>
              <a:rPr lang="it-IT" dirty="0"/>
              <a:t>del 2008. Gli anni dal 2009 al 2011 sono stati per la Lettonia un periodo di pesantissime misure di austerity: tagli a stipendi pubblici e pensioni, licenziamento di un terzo dei dipendenti pubblici e stipendi ridotti del 30% a quelli rimasti, drastica riduzione della spesa per welfare e sanità.</a:t>
            </a:r>
            <a:endParaRPr dirty="0"/>
          </a:p>
        </p:txBody>
      </p:sp>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Lettonia</a:t>
            </a:r>
            <a:endParaRPr dirty="0"/>
          </a:p>
        </p:txBody>
      </p:sp>
      <p:pic>
        <p:nvPicPr>
          <p:cNvPr id="4" name="Immagine 3">
            <a:extLst>
              <a:ext uri="{FF2B5EF4-FFF2-40B4-BE49-F238E27FC236}">
                <a16:creationId xmlns:a16="http://schemas.microsoft.com/office/drawing/2014/main" id="{28A5DADF-00DB-FF36-5C31-FB65EF53DE32}"/>
              </a:ext>
            </a:extLst>
          </p:cNvPr>
          <p:cNvPicPr>
            <a:picLocks noChangeAspect="1"/>
          </p:cNvPicPr>
          <p:nvPr/>
        </p:nvPicPr>
        <p:blipFill>
          <a:blip r:embed="rId3"/>
          <a:stretch>
            <a:fillRect/>
          </a:stretch>
        </p:blipFill>
        <p:spPr>
          <a:xfrm>
            <a:off x="244826" y="773351"/>
            <a:ext cx="5424407" cy="4033052"/>
          </a:xfrm>
          <a:prstGeom prst="rect">
            <a:avLst/>
          </a:prstGeom>
        </p:spPr>
      </p:pic>
    </p:spTree>
    <p:extLst>
      <p:ext uri="{BB962C8B-B14F-4D97-AF65-F5344CB8AC3E}">
        <p14:creationId xmlns:p14="http://schemas.microsoft.com/office/powerpoint/2010/main" val="36522427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Barplot sulle </a:t>
            </a:r>
            <a:br>
              <a:rPr lang="en" dirty="0"/>
            </a:br>
            <a:r>
              <a:rPr lang="en" dirty="0"/>
              <a:t>differenze di genere </a:t>
            </a:r>
            <a:endParaRPr dirty="0"/>
          </a:p>
        </p:txBody>
      </p:sp>
      <p:sp>
        <p:nvSpPr>
          <p:cNvPr id="2693" name="Google Shape;2693;p31"/>
          <p:cNvSpPr txBox="1">
            <a:spLocks noGrp="1"/>
          </p:cNvSpPr>
          <p:nvPr>
            <p:ph type="subTitle" idx="1"/>
          </p:nvPr>
        </p:nvSpPr>
        <p:spPr>
          <a:xfrm>
            <a:off x="713225" y="3630749"/>
            <a:ext cx="7717500" cy="10918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Dal 2010 al 2022, per 38 paesi.</a:t>
            </a:r>
            <a:r>
              <a:rPr lang="it-IT" dirty="0"/>
              <a:t> Per ogni paese vengono mostrati il grafico sulla distribuzione tra persone di sesso femminile e maschile all’interno di ogni paese, e la distribuzione di disoccupati di sesso maschile e femminile, dal 2010 al 2022.</a:t>
            </a:r>
            <a:endParaRPr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096452701"/>
      </p:ext>
    </p:extLst>
  </p:cSld>
  <p:clrMapOvr>
    <a:masterClrMapping/>
  </p:clrMapOvr>
  <mc:AlternateContent xmlns:mc="http://schemas.openxmlformats.org/markup-compatibility/2006" xmlns:p14="http://schemas.microsoft.com/office/powerpoint/2010/main">
    <mc:Choice Requires="p14">
      <p:transition spd="slow" p14:dur="1500">
        <p:split/>
      </p:transition>
    </mc:Choice>
    <mc:Fallback xmlns="">
      <p:transition spd="slow">
        <p:spli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29"/>
          <p:cNvSpPr txBox="1">
            <a:spLocks noGrp="1"/>
          </p:cNvSpPr>
          <p:nvPr>
            <p:ph type="title"/>
          </p:nvPr>
        </p:nvSpPr>
        <p:spPr>
          <a:xfrm>
            <a:off x="-451095" y="191407"/>
            <a:ext cx="3055501" cy="6005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Lituania</a:t>
            </a:r>
            <a:endParaRPr dirty="0"/>
          </a:p>
        </p:txBody>
      </p:sp>
      <p:sp>
        <p:nvSpPr>
          <p:cNvPr id="2606" name="Google Shape;2606;p29"/>
          <p:cNvSpPr txBox="1">
            <a:spLocks noGrp="1"/>
          </p:cNvSpPr>
          <p:nvPr>
            <p:ph type="subTitle" idx="1"/>
          </p:nvPr>
        </p:nvSpPr>
        <p:spPr>
          <a:xfrm>
            <a:off x="175350" y="938893"/>
            <a:ext cx="3055500" cy="33065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La Lituania è l’unico tra i 38 paesi ad avere nella popolazione molte più persone di sesso maschile che femminile.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È possibile che una percentuale significativa di donne lituane abbia scelto di </a:t>
            </a:r>
            <a:r>
              <a:rPr lang="it-IT" b="1" dirty="0">
                <a:solidFill>
                  <a:schemeClr val="accent1"/>
                </a:solidFill>
              </a:rPr>
              <a:t>emigrare</a:t>
            </a:r>
            <a:r>
              <a:rPr lang="it-IT" dirty="0"/>
              <a:t> in cerca di opportunità di lavoro o migliori condizioni di vita in altri paesi.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Infatti la Lituania è tra i paesi con la più alta "</a:t>
            </a:r>
            <a:r>
              <a:rPr lang="it-IT" b="1" dirty="0">
                <a:solidFill>
                  <a:schemeClr val="accent1"/>
                </a:solidFill>
              </a:rPr>
              <a:t>gender</a:t>
            </a:r>
            <a:r>
              <a:rPr lang="it-IT" dirty="0"/>
              <a:t> </a:t>
            </a:r>
            <a:r>
              <a:rPr lang="it-IT" b="1" dirty="0" err="1">
                <a:solidFill>
                  <a:schemeClr val="accent1"/>
                </a:solidFill>
              </a:rPr>
              <a:t>inequality</a:t>
            </a:r>
            <a:r>
              <a:rPr lang="it-IT" dirty="0"/>
              <a:t>".</a:t>
            </a:r>
            <a:endParaRPr dirty="0"/>
          </a:p>
        </p:txBody>
      </p:sp>
      <p:pic>
        <p:nvPicPr>
          <p:cNvPr id="25" name="Immagine 24" descr="Immagine che contiene testo, schermata, linea, Diagramma&#10;&#10;Descrizione generata automaticamente">
            <a:extLst>
              <a:ext uri="{FF2B5EF4-FFF2-40B4-BE49-F238E27FC236}">
                <a16:creationId xmlns:a16="http://schemas.microsoft.com/office/drawing/2014/main" id="{D2E88368-DFDE-8A4E-7F2E-45C805CCA257}"/>
              </a:ext>
            </a:extLst>
          </p:cNvPr>
          <p:cNvPicPr>
            <a:picLocks noChangeAspect="1"/>
          </p:cNvPicPr>
          <p:nvPr/>
        </p:nvPicPr>
        <p:blipFill>
          <a:blip r:embed="rId3"/>
          <a:stretch>
            <a:fillRect/>
          </a:stretch>
        </p:blipFill>
        <p:spPr>
          <a:xfrm>
            <a:off x="4005126" y="0"/>
            <a:ext cx="5068940" cy="2546077"/>
          </a:xfrm>
          <a:prstGeom prst="rect">
            <a:avLst/>
          </a:prstGeom>
        </p:spPr>
      </p:pic>
      <p:pic>
        <p:nvPicPr>
          <p:cNvPr id="27" name="Immagine 26">
            <a:extLst>
              <a:ext uri="{FF2B5EF4-FFF2-40B4-BE49-F238E27FC236}">
                <a16:creationId xmlns:a16="http://schemas.microsoft.com/office/drawing/2014/main" id="{2FD969B0-98BE-3753-F1D3-D21200C206CA}"/>
              </a:ext>
            </a:extLst>
          </p:cNvPr>
          <p:cNvPicPr>
            <a:picLocks noChangeAspect="1"/>
          </p:cNvPicPr>
          <p:nvPr/>
        </p:nvPicPr>
        <p:blipFill>
          <a:blip r:embed="rId4"/>
          <a:stretch>
            <a:fillRect/>
          </a:stretch>
        </p:blipFill>
        <p:spPr>
          <a:xfrm>
            <a:off x="4005126" y="2580397"/>
            <a:ext cx="5077394" cy="254607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29"/>
          <p:cNvSpPr txBox="1">
            <a:spLocks noGrp="1"/>
          </p:cNvSpPr>
          <p:nvPr>
            <p:ph type="title"/>
          </p:nvPr>
        </p:nvSpPr>
        <p:spPr>
          <a:xfrm>
            <a:off x="179250" y="191407"/>
            <a:ext cx="3055500" cy="6005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OECD Countries</a:t>
            </a:r>
            <a:endParaRPr dirty="0"/>
          </a:p>
        </p:txBody>
      </p:sp>
      <p:sp>
        <p:nvSpPr>
          <p:cNvPr id="2606" name="Google Shape;2606;p29"/>
          <p:cNvSpPr txBox="1">
            <a:spLocks noGrp="1"/>
          </p:cNvSpPr>
          <p:nvPr>
            <p:ph type="subTitle" idx="1"/>
          </p:nvPr>
        </p:nvSpPr>
        <p:spPr>
          <a:xfrm>
            <a:off x="175350" y="1172078"/>
            <a:ext cx="3055500" cy="35523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In media, la popolazione femminile in ogni paese tende ad essere maggiore di quella maschile.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Nonostante ciò, si osserva spesso che la disoccupazione degli uomini è più elevata rispetto a quella delle donne.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Tuttavia, più un paese è sottosviluppato o ha reddito basso, e più la disoccupazione femminile è alta.</a:t>
            </a:r>
            <a:endParaRPr dirty="0"/>
          </a:p>
        </p:txBody>
      </p:sp>
      <p:pic>
        <p:nvPicPr>
          <p:cNvPr id="3" name="Immagine 2">
            <a:extLst>
              <a:ext uri="{FF2B5EF4-FFF2-40B4-BE49-F238E27FC236}">
                <a16:creationId xmlns:a16="http://schemas.microsoft.com/office/drawing/2014/main" id="{20A4956F-ACD3-364D-B8D9-C44DCAEFBEA0}"/>
              </a:ext>
            </a:extLst>
          </p:cNvPr>
          <p:cNvPicPr>
            <a:picLocks noChangeAspect="1"/>
          </p:cNvPicPr>
          <p:nvPr/>
        </p:nvPicPr>
        <p:blipFill>
          <a:blip r:embed="rId3"/>
          <a:stretch>
            <a:fillRect/>
          </a:stretch>
        </p:blipFill>
        <p:spPr>
          <a:xfrm>
            <a:off x="3973237" y="57150"/>
            <a:ext cx="5170763" cy="5029200"/>
          </a:xfrm>
          <a:prstGeom prst="rect">
            <a:avLst/>
          </a:prstGeom>
        </p:spPr>
      </p:pic>
    </p:spTree>
    <p:extLst>
      <p:ext uri="{BB962C8B-B14F-4D97-AF65-F5344CB8AC3E}">
        <p14:creationId xmlns:p14="http://schemas.microsoft.com/office/powerpoint/2010/main" val="22215338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3"/>
        <p:cNvGrpSpPr/>
        <p:nvPr/>
      </p:nvGrpSpPr>
      <p:grpSpPr>
        <a:xfrm>
          <a:off x="0" y="0"/>
          <a:ext cx="0" cy="0"/>
          <a:chOff x="0" y="0"/>
          <a:chExt cx="0" cy="0"/>
        </a:xfrm>
      </p:grpSpPr>
      <p:sp>
        <p:nvSpPr>
          <p:cNvPr id="2715" name="Google Shape;2715;p33"/>
          <p:cNvSpPr txBox="1">
            <a:spLocks noGrp="1"/>
          </p:cNvSpPr>
          <p:nvPr>
            <p:ph type="subTitle" idx="5"/>
          </p:nvPr>
        </p:nvSpPr>
        <p:spPr>
          <a:xfrm>
            <a:off x="4090308" y="2042921"/>
            <a:ext cx="4523015" cy="24347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1200" dirty="0"/>
              <a:t>la gender </a:t>
            </a:r>
            <a:r>
              <a:rPr lang="it-IT" sz="1200" dirty="0" err="1"/>
              <a:t>inequality</a:t>
            </a:r>
            <a:r>
              <a:rPr lang="it-IT" sz="1200" dirty="0"/>
              <a:t> persiste in molti settori del mercato del lavoro, influenzando le condizioni di lavoro, le possibilità di promozione e le retribuzioni. Le donne possono essere più inclini ad accettare lavori precari o part-time a causa della limitata accessibilità a lavori a tempo pieno ben retribuiti. Questo può influenzare la differenza nei tassi di disoccupazione tra uomini e donne. Infatti, le responsabilità familiari e di cura possono limitare la disponibilità delle donne a lavorare a tempo pieno o in posizioni che richiedono orari flessibili.</a:t>
            </a:r>
            <a:endParaRPr sz="1200" dirty="0"/>
          </a:p>
        </p:txBody>
      </p:sp>
      <p:sp>
        <p:nvSpPr>
          <p:cNvPr id="2716" name="Google Shape;2716;p33"/>
          <p:cNvSpPr txBox="1">
            <a:spLocks noGrp="1"/>
          </p:cNvSpPr>
          <p:nvPr>
            <p:ph type="title"/>
          </p:nvPr>
        </p:nvSpPr>
        <p:spPr>
          <a:xfrm>
            <a:off x="0" y="180132"/>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Perché questa differenza?</a:t>
            </a:r>
            <a:endParaRPr sz="3600" dirty="0"/>
          </a:p>
        </p:txBody>
      </p:sp>
      <p:sp>
        <p:nvSpPr>
          <p:cNvPr id="2717" name="Google Shape;2717;p33"/>
          <p:cNvSpPr txBox="1">
            <a:spLocks noGrp="1"/>
          </p:cNvSpPr>
          <p:nvPr>
            <p:ph type="subTitle" idx="1"/>
          </p:nvPr>
        </p:nvSpPr>
        <p:spPr>
          <a:xfrm>
            <a:off x="540387" y="2042921"/>
            <a:ext cx="2437800" cy="19004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1200" dirty="0"/>
              <a:t>Spesso si associa la figura femminile al ruolo di casalinga, preoccupata principalmente delle faccende domestiche e della cura dei figli, mentre si presume che l’uomo sia l’unico a sostenere finanziariamente la famiglia attraverso il lavoro retribuito.</a:t>
            </a:r>
            <a:endParaRPr lang="en-US" sz="1200" dirty="0"/>
          </a:p>
        </p:txBody>
      </p:sp>
      <p:sp>
        <p:nvSpPr>
          <p:cNvPr id="2721" name="Google Shape;2721;p33"/>
          <p:cNvSpPr txBox="1">
            <a:spLocks noGrp="1"/>
          </p:cNvSpPr>
          <p:nvPr>
            <p:ph type="subTitle" idx="7"/>
          </p:nvPr>
        </p:nvSpPr>
        <p:spPr>
          <a:xfrm>
            <a:off x="541485" y="1309072"/>
            <a:ext cx="2435400" cy="81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Ruoli di Genere</a:t>
            </a:r>
            <a:endParaRPr dirty="0"/>
          </a:p>
        </p:txBody>
      </p:sp>
      <p:sp>
        <p:nvSpPr>
          <p:cNvPr id="2723" name="Google Shape;2723;p33"/>
          <p:cNvSpPr txBox="1">
            <a:spLocks noGrp="1"/>
          </p:cNvSpPr>
          <p:nvPr>
            <p:ph type="subTitle" idx="9"/>
          </p:nvPr>
        </p:nvSpPr>
        <p:spPr>
          <a:xfrm>
            <a:off x="4089006" y="1309072"/>
            <a:ext cx="4165083" cy="81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Disparità di genere</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3"/>
        <p:cNvGrpSpPr/>
        <p:nvPr/>
      </p:nvGrpSpPr>
      <p:grpSpPr>
        <a:xfrm>
          <a:off x="0" y="0"/>
          <a:ext cx="0" cy="0"/>
          <a:chOff x="0" y="0"/>
          <a:chExt cx="0" cy="0"/>
        </a:xfrm>
      </p:grpSpPr>
      <p:sp>
        <p:nvSpPr>
          <p:cNvPr id="2717" name="Google Shape;2717;p33"/>
          <p:cNvSpPr txBox="1">
            <a:spLocks noGrp="1"/>
          </p:cNvSpPr>
          <p:nvPr>
            <p:ph type="subTitle" idx="1"/>
          </p:nvPr>
        </p:nvSpPr>
        <p:spPr>
          <a:xfrm>
            <a:off x="1784668" y="1864791"/>
            <a:ext cx="5574664" cy="8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1600" dirty="0"/>
              <a:t>Nel grafico precedente, dal 2010 al 2022, si può notare come la discrepanza tra i disoccupati maschi e i disoccupati femmine si sta gradualmente appianando. Ciò potrebbe significare che anche gli uomini stanno iniziando a fare sempre più lavori che normalmente sarebbero destinati alle donne, e quindi la differenza di disoccupazione sta diminuendo. Questo grazie anche alla legge delle quote che è entrata in vigore nel 2011.</a:t>
            </a:r>
            <a:endParaRPr lang="en-US" sz="1200" dirty="0"/>
          </a:p>
        </p:txBody>
      </p:sp>
      <p:sp>
        <p:nvSpPr>
          <p:cNvPr id="2721" name="Google Shape;2721;p33"/>
          <p:cNvSpPr txBox="1">
            <a:spLocks noGrp="1"/>
          </p:cNvSpPr>
          <p:nvPr>
            <p:ph type="subTitle" idx="7"/>
          </p:nvPr>
        </p:nvSpPr>
        <p:spPr>
          <a:xfrm>
            <a:off x="1784668" y="1054791"/>
            <a:ext cx="3807868" cy="81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La differenza sta diminuendo</a:t>
            </a:r>
            <a:endParaRPr sz="2000" dirty="0"/>
          </a:p>
        </p:txBody>
      </p:sp>
    </p:spTree>
    <p:extLst>
      <p:ext uri="{BB962C8B-B14F-4D97-AF65-F5344CB8AC3E}">
        <p14:creationId xmlns:p14="http://schemas.microsoft.com/office/powerpoint/2010/main" val="181299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Barplot sull’età</a:t>
            </a:r>
            <a:endParaRPr dirty="0"/>
          </a:p>
        </p:txBody>
      </p:sp>
      <p:sp>
        <p:nvSpPr>
          <p:cNvPr id="2693" name="Google Shape;2693;p31"/>
          <p:cNvSpPr txBox="1">
            <a:spLocks noGrp="1"/>
          </p:cNvSpPr>
          <p:nvPr>
            <p:ph type="subTitle" idx="1"/>
          </p:nvPr>
        </p:nvSpPr>
        <p:spPr>
          <a:xfrm>
            <a:off x="713225" y="3630749"/>
            <a:ext cx="7717500" cy="10918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Nel 2010 e nel 2022, per 38 paesi.</a:t>
            </a:r>
            <a:r>
              <a:rPr lang="it-IT" dirty="0"/>
              <a:t> Per ogni paese vengono mostrate quante persone appartengono a una particolare categoria d’età.</a:t>
            </a:r>
            <a:endParaRPr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682670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2595" name="Google Shape;2595;p28"/>
          <p:cNvSpPr txBox="1">
            <a:spLocks noGrp="1"/>
          </p:cNvSpPr>
          <p:nvPr>
            <p:ph type="body" idx="1"/>
          </p:nvPr>
        </p:nvSpPr>
        <p:spPr>
          <a:xfrm>
            <a:off x="612321" y="3831169"/>
            <a:ext cx="8278688" cy="10319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L’italia</a:t>
            </a:r>
            <a:r>
              <a:rPr lang="it-IT" dirty="0"/>
              <a:t> è il paese che presenta l’invecchiamento della popolazione più alto di tutti i paesi. Ciò è dovuto a una bassa natalità, un aumento dell’aspettativa di vita e all’emigrazione di giovani all’estero in cerca di lavoro. In Italia, il 2022 si contraddistingue per un nuovo record del minimo di nascite (393mila, per la prima volta dall’Unità d’Italia sotto le 400mila) e per l’elevato numero di decessi (713mila)</a:t>
            </a:r>
            <a:endParaRPr dirty="0"/>
          </a:p>
        </p:txBody>
      </p:sp>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Italia</a:t>
            </a:r>
            <a:endParaRPr dirty="0"/>
          </a:p>
        </p:txBody>
      </p:sp>
      <p:pic>
        <p:nvPicPr>
          <p:cNvPr id="3" name="Immagine 2">
            <a:extLst>
              <a:ext uri="{FF2B5EF4-FFF2-40B4-BE49-F238E27FC236}">
                <a16:creationId xmlns:a16="http://schemas.microsoft.com/office/drawing/2014/main" id="{521E1B8C-55F3-4747-950C-A0B82CAEF8BA}"/>
              </a:ext>
            </a:extLst>
          </p:cNvPr>
          <p:cNvPicPr>
            <a:picLocks noChangeAspect="1"/>
          </p:cNvPicPr>
          <p:nvPr/>
        </p:nvPicPr>
        <p:blipFill>
          <a:blip r:embed="rId3"/>
          <a:stretch>
            <a:fillRect/>
          </a:stretch>
        </p:blipFill>
        <p:spPr>
          <a:xfrm>
            <a:off x="1510318" y="626051"/>
            <a:ext cx="6123364" cy="3148396"/>
          </a:xfrm>
          <a:prstGeom prst="rect">
            <a:avLst/>
          </a:prstGeom>
        </p:spPr>
      </p:pic>
    </p:spTree>
    <p:extLst>
      <p:ext uri="{BB962C8B-B14F-4D97-AF65-F5344CB8AC3E}">
        <p14:creationId xmlns:p14="http://schemas.microsoft.com/office/powerpoint/2010/main" val="757802978"/>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2595" name="Google Shape;2595;p28"/>
          <p:cNvSpPr txBox="1">
            <a:spLocks noGrp="1"/>
          </p:cNvSpPr>
          <p:nvPr>
            <p:ph type="body" idx="1"/>
          </p:nvPr>
        </p:nvSpPr>
        <p:spPr>
          <a:xfrm>
            <a:off x="612321" y="3831169"/>
            <a:ext cx="8278688" cy="10319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L’islanda</a:t>
            </a:r>
            <a:r>
              <a:rPr lang="it-IT" dirty="0"/>
              <a:t> registra un aumento della popolazione giovane. I motivi sono: Politiche governative che sostengono le famiglie e incentivano la natalità; Una buona qualità della vita, che incoraggia le persone a stabilirsi in questi paesi e a formare famiglie. Per queste ragioni bisogna considerare anche l’aspetto dell’immigrazione: l’Islanda potrebbe attrarre immigrati giovani e lavoratori qualificati da altre parti del mondo.</a:t>
            </a:r>
            <a:endParaRPr dirty="0"/>
          </a:p>
        </p:txBody>
      </p:sp>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Islanda</a:t>
            </a:r>
            <a:endParaRPr dirty="0"/>
          </a:p>
        </p:txBody>
      </p:sp>
      <p:pic>
        <p:nvPicPr>
          <p:cNvPr id="4" name="Immagine 3">
            <a:extLst>
              <a:ext uri="{FF2B5EF4-FFF2-40B4-BE49-F238E27FC236}">
                <a16:creationId xmlns:a16="http://schemas.microsoft.com/office/drawing/2014/main" id="{38CC4649-91C6-00DE-E049-79DFD7A05919}"/>
              </a:ext>
            </a:extLst>
          </p:cNvPr>
          <p:cNvPicPr>
            <a:picLocks noChangeAspect="1"/>
          </p:cNvPicPr>
          <p:nvPr/>
        </p:nvPicPr>
        <p:blipFill>
          <a:blip r:embed="rId3"/>
          <a:stretch>
            <a:fillRect/>
          </a:stretch>
        </p:blipFill>
        <p:spPr>
          <a:xfrm>
            <a:off x="1533369" y="748984"/>
            <a:ext cx="6077262" cy="2959252"/>
          </a:xfrm>
          <a:prstGeom prst="rect">
            <a:avLst/>
          </a:prstGeom>
        </p:spPr>
      </p:pic>
    </p:spTree>
    <p:extLst>
      <p:ext uri="{BB962C8B-B14F-4D97-AF65-F5344CB8AC3E}">
        <p14:creationId xmlns:p14="http://schemas.microsoft.com/office/powerpoint/2010/main" val="223991079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Forza Lavoro</a:t>
            </a:r>
            <a:endParaRPr dirty="0"/>
          </a:p>
        </p:txBody>
      </p:sp>
      <p:sp>
        <p:nvSpPr>
          <p:cNvPr id="2623" name="Google Shape;2623;p30"/>
          <p:cNvSpPr txBox="1">
            <a:spLocks noGrp="1"/>
          </p:cNvSpPr>
          <p:nvPr>
            <p:ph type="subTitle" idx="2"/>
          </p:nvPr>
        </p:nvSpPr>
        <p:spPr>
          <a:xfrm>
            <a:off x="716625" y="1360275"/>
            <a:ext cx="7529304" cy="29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La </a:t>
            </a:r>
            <a:r>
              <a:rPr lang="it-IT" b="1" dirty="0">
                <a:solidFill>
                  <a:schemeClr val="accent1">
                    <a:lumMod val="75000"/>
                  </a:schemeClr>
                </a:solidFill>
              </a:rPr>
              <a:t>Forza Lavoro </a:t>
            </a:r>
            <a:r>
              <a:rPr lang="it-IT" dirty="0"/>
              <a:t>si riferisce al numero totale di persone che sono disponibili per svolgere lavoro in un’area geografica specifica, in un settore industriale o in un’azienda.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Questo termine è spesso utilizzato in economia e nel contesto dell’occupazione per descrivere la </a:t>
            </a:r>
            <a:r>
              <a:rPr lang="it-IT" b="1" dirty="0">
                <a:solidFill>
                  <a:schemeClr val="accent1">
                    <a:lumMod val="75000"/>
                  </a:schemeClr>
                </a:solidFill>
              </a:rPr>
              <a:t>popolazione di lavoratori attivi</a:t>
            </a:r>
            <a:r>
              <a:rPr lang="it-IT" dirty="0"/>
              <a:t>. La forza lavoro comprende sia </a:t>
            </a:r>
            <a:r>
              <a:rPr lang="it-IT" dirty="0">
                <a:solidFill>
                  <a:schemeClr val="accent1">
                    <a:lumMod val="75000"/>
                  </a:schemeClr>
                </a:solidFill>
              </a:rPr>
              <a:t>le</a:t>
            </a:r>
            <a:r>
              <a:rPr lang="it-IT" b="1" dirty="0">
                <a:solidFill>
                  <a:schemeClr val="accent1">
                    <a:lumMod val="75000"/>
                  </a:schemeClr>
                </a:solidFill>
              </a:rPr>
              <a:t> persone occupate </a:t>
            </a:r>
            <a:r>
              <a:rPr lang="it-IT" dirty="0"/>
              <a:t>che quelle </a:t>
            </a:r>
            <a:r>
              <a:rPr lang="it-IT" b="1" dirty="0">
                <a:solidFill>
                  <a:schemeClr val="accent1">
                    <a:lumMod val="75000"/>
                  </a:schemeClr>
                </a:solidFill>
              </a:rPr>
              <a:t>disoccupate che sono in cerca di impiego</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solidFill>
                  <a:schemeClr val="accent1">
                    <a:lumMod val="75000"/>
                  </a:schemeClr>
                </a:solidFill>
              </a:rPr>
              <a:t>L’analisi della forza lavoro è fondamentale per comprendere l’economia di una regione o di un paese, nonché per valutare la disponibilità di risorse umane in diversi settori. </a:t>
            </a:r>
            <a:r>
              <a:rPr lang="it-IT" dirty="0"/>
              <a:t>I tassi di occupazione, disoccupazione e partecipazione alla forza lavoro sono indicatori comuni utilizzati per valutare la dinamica della forza lavoro.</a:t>
            </a:r>
            <a:endParaRPr lang="en-US"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grpSp>
        <p:nvGrpSpPr>
          <p:cNvPr id="2624" name="Google Shape;2624;p30"/>
          <p:cNvGrpSpPr/>
          <p:nvPr/>
        </p:nvGrpSpPr>
        <p:grpSpPr>
          <a:xfrm>
            <a:off x="122000" y="4917447"/>
            <a:ext cx="4420450" cy="226056"/>
            <a:chOff x="122000" y="4917447"/>
            <a:chExt cx="4420450" cy="226056"/>
          </a:xfrm>
        </p:grpSpPr>
        <p:sp>
          <p:nvSpPr>
            <p:cNvPr id="2625" name="Google Shape;2625;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p:cNvGrpSpPr/>
          <p:nvPr/>
        </p:nvGrpSpPr>
        <p:grpSpPr>
          <a:xfrm>
            <a:off x="4601500" y="4884626"/>
            <a:ext cx="4420450" cy="258877"/>
            <a:chOff x="4601500" y="4884626"/>
            <a:chExt cx="4420450" cy="258877"/>
          </a:xfrm>
        </p:grpSpPr>
        <p:sp>
          <p:nvSpPr>
            <p:cNvPr id="2641" name="Google Shape;2641;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p:cNvGrpSpPr/>
          <p:nvPr/>
        </p:nvGrpSpPr>
        <p:grpSpPr>
          <a:xfrm>
            <a:off x="122025" y="5036324"/>
            <a:ext cx="4420450" cy="107173"/>
            <a:chOff x="122000" y="4917447"/>
            <a:chExt cx="4420450" cy="226056"/>
          </a:xfrm>
        </p:grpSpPr>
        <p:sp>
          <p:nvSpPr>
            <p:cNvPr id="2657" name="Google Shape;2657;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p:cNvGrpSpPr/>
          <p:nvPr/>
        </p:nvGrpSpPr>
        <p:grpSpPr>
          <a:xfrm>
            <a:off x="4601525" y="5020763"/>
            <a:ext cx="4420450" cy="122734"/>
            <a:chOff x="4601500" y="4884626"/>
            <a:chExt cx="4420450" cy="258877"/>
          </a:xfrm>
        </p:grpSpPr>
        <p:sp>
          <p:nvSpPr>
            <p:cNvPr id="2673" name="Google Shape;2673;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96831153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2595" name="Google Shape;2595;p28"/>
          <p:cNvSpPr txBox="1">
            <a:spLocks noGrp="1"/>
          </p:cNvSpPr>
          <p:nvPr>
            <p:ph type="body" idx="1"/>
          </p:nvPr>
        </p:nvSpPr>
        <p:spPr>
          <a:xfrm>
            <a:off x="612321" y="3831169"/>
            <a:ext cx="8278688" cy="10319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Per quasi tutti i paesi si può notare un incremento generale della popolazione. Ciò è dovuto al fatto che nel 2010 la popolazione mondiale era costituita da 7 miliardi di persone, mentre nel 2022 è arrivata fino a 8 miliardi. Inoltre, l’incremento di persone anziane è dovuto all’aumento dell’aspettativa di vita.</a:t>
            </a:r>
            <a:endParaRPr dirty="0"/>
          </a:p>
        </p:txBody>
      </p:sp>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OECD Countries</a:t>
            </a:r>
            <a:endParaRPr dirty="0"/>
          </a:p>
        </p:txBody>
      </p:sp>
      <p:pic>
        <p:nvPicPr>
          <p:cNvPr id="3" name="Immagine 2">
            <a:extLst>
              <a:ext uri="{FF2B5EF4-FFF2-40B4-BE49-F238E27FC236}">
                <a16:creationId xmlns:a16="http://schemas.microsoft.com/office/drawing/2014/main" id="{CFCAFA03-52B7-756E-B5EB-6847AA94D898}"/>
              </a:ext>
            </a:extLst>
          </p:cNvPr>
          <p:cNvPicPr>
            <a:picLocks noChangeAspect="1"/>
          </p:cNvPicPr>
          <p:nvPr/>
        </p:nvPicPr>
        <p:blipFill>
          <a:blip r:embed="rId3"/>
          <a:stretch>
            <a:fillRect/>
          </a:stretch>
        </p:blipFill>
        <p:spPr>
          <a:xfrm>
            <a:off x="1764618" y="702733"/>
            <a:ext cx="5768714" cy="2835331"/>
          </a:xfrm>
          <a:prstGeom prst="rect">
            <a:avLst/>
          </a:prstGeom>
        </p:spPr>
      </p:pic>
    </p:spTree>
    <p:extLst>
      <p:ext uri="{BB962C8B-B14F-4D97-AF65-F5344CB8AC3E}">
        <p14:creationId xmlns:p14="http://schemas.microsoft.com/office/powerpoint/2010/main" val="1700390802"/>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Istogrammi</a:t>
            </a:r>
            <a:endParaRPr dirty="0"/>
          </a:p>
        </p:txBody>
      </p:sp>
      <p:sp>
        <p:nvSpPr>
          <p:cNvPr id="2693" name="Google Shape;2693;p31"/>
          <p:cNvSpPr txBox="1">
            <a:spLocks noGrp="1"/>
          </p:cNvSpPr>
          <p:nvPr>
            <p:ph type="subTitle" idx="1"/>
          </p:nvPr>
        </p:nvSpPr>
        <p:spPr>
          <a:xfrm>
            <a:off x="713225" y="3630749"/>
            <a:ext cx="7717500" cy="10918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Dall’anno 2010 al 2022, delle frequenze delle percentuali di disoccupazione (rispetto alla forza lavoro) dei 38 paesi.</a:t>
            </a:r>
            <a:endParaRPr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999972485"/>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2595" name="Google Shape;2595;p28"/>
          <p:cNvSpPr txBox="1">
            <a:spLocks noGrp="1"/>
          </p:cNvSpPr>
          <p:nvPr>
            <p:ph type="body" idx="1"/>
          </p:nvPr>
        </p:nvSpPr>
        <p:spPr>
          <a:xfrm>
            <a:off x="221424" y="782882"/>
            <a:ext cx="1951265" cy="24256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Nel 2010 si può osservare un picco intorno al 9%, che riguarda 9 paesi.</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Inoltre, ben 6 paesi hanno una percentuale di disoccupazione che va dal 15% al 20%.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Probabilmente questo è attribuibile alla crisi finanziaria del 2008. </a:t>
            </a:r>
            <a:endParaRPr dirty="0"/>
          </a:p>
        </p:txBody>
      </p:sp>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Istogramma del 2010</a:t>
            </a:r>
            <a:endParaRPr dirty="0"/>
          </a:p>
        </p:txBody>
      </p:sp>
      <p:pic>
        <p:nvPicPr>
          <p:cNvPr id="6" name="Immagine 5">
            <a:extLst>
              <a:ext uri="{FF2B5EF4-FFF2-40B4-BE49-F238E27FC236}">
                <a16:creationId xmlns:a16="http://schemas.microsoft.com/office/drawing/2014/main" id="{4A66F0F6-3007-FE43-9ABE-237458880E5B}"/>
              </a:ext>
            </a:extLst>
          </p:cNvPr>
          <p:cNvPicPr>
            <a:picLocks noChangeAspect="1"/>
          </p:cNvPicPr>
          <p:nvPr/>
        </p:nvPicPr>
        <p:blipFill>
          <a:blip r:embed="rId3"/>
          <a:stretch>
            <a:fillRect/>
          </a:stretch>
        </p:blipFill>
        <p:spPr>
          <a:xfrm>
            <a:off x="2859477" y="724023"/>
            <a:ext cx="5343152" cy="4060249"/>
          </a:xfrm>
          <a:prstGeom prst="rect">
            <a:avLst/>
          </a:prstGeom>
        </p:spPr>
      </p:pic>
    </p:spTree>
    <p:extLst>
      <p:ext uri="{BB962C8B-B14F-4D97-AF65-F5344CB8AC3E}">
        <p14:creationId xmlns:p14="http://schemas.microsoft.com/office/powerpoint/2010/main" val="268073071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2595" name="Google Shape;2595;p28"/>
          <p:cNvSpPr txBox="1">
            <a:spLocks noGrp="1"/>
          </p:cNvSpPr>
          <p:nvPr>
            <p:ph type="body" idx="1"/>
          </p:nvPr>
        </p:nvSpPr>
        <p:spPr>
          <a:xfrm>
            <a:off x="221424" y="782882"/>
            <a:ext cx="1951265" cy="27032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Nel 2022, il picco si sposta sotto al 5%, aggirandosi attorno al 4.5%.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La Grecia e la Spagna adesso hanno una percentuale dimezzata rispetto a 6 anni fa, però sono ancora le più alte in assoluto rispetto agli altri paesi, e si aggirano intorno al 12%.</a:t>
            </a:r>
            <a:endParaRPr dirty="0"/>
          </a:p>
        </p:txBody>
      </p:sp>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Istogramma del 2022</a:t>
            </a:r>
            <a:endParaRPr dirty="0"/>
          </a:p>
        </p:txBody>
      </p:sp>
      <p:pic>
        <p:nvPicPr>
          <p:cNvPr id="3" name="Immagine 2">
            <a:extLst>
              <a:ext uri="{FF2B5EF4-FFF2-40B4-BE49-F238E27FC236}">
                <a16:creationId xmlns:a16="http://schemas.microsoft.com/office/drawing/2014/main" id="{1A188E3F-9400-3CEB-8921-3D63720532D0}"/>
              </a:ext>
            </a:extLst>
          </p:cNvPr>
          <p:cNvPicPr>
            <a:picLocks noChangeAspect="1"/>
          </p:cNvPicPr>
          <p:nvPr/>
        </p:nvPicPr>
        <p:blipFill>
          <a:blip r:embed="rId3"/>
          <a:stretch>
            <a:fillRect/>
          </a:stretch>
        </p:blipFill>
        <p:spPr>
          <a:xfrm>
            <a:off x="2776638" y="640960"/>
            <a:ext cx="5523271" cy="4290269"/>
          </a:xfrm>
          <a:prstGeom prst="rect">
            <a:avLst/>
          </a:prstGeom>
        </p:spPr>
      </p:pic>
    </p:spTree>
    <p:extLst>
      <p:ext uri="{BB962C8B-B14F-4D97-AF65-F5344CB8AC3E}">
        <p14:creationId xmlns:p14="http://schemas.microsoft.com/office/powerpoint/2010/main" val="142751218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Panoramica Generale 2010-2022</a:t>
            </a:r>
            <a:endParaRPr dirty="0"/>
          </a:p>
        </p:txBody>
      </p:sp>
      <p:pic>
        <p:nvPicPr>
          <p:cNvPr id="6" name="Immagine 5">
            <a:extLst>
              <a:ext uri="{FF2B5EF4-FFF2-40B4-BE49-F238E27FC236}">
                <a16:creationId xmlns:a16="http://schemas.microsoft.com/office/drawing/2014/main" id="{B407A3CA-9122-7EFC-041C-EE8E0C5BCDBA}"/>
              </a:ext>
            </a:extLst>
          </p:cNvPr>
          <p:cNvPicPr>
            <a:picLocks noChangeAspect="1"/>
          </p:cNvPicPr>
          <p:nvPr/>
        </p:nvPicPr>
        <p:blipFill>
          <a:blip r:embed="rId3"/>
          <a:stretch>
            <a:fillRect/>
          </a:stretch>
        </p:blipFill>
        <p:spPr>
          <a:xfrm>
            <a:off x="246541" y="626051"/>
            <a:ext cx="8703304" cy="4464098"/>
          </a:xfrm>
          <a:prstGeom prst="rect">
            <a:avLst/>
          </a:prstGeom>
        </p:spPr>
      </p:pic>
    </p:spTree>
    <p:extLst>
      <p:ext uri="{BB962C8B-B14F-4D97-AF65-F5344CB8AC3E}">
        <p14:creationId xmlns:p14="http://schemas.microsoft.com/office/powerpoint/2010/main" val="358274989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Boxplot</a:t>
            </a:r>
            <a:endParaRPr dirty="0"/>
          </a:p>
        </p:txBody>
      </p:sp>
      <p:sp>
        <p:nvSpPr>
          <p:cNvPr id="2693" name="Google Shape;2693;p31"/>
          <p:cNvSpPr txBox="1">
            <a:spLocks noGrp="1"/>
          </p:cNvSpPr>
          <p:nvPr>
            <p:ph type="subTitle" idx="1"/>
          </p:nvPr>
        </p:nvSpPr>
        <p:spPr>
          <a:xfrm>
            <a:off x="713225" y="3630749"/>
            <a:ext cx="7717500" cy="10918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Sull’asse delle ascisse si hanno gli anni dal 2010 al 2022, mentre sulle ordinate i valori delle percentuali di disoccupazione (rispetto alla forza lavoro). Per i 38 paesi.</a:t>
            </a:r>
            <a:endParaRPr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84530513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Boxplot dal 2010 al 2022</a:t>
            </a:r>
            <a:endParaRPr dirty="0"/>
          </a:p>
        </p:txBody>
      </p:sp>
      <p:pic>
        <p:nvPicPr>
          <p:cNvPr id="4" name="Immagine 3">
            <a:extLst>
              <a:ext uri="{FF2B5EF4-FFF2-40B4-BE49-F238E27FC236}">
                <a16:creationId xmlns:a16="http://schemas.microsoft.com/office/drawing/2014/main" id="{3145BA96-FEC0-4963-D270-6D5C9C3C6008}"/>
              </a:ext>
            </a:extLst>
          </p:cNvPr>
          <p:cNvPicPr>
            <a:picLocks noChangeAspect="1"/>
          </p:cNvPicPr>
          <p:nvPr/>
        </p:nvPicPr>
        <p:blipFill>
          <a:blip r:embed="rId3"/>
          <a:stretch>
            <a:fillRect/>
          </a:stretch>
        </p:blipFill>
        <p:spPr>
          <a:xfrm>
            <a:off x="1220074" y="626051"/>
            <a:ext cx="6703852" cy="4330953"/>
          </a:xfrm>
          <a:prstGeom prst="rect">
            <a:avLst/>
          </a:prstGeom>
        </p:spPr>
      </p:pic>
    </p:spTree>
    <p:extLst>
      <p:ext uri="{BB962C8B-B14F-4D97-AF65-F5344CB8AC3E}">
        <p14:creationId xmlns:p14="http://schemas.microsoft.com/office/powerpoint/2010/main" val="2784262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3"/>
        <p:cNvGrpSpPr/>
        <p:nvPr/>
      </p:nvGrpSpPr>
      <p:grpSpPr>
        <a:xfrm>
          <a:off x="0" y="0"/>
          <a:ext cx="0" cy="0"/>
          <a:chOff x="0" y="0"/>
          <a:chExt cx="0" cy="0"/>
        </a:xfrm>
      </p:grpSpPr>
      <p:sp>
        <p:nvSpPr>
          <p:cNvPr id="2714" name="Google Shape;2714;p33"/>
          <p:cNvSpPr txBox="1">
            <a:spLocks noGrp="1"/>
          </p:cNvSpPr>
          <p:nvPr>
            <p:ph type="subTitle" idx="2"/>
          </p:nvPr>
        </p:nvSpPr>
        <p:spPr>
          <a:xfrm>
            <a:off x="3172126" y="1316299"/>
            <a:ext cx="2437800" cy="8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1600" dirty="0"/>
              <a:t>Nel 2013 risaltano subito all’occhio 2 </a:t>
            </a:r>
            <a:r>
              <a:rPr lang="it-IT" sz="1600" dirty="0" err="1"/>
              <a:t>outlier</a:t>
            </a:r>
            <a:r>
              <a:rPr lang="it-IT" sz="1600" dirty="0"/>
              <a:t>, che sono la Grecia e la Spagna. Questi ultimi rimangono al di fuori della soglia impostata dai baffi fino al 2022, tuttavia col passare degli anni si sono avvicinati sempre di più al baffo superiore.</a:t>
            </a:r>
            <a:endParaRPr sz="1200" dirty="0"/>
          </a:p>
        </p:txBody>
      </p:sp>
      <p:sp>
        <p:nvSpPr>
          <p:cNvPr id="2715" name="Google Shape;2715;p33"/>
          <p:cNvSpPr txBox="1">
            <a:spLocks noGrp="1"/>
          </p:cNvSpPr>
          <p:nvPr>
            <p:ph type="subTitle" idx="5"/>
          </p:nvPr>
        </p:nvSpPr>
        <p:spPr>
          <a:xfrm>
            <a:off x="5811826" y="1316299"/>
            <a:ext cx="2793332" cy="8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1600" dirty="0"/>
              <a:t>Non bisogna trascurare il fatto che nel 2019 gli </a:t>
            </a:r>
            <a:r>
              <a:rPr lang="it-IT" sz="1600" dirty="0" err="1"/>
              <a:t>outlier</a:t>
            </a:r>
            <a:r>
              <a:rPr lang="it-IT" sz="1600" dirty="0"/>
              <a:t> sono diventati 4 (si sono aggiunti Colombia e Costa Rica), per poi diminuire a 3 nel 2021 (la Colombia è scomparsa, ma la sua percentuale di disoccupazione ha un valore quasi pari a quello del baffo superiore).</a:t>
            </a:r>
            <a:endParaRPr sz="1200" dirty="0"/>
          </a:p>
        </p:txBody>
      </p:sp>
      <p:sp>
        <p:nvSpPr>
          <p:cNvPr id="2716" name="Google Shape;2716;p33"/>
          <p:cNvSpPr txBox="1">
            <a:spLocks noGrp="1"/>
          </p:cNvSpPr>
          <p:nvPr>
            <p:ph type="title"/>
          </p:nvPr>
        </p:nvSpPr>
        <p:spPr>
          <a:xfrm>
            <a:off x="3333476" y="180132"/>
            <a:ext cx="5090523"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dirty="0"/>
              <a:t>Analisi</a:t>
            </a:r>
            <a:endParaRPr sz="3600" dirty="0"/>
          </a:p>
        </p:txBody>
      </p:sp>
      <p:sp>
        <p:nvSpPr>
          <p:cNvPr id="2717" name="Google Shape;2717;p33"/>
          <p:cNvSpPr txBox="1">
            <a:spLocks noGrp="1"/>
          </p:cNvSpPr>
          <p:nvPr>
            <p:ph type="subTitle" idx="1"/>
          </p:nvPr>
        </p:nvSpPr>
        <p:spPr>
          <a:xfrm>
            <a:off x="532222" y="1316299"/>
            <a:ext cx="2437800" cy="8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1600" dirty="0"/>
              <a:t>Nel corso degli anni la mediana è scesa gradualmente, tranne nel 2020 a causa della pandemia. Nel 2022 la mediana ha raggiunto il valore più basso in assoluto, il che preannuncia risultati promettenti in futuro.</a:t>
            </a:r>
            <a:endParaRPr lang="en-US" sz="1200" dirty="0"/>
          </a:p>
        </p:txBody>
      </p:sp>
      <p:sp>
        <p:nvSpPr>
          <p:cNvPr id="2721" name="Google Shape;2721;p33"/>
          <p:cNvSpPr txBox="1">
            <a:spLocks noGrp="1"/>
          </p:cNvSpPr>
          <p:nvPr>
            <p:ph type="subTitle" idx="7"/>
          </p:nvPr>
        </p:nvSpPr>
        <p:spPr>
          <a:xfrm>
            <a:off x="533320" y="582450"/>
            <a:ext cx="2435400" cy="81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La Mediana diminuisce</a:t>
            </a:r>
            <a:endParaRPr dirty="0"/>
          </a:p>
        </p:txBody>
      </p:sp>
      <p:sp>
        <p:nvSpPr>
          <p:cNvPr id="2722" name="Google Shape;2722;p33"/>
          <p:cNvSpPr txBox="1">
            <a:spLocks noGrp="1"/>
          </p:cNvSpPr>
          <p:nvPr>
            <p:ph type="subTitle" idx="8"/>
          </p:nvPr>
        </p:nvSpPr>
        <p:spPr>
          <a:xfrm>
            <a:off x="3173224" y="582450"/>
            <a:ext cx="2435400" cy="81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Grecia e Spagna</a:t>
            </a:r>
            <a:endParaRPr dirty="0"/>
          </a:p>
        </p:txBody>
      </p:sp>
      <p:sp>
        <p:nvSpPr>
          <p:cNvPr id="2723" name="Google Shape;2723;p33"/>
          <p:cNvSpPr txBox="1">
            <a:spLocks noGrp="1"/>
          </p:cNvSpPr>
          <p:nvPr>
            <p:ph type="subTitle" idx="9"/>
          </p:nvPr>
        </p:nvSpPr>
        <p:spPr>
          <a:xfrm>
            <a:off x="5810524" y="582450"/>
            <a:ext cx="2435400" cy="81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Colombia e Costa Rica</a:t>
            </a:r>
            <a:endParaRPr dirty="0"/>
          </a:p>
        </p:txBody>
      </p:sp>
    </p:spTree>
    <p:extLst>
      <p:ext uri="{BB962C8B-B14F-4D97-AF65-F5344CB8AC3E}">
        <p14:creationId xmlns:p14="http://schemas.microsoft.com/office/powerpoint/2010/main" val="2628552910"/>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1643854"/>
            <a:ext cx="77175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Cluster Gerarchico</a:t>
            </a:r>
            <a:endParaRPr dirty="0"/>
          </a:p>
        </p:txBody>
      </p:sp>
      <p:sp>
        <p:nvSpPr>
          <p:cNvPr id="2693" name="Google Shape;2693;p31"/>
          <p:cNvSpPr txBox="1">
            <a:spLocks noGrp="1"/>
          </p:cNvSpPr>
          <p:nvPr>
            <p:ph type="subTitle" idx="1"/>
          </p:nvPr>
        </p:nvSpPr>
        <p:spPr>
          <a:xfrm>
            <a:off x="713225" y="3222375"/>
            <a:ext cx="7717500" cy="10918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Come individui sono stati scelti i 38 paesi nel 2022, come caratteristica 1 la percentuale di disoccupati rispetto alla forza lavoro, e come caratteristica 2 la percentuale di forza lavoro rispetto alla popolazione. L’obiettivo è raggruppare i paesi in base a un’ottima organizzazione ed economia sul lavoro, o problemi simili sulla disoccupazione e sulla forza lavoro.</a:t>
            </a:r>
            <a:endParaRPr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18453492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73"/>
        <p:cNvGrpSpPr/>
        <p:nvPr/>
      </p:nvGrpSpPr>
      <p:grpSpPr>
        <a:xfrm>
          <a:off x="0" y="0"/>
          <a:ext cx="0" cy="0"/>
          <a:chOff x="0" y="0"/>
          <a:chExt cx="0" cy="0"/>
        </a:xfrm>
      </p:grpSpPr>
      <p:sp>
        <p:nvSpPr>
          <p:cNvPr id="2874" name="Google Shape;2874;p36"/>
          <p:cNvSpPr txBox="1">
            <a:spLocks noGrp="1"/>
          </p:cNvSpPr>
          <p:nvPr>
            <p:ph type="title"/>
          </p:nvPr>
        </p:nvSpPr>
        <p:spPr>
          <a:xfrm>
            <a:off x="1284000" y="1057549"/>
            <a:ext cx="6576000" cy="171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-6.64</a:t>
            </a:r>
            <a:endParaRPr dirty="0"/>
          </a:p>
        </p:txBody>
      </p:sp>
      <p:sp>
        <p:nvSpPr>
          <p:cNvPr id="2875" name="Google Shape;2875;p36"/>
          <p:cNvSpPr txBox="1">
            <a:spLocks noGrp="1"/>
          </p:cNvSpPr>
          <p:nvPr>
            <p:ph type="subTitle" idx="1"/>
          </p:nvPr>
        </p:nvSpPr>
        <p:spPr>
          <a:xfrm>
            <a:off x="1284000" y="2774099"/>
            <a:ext cx="65760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La covarianza è uguale a -6.64. Il fatto che ci sia una relazione negativa tra le due caratteristiche suggerisce che, in media, quando una delle variabili aumenta, l’altra tende a diminuire e viceversa.</a:t>
            </a:r>
            <a:endParaRPr dirty="0"/>
          </a:p>
        </p:txBody>
      </p:sp>
      <p:grpSp>
        <p:nvGrpSpPr>
          <p:cNvPr id="2876" name="Google Shape;2876;p36"/>
          <p:cNvGrpSpPr/>
          <p:nvPr/>
        </p:nvGrpSpPr>
        <p:grpSpPr>
          <a:xfrm>
            <a:off x="1853375" y="4206300"/>
            <a:ext cx="5421201" cy="960686"/>
            <a:chOff x="1853375" y="4206300"/>
            <a:chExt cx="5421201" cy="960686"/>
          </a:xfrm>
        </p:grpSpPr>
        <p:grpSp>
          <p:nvGrpSpPr>
            <p:cNvPr id="2877" name="Google Shape;2877;p36"/>
            <p:cNvGrpSpPr/>
            <p:nvPr/>
          </p:nvGrpSpPr>
          <p:grpSpPr>
            <a:xfrm>
              <a:off x="1853375" y="4206310"/>
              <a:ext cx="2686628" cy="960675"/>
              <a:chOff x="5179977" y="136093"/>
              <a:chExt cx="2686628" cy="3346133"/>
            </a:xfrm>
          </p:grpSpPr>
          <p:sp>
            <p:nvSpPr>
              <p:cNvPr id="2878" name="Google Shape;2878;p36"/>
              <p:cNvSpPr/>
              <p:nvPr/>
            </p:nvSpPr>
            <p:spPr>
              <a:xfrm>
                <a:off x="5179977" y="2503707"/>
                <a:ext cx="168230" cy="978517"/>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9" name="Google Shape;2879;p36"/>
              <p:cNvSpPr/>
              <p:nvPr/>
            </p:nvSpPr>
            <p:spPr>
              <a:xfrm>
                <a:off x="5389949" y="2080223"/>
                <a:ext cx="168230" cy="1402001"/>
              </a:xfrm>
              <a:custGeom>
                <a:avLst/>
                <a:gdLst/>
                <a:ahLst/>
                <a:cxnLst/>
                <a:rect l="l" t="t" r="r" b="b"/>
                <a:pathLst>
                  <a:path w="665" h="5542" extrusionOk="0">
                    <a:moveTo>
                      <a:pt x="0" y="0"/>
                    </a:moveTo>
                    <a:lnTo>
                      <a:pt x="665" y="0"/>
                    </a:lnTo>
                    <a:lnTo>
                      <a:pt x="665" y="5542"/>
                    </a:lnTo>
                    <a:lnTo>
                      <a:pt x="0" y="554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0" name="Google Shape;2880;p36"/>
              <p:cNvSpPr/>
              <p:nvPr/>
            </p:nvSpPr>
            <p:spPr>
              <a:xfrm>
                <a:off x="5599668" y="1662052"/>
                <a:ext cx="168483" cy="1820173"/>
              </a:xfrm>
              <a:custGeom>
                <a:avLst/>
                <a:gdLst/>
                <a:ahLst/>
                <a:cxnLst/>
                <a:rect l="l" t="t" r="r" b="b"/>
                <a:pathLst>
                  <a:path w="666" h="7195" extrusionOk="0">
                    <a:moveTo>
                      <a:pt x="0" y="0"/>
                    </a:moveTo>
                    <a:lnTo>
                      <a:pt x="666" y="0"/>
                    </a:lnTo>
                    <a:lnTo>
                      <a:pt x="666" y="7195"/>
                    </a:lnTo>
                    <a:lnTo>
                      <a:pt x="0" y="71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1" name="Google Shape;2881;p36"/>
              <p:cNvSpPr/>
              <p:nvPr/>
            </p:nvSpPr>
            <p:spPr>
              <a:xfrm>
                <a:off x="5809639" y="1498628"/>
                <a:ext cx="168230" cy="1983597"/>
              </a:xfrm>
              <a:custGeom>
                <a:avLst/>
                <a:gdLst/>
                <a:ahLst/>
                <a:cxnLst/>
                <a:rect l="l" t="t" r="r" b="b"/>
                <a:pathLst>
                  <a:path w="665" h="7841" extrusionOk="0">
                    <a:moveTo>
                      <a:pt x="0" y="0"/>
                    </a:moveTo>
                    <a:lnTo>
                      <a:pt x="665" y="0"/>
                    </a:lnTo>
                    <a:lnTo>
                      <a:pt x="665" y="7841"/>
                    </a:lnTo>
                    <a:lnTo>
                      <a:pt x="0" y="784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2" name="Google Shape;2882;p36"/>
              <p:cNvSpPr/>
              <p:nvPr/>
            </p:nvSpPr>
            <p:spPr>
              <a:xfrm>
                <a:off x="6229330" y="1194550"/>
                <a:ext cx="168230" cy="2287676"/>
              </a:xfrm>
              <a:custGeom>
                <a:avLst/>
                <a:gdLst/>
                <a:ahLst/>
                <a:cxnLst/>
                <a:rect l="l" t="t" r="r" b="b"/>
                <a:pathLst>
                  <a:path w="665" h="9043" extrusionOk="0">
                    <a:moveTo>
                      <a:pt x="0" y="0"/>
                    </a:moveTo>
                    <a:lnTo>
                      <a:pt x="665" y="0"/>
                    </a:lnTo>
                    <a:lnTo>
                      <a:pt x="665" y="9043"/>
                    </a:lnTo>
                    <a:lnTo>
                      <a:pt x="0" y="904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3" name="Google Shape;2883;p36"/>
              <p:cNvSpPr/>
              <p:nvPr/>
            </p:nvSpPr>
            <p:spPr>
              <a:xfrm>
                <a:off x="6649021" y="1071097"/>
                <a:ext cx="168230" cy="2411129"/>
              </a:xfrm>
              <a:custGeom>
                <a:avLst/>
                <a:gdLst/>
                <a:ahLst/>
                <a:cxnLst/>
                <a:rect l="l" t="t" r="r" b="b"/>
                <a:pathLst>
                  <a:path w="665" h="9531" extrusionOk="0">
                    <a:moveTo>
                      <a:pt x="0" y="0"/>
                    </a:moveTo>
                    <a:lnTo>
                      <a:pt x="665" y="0"/>
                    </a:lnTo>
                    <a:lnTo>
                      <a:pt x="665" y="9531"/>
                    </a:lnTo>
                    <a:lnTo>
                      <a:pt x="0" y="95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4" name="Google Shape;2884;p36"/>
              <p:cNvSpPr/>
              <p:nvPr/>
            </p:nvSpPr>
            <p:spPr>
              <a:xfrm>
                <a:off x="6858993" y="868968"/>
                <a:ext cx="168230" cy="2613258"/>
              </a:xfrm>
              <a:custGeom>
                <a:avLst/>
                <a:gdLst/>
                <a:ahLst/>
                <a:cxnLst/>
                <a:rect l="l" t="t" r="r" b="b"/>
                <a:pathLst>
                  <a:path w="665" h="10330" extrusionOk="0">
                    <a:moveTo>
                      <a:pt x="0" y="0"/>
                    </a:moveTo>
                    <a:lnTo>
                      <a:pt x="665" y="0"/>
                    </a:lnTo>
                    <a:lnTo>
                      <a:pt x="665" y="10330"/>
                    </a:lnTo>
                    <a:lnTo>
                      <a:pt x="0" y="1033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5" name="Google Shape;2885;p36"/>
              <p:cNvSpPr/>
              <p:nvPr/>
            </p:nvSpPr>
            <p:spPr>
              <a:xfrm>
                <a:off x="7068712" y="447761"/>
                <a:ext cx="168230" cy="3034465"/>
              </a:xfrm>
              <a:custGeom>
                <a:avLst/>
                <a:gdLst/>
                <a:ahLst/>
                <a:cxnLst/>
                <a:rect l="l" t="t" r="r" b="b"/>
                <a:pathLst>
                  <a:path w="665" h="11995" extrusionOk="0">
                    <a:moveTo>
                      <a:pt x="0" y="0"/>
                    </a:moveTo>
                    <a:lnTo>
                      <a:pt x="665" y="0"/>
                    </a:lnTo>
                    <a:lnTo>
                      <a:pt x="665" y="11995"/>
                    </a:lnTo>
                    <a:lnTo>
                      <a:pt x="0" y="119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6" name="Google Shape;2886;p36"/>
              <p:cNvSpPr/>
              <p:nvPr/>
            </p:nvSpPr>
            <p:spPr>
              <a:xfrm>
                <a:off x="7278684" y="546928"/>
                <a:ext cx="168230" cy="2935298"/>
              </a:xfrm>
              <a:custGeom>
                <a:avLst/>
                <a:gdLst/>
                <a:ahLst/>
                <a:cxnLst/>
                <a:rect l="l" t="t" r="r" b="b"/>
                <a:pathLst>
                  <a:path w="665" h="11603" extrusionOk="0">
                    <a:moveTo>
                      <a:pt x="0" y="0"/>
                    </a:moveTo>
                    <a:lnTo>
                      <a:pt x="665" y="0"/>
                    </a:lnTo>
                    <a:lnTo>
                      <a:pt x="665" y="11603"/>
                    </a:lnTo>
                    <a:lnTo>
                      <a:pt x="0" y="116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7" name="Google Shape;2887;p36"/>
              <p:cNvSpPr/>
              <p:nvPr/>
            </p:nvSpPr>
            <p:spPr>
              <a:xfrm>
                <a:off x="7488656" y="315201"/>
                <a:ext cx="168230" cy="3167025"/>
              </a:xfrm>
              <a:custGeom>
                <a:avLst/>
                <a:gdLst/>
                <a:ahLst/>
                <a:cxnLst/>
                <a:rect l="l" t="t" r="r" b="b"/>
                <a:pathLst>
                  <a:path w="665" h="12519" extrusionOk="0">
                    <a:moveTo>
                      <a:pt x="0" y="0"/>
                    </a:moveTo>
                    <a:lnTo>
                      <a:pt x="665" y="0"/>
                    </a:lnTo>
                    <a:lnTo>
                      <a:pt x="665" y="12519"/>
                    </a:lnTo>
                    <a:lnTo>
                      <a:pt x="0" y="1251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8" name="Google Shape;2888;p36"/>
              <p:cNvSpPr/>
              <p:nvPr/>
            </p:nvSpPr>
            <p:spPr>
              <a:xfrm>
                <a:off x="7698375" y="136093"/>
                <a:ext cx="168230" cy="3346133"/>
              </a:xfrm>
              <a:custGeom>
                <a:avLst/>
                <a:gdLst/>
                <a:ahLst/>
                <a:cxnLst/>
                <a:rect l="l" t="t" r="r" b="b"/>
                <a:pathLst>
                  <a:path w="665" h="13227" extrusionOk="0">
                    <a:moveTo>
                      <a:pt x="0" y="0"/>
                    </a:moveTo>
                    <a:lnTo>
                      <a:pt x="665" y="0"/>
                    </a:lnTo>
                    <a:lnTo>
                      <a:pt x="665" y="13227"/>
                    </a:lnTo>
                    <a:lnTo>
                      <a:pt x="0" y="1322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9" name="Google Shape;2889;p36"/>
              <p:cNvSpPr/>
              <p:nvPr/>
            </p:nvSpPr>
            <p:spPr>
              <a:xfrm>
                <a:off x="6019611" y="1745787"/>
                <a:ext cx="168230" cy="1736438"/>
              </a:xfrm>
              <a:custGeom>
                <a:avLst/>
                <a:gdLst/>
                <a:ahLst/>
                <a:cxnLst/>
                <a:rect l="l" t="t" r="r" b="b"/>
                <a:pathLst>
                  <a:path w="665" h="6864" extrusionOk="0">
                    <a:moveTo>
                      <a:pt x="0" y="0"/>
                    </a:moveTo>
                    <a:lnTo>
                      <a:pt x="665" y="0"/>
                    </a:lnTo>
                    <a:lnTo>
                      <a:pt x="665" y="6864"/>
                    </a:lnTo>
                    <a:lnTo>
                      <a:pt x="0" y="68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0" name="Google Shape;2890;p36"/>
              <p:cNvSpPr/>
              <p:nvPr/>
            </p:nvSpPr>
            <p:spPr>
              <a:xfrm>
                <a:off x="6439049" y="1559090"/>
                <a:ext cx="168230" cy="1923135"/>
              </a:xfrm>
              <a:custGeom>
                <a:avLst/>
                <a:gdLst/>
                <a:ahLst/>
                <a:cxnLst/>
                <a:rect l="l" t="t" r="r" b="b"/>
                <a:pathLst>
                  <a:path w="665" h="7602" extrusionOk="0">
                    <a:moveTo>
                      <a:pt x="0" y="0"/>
                    </a:moveTo>
                    <a:lnTo>
                      <a:pt x="665" y="0"/>
                    </a:lnTo>
                    <a:lnTo>
                      <a:pt x="665" y="7602"/>
                    </a:lnTo>
                    <a:lnTo>
                      <a:pt x="0" y="76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891" name="Google Shape;2891;p36"/>
            <p:cNvGrpSpPr/>
            <p:nvPr/>
          </p:nvGrpSpPr>
          <p:grpSpPr>
            <a:xfrm flipH="1">
              <a:off x="4587948" y="4206300"/>
              <a:ext cx="2686628" cy="960675"/>
              <a:chOff x="5179977" y="136093"/>
              <a:chExt cx="2686628" cy="3346133"/>
            </a:xfrm>
          </p:grpSpPr>
          <p:sp>
            <p:nvSpPr>
              <p:cNvPr id="2892" name="Google Shape;2892;p36"/>
              <p:cNvSpPr/>
              <p:nvPr/>
            </p:nvSpPr>
            <p:spPr>
              <a:xfrm>
                <a:off x="5179977" y="2503707"/>
                <a:ext cx="168230" cy="978517"/>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3" name="Google Shape;2893;p36"/>
              <p:cNvSpPr/>
              <p:nvPr/>
            </p:nvSpPr>
            <p:spPr>
              <a:xfrm>
                <a:off x="5389949" y="2080223"/>
                <a:ext cx="168230" cy="1402001"/>
              </a:xfrm>
              <a:custGeom>
                <a:avLst/>
                <a:gdLst/>
                <a:ahLst/>
                <a:cxnLst/>
                <a:rect l="l" t="t" r="r" b="b"/>
                <a:pathLst>
                  <a:path w="665" h="5542" extrusionOk="0">
                    <a:moveTo>
                      <a:pt x="0" y="0"/>
                    </a:moveTo>
                    <a:lnTo>
                      <a:pt x="665" y="0"/>
                    </a:lnTo>
                    <a:lnTo>
                      <a:pt x="665" y="5542"/>
                    </a:lnTo>
                    <a:lnTo>
                      <a:pt x="0" y="554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4" name="Google Shape;2894;p36"/>
              <p:cNvSpPr/>
              <p:nvPr/>
            </p:nvSpPr>
            <p:spPr>
              <a:xfrm>
                <a:off x="5599668" y="1662052"/>
                <a:ext cx="168483" cy="1820173"/>
              </a:xfrm>
              <a:custGeom>
                <a:avLst/>
                <a:gdLst/>
                <a:ahLst/>
                <a:cxnLst/>
                <a:rect l="l" t="t" r="r" b="b"/>
                <a:pathLst>
                  <a:path w="666" h="7195" extrusionOk="0">
                    <a:moveTo>
                      <a:pt x="0" y="0"/>
                    </a:moveTo>
                    <a:lnTo>
                      <a:pt x="666" y="0"/>
                    </a:lnTo>
                    <a:lnTo>
                      <a:pt x="666" y="7195"/>
                    </a:lnTo>
                    <a:lnTo>
                      <a:pt x="0" y="71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5" name="Google Shape;2895;p36"/>
              <p:cNvSpPr/>
              <p:nvPr/>
            </p:nvSpPr>
            <p:spPr>
              <a:xfrm>
                <a:off x="5809639" y="1498628"/>
                <a:ext cx="168230" cy="1983597"/>
              </a:xfrm>
              <a:custGeom>
                <a:avLst/>
                <a:gdLst/>
                <a:ahLst/>
                <a:cxnLst/>
                <a:rect l="l" t="t" r="r" b="b"/>
                <a:pathLst>
                  <a:path w="665" h="7841" extrusionOk="0">
                    <a:moveTo>
                      <a:pt x="0" y="0"/>
                    </a:moveTo>
                    <a:lnTo>
                      <a:pt x="665" y="0"/>
                    </a:lnTo>
                    <a:lnTo>
                      <a:pt x="665" y="7841"/>
                    </a:lnTo>
                    <a:lnTo>
                      <a:pt x="0" y="784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6" name="Google Shape;2896;p36"/>
              <p:cNvSpPr/>
              <p:nvPr/>
            </p:nvSpPr>
            <p:spPr>
              <a:xfrm>
                <a:off x="6229330" y="1194550"/>
                <a:ext cx="168230" cy="2287676"/>
              </a:xfrm>
              <a:custGeom>
                <a:avLst/>
                <a:gdLst/>
                <a:ahLst/>
                <a:cxnLst/>
                <a:rect l="l" t="t" r="r" b="b"/>
                <a:pathLst>
                  <a:path w="665" h="9043" extrusionOk="0">
                    <a:moveTo>
                      <a:pt x="0" y="0"/>
                    </a:moveTo>
                    <a:lnTo>
                      <a:pt x="665" y="0"/>
                    </a:lnTo>
                    <a:lnTo>
                      <a:pt x="665" y="9043"/>
                    </a:lnTo>
                    <a:lnTo>
                      <a:pt x="0" y="904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7" name="Google Shape;2897;p36"/>
              <p:cNvSpPr/>
              <p:nvPr/>
            </p:nvSpPr>
            <p:spPr>
              <a:xfrm>
                <a:off x="6649021" y="1071097"/>
                <a:ext cx="168230" cy="2411129"/>
              </a:xfrm>
              <a:custGeom>
                <a:avLst/>
                <a:gdLst/>
                <a:ahLst/>
                <a:cxnLst/>
                <a:rect l="l" t="t" r="r" b="b"/>
                <a:pathLst>
                  <a:path w="665" h="9531" extrusionOk="0">
                    <a:moveTo>
                      <a:pt x="0" y="0"/>
                    </a:moveTo>
                    <a:lnTo>
                      <a:pt x="665" y="0"/>
                    </a:lnTo>
                    <a:lnTo>
                      <a:pt x="665" y="9531"/>
                    </a:lnTo>
                    <a:lnTo>
                      <a:pt x="0" y="95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8" name="Google Shape;2898;p36"/>
              <p:cNvSpPr/>
              <p:nvPr/>
            </p:nvSpPr>
            <p:spPr>
              <a:xfrm>
                <a:off x="6858993" y="868968"/>
                <a:ext cx="168230" cy="2613258"/>
              </a:xfrm>
              <a:custGeom>
                <a:avLst/>
                <a:gdLst/>
                <a:ahLst/>
                <a:cxnLst/>
                <a:rect l="l" t="t" r="r" b="b"/>
                <a:pathLst>
                  <a:path w="665" h="10330" extrusionOk="0">
                    <a:moveTo>
                      <a:pt x="0" y="0"/>
                    </a:moveTo>
                    <a:lnTo>
                      <a:pt x="665" y="0"/>
                    </a:lnTo>
                    <a:lnTo>
                      <a:pt x="665" y="10330"/>
                    </a:lnTo>
                    <a:lnTo>
                      <a:pt x="0" y="1033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9" name="Google Shape;2899;p36"/>
              <p:cNvSpPr/>
              <p:nvPr/>
            </p:nvSpPr>
            <p:spPr>
              <a:xfrm>
                <a:off x="7068712" y="447761"/>
                <a:ext cx="168230" cy="3034465"/>
              </a:xfrm>
              <a:custGeom>
                <a:avLst/>
                <a:gdLst/>
                <a:ahLst/>
                <a:cxnLst/>
                <a:rect l="l" t="t" r="r" b="b"/>
                <a:pathLst>
                  <a:path w="665" h="11995" extrusionOk="0">
                    <a:moveTo>
                      <a:pt x="0" y="0"/>
                    </a:moveTo>
                    <a:lnTo>
                      <a:pt x="665" y="0"/>
                    </a:lnTo>
                    <a:lnTo>
                      <a:pt x="665" y="11995"/>
                    </a:lnTo>
                    <a:lnTo>
                      <a:pt x="0" y="119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0" name="Google Shape;2900;p36"/>
              <p:cNvSpPr/>
              <p:nvPr/>
            </p:nvSpPr>
            <p:spPr>
              <a:xfrm>
                <a:off x="7278684" y="546928"/>
                <a:ext cx="168230" cy="2935298"/>
              </a:xfrm>
              <a:custGeom>
                <a:avLst/>
                <a:gdLst/>
                <a:ahLst/>
                <a:cxnLst/>
                <a:rect l="l" t="t" r="r" b="b"/>
                <a:pathLst>
                  <a:path w="665" h="11603" extrusionOk="0">
                    <a:moveTo>
                      <a:pt x="0" y="0"/>
                    </a:moveTo>
                    <a:lnTo>
                      <a:pt x="665" y="0"/>
                    </a:lnTo>
                    <a:lnTo>
                      <a:pt x="665" y="11603"/>
                    </a:lnTo>
                    <a:lnTo>
                      <a:pt x="0" y="116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1" name="Google Shape;2901;p36"/>
              <p:cNvSpPr/>
              <p:nvPr/>
            </p:nvSpPr>
            <p:spPr>
              <a:xfrm>
                <a:off x="7488656" y="315201"/>
                <a:ext cx="168230" cy="3167025"/>
              </a:xfrm>
              <a:custGeom>
                <a:avLst/>
                <a:gdLst/>
                <a:ahLst/>
                <a:cxnLst/>
                <a:rect l="l" t="t" r="r" b="b"/>
                <a:pathLst>
                  <a:path w="665" h="12519" extrusionOk="0">
                    <a:moveTo>
                      <a:pt x="0" y="0"/>
                    </a:moveTo>
                    <a:lnTo>
                      <a:pt x="665" y="0"/>
                    </a:lnTo>
                    <a:lnTo>
                      <a:pt x="665" y="12519"/>
                    </a:lnTo>
                    <a:lnTo>
                      <a:pt x="0" y="1251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2" name="Google Shape;2902;p36"/>
              <p:cNvSpPr/>
              <p:nvPr/>
            </p:nvSpPr>
            <p:spPr>
              <a:xfrm>
                <a:off x="7698375" y="136093"/>
                <a:ext cx="168230" cy="3346133"/>
              </a:xfrm>
              <a:custGeom>
                <a:avLst/>
                <a:gdLst/>
                <a:ahLst/>
                <a:cxnLst/>
                <a:rect l="l" t="t" r="r" b="b"/>
                <a:pathLst>
                  <a:path w="665" h="13227" extrusionOk="0">
                    <a:moveTo>
                      <a:pt x="0" y="0"/>
                    </a:moveTo>
                    <a:lnTo>
                      <a:pt x="665" y="0"/>
                    </a:lnTo>
                    <a:lnTo>
                      <a:pt x="665" y="13227"/>
                    </a:lnTo>
                    <a:lnTo>
                      <a:pt x="0" y="1322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3" name="Google Shape;2903;p36"/>
              <p:cNvSpPr/>
              <p:nvPr/>
            </p:nvSpPr>
            <p:spPr>
              <a:xfrm>
                <a:off x="6019611" y="1745787"/>
                <a:ext cx="168230" cy="1736438"/>
              </a:xfrm>
              <a:custGeom>
                <a:avLst/>
                <a:gdLst/>
                <a:ahLst/>
                <a:cxnLst/>
                <a:rect l="l" t="t" r="r" b="b"/>
                <a:pathLst>
                  <a:path w="665" h="6864" extrusionOk="0">
                    <a:moveTo>
                      <a:pt x="0" y="0"/>
                    </a:moveTo>
                    <a:lnTo>
                      <a:pt x="665" y="0"/>
                    </a:lnTo>
                    <a:lnTo>
                      <a:pt x="665" y="6864"/>
                    </a:lnTo>
                    <a:lnTo>
                      <a:pt x="0" y="68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4" name="Google Shape;2904;p36"/>
              <p:cNvSpPr/>
              <p:nvPr/>
            </p:nvSpPr>
            <p:spPr>
              <a:xfrm>
                <a:off x="6439049" y="1559090"/>
                <a:ext cx="168230" cy="1923135"/>
              </a:xfrm>
              <a:custGeom>
                <a:avLst/>
                <a:gdLst/>
                <a:ahLst/>
                <a:cxnLst/>
                <a:rect l="l" t="t" r="r" b="b"/>
                <a:pathLst>
                  <a:path w="665" h="7602" extrusionOk="0">
                    <a:moveTo>
                      <a:pt x="0" y="0"/>
                    </a:moveTo>
                    <a:lnTo>
                      <a:pt x="665" y="0"/>
                    </a:lnTo>
                    <a:lnTo>
                      <a:pt x="665" y="7602"/>
                    </a:lnTo>
                    <a:lnTo>
                      <a:pt x="0" y="76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2905" name="Google Shape;2905;p36"/>
          <p:cNvGrpSpPr/>
          <p:nvPr/>
        </p:nvGrpSpPr>
        <p:grpSpPr>
          <a:xfrm>
            <a:off x="1433665" y="4527192"/>
            <a:ext cx="6260594" cy="639863"/>
            <a:chOff x="1433665" y="4527192"/>
            <a:chExt cx="6260594" cy="639863"/>
          </a:xfrm>
        </p:grpSpPr>
        <p:grpSp>
          <p:nvGrpSpPr>
            <p:cNvPr id="2906" name="Google Shape;2906;p36"/>
            <p:cNvGrpSpPr/>
            <p:nvPr/>
          </p:nvGrpSpPr>
          <p:grpSpPr>
            <a:xfrm>
              <a:off x="1433665" y="4527202"/>
              <a:ext cx="3106319" cy="639852"/>
              <a:chOff x="4760286" y="2503707"/>
              <a:chExt cx="3106319" cy="978517"/>
            </a:xfrm>
          </p:grpSpPr>
          <p:sp>
            <p:nvSpPr>
              <p:cNvPr id="2907" name="Google Shape;2907;p36"/>
              <p:cNvSpPr/>
              <p:nvPr/>
            </p:nvSpPr>
            <p:spPr>
              <a:xfrm>
                <a:off x="4760286" y="3383815"/>
                <a:ext cx="168230" cy="98408"/>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8" name="Google Shape;2908;p36"/>
              <p:cNvSpPr/>
              <p:nvPr/>
            </p:nvSpPr>
            <p:spPr>
              <a:xfrm>
                <a:off x="4970005" y="3265422"/>
                <a:ext cx="168230" cy="216802"/>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9" name="Google Shape;2909;p36"/>
              <p:cNvSpPr/>
              <p:nvPr/>
            </p:nvSpPr>
            <p:spPr>
              <a:xfrm>
                <a:off x="5179977" y="3196106"/>
                <a:ext cx="168230" cy="28611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0" name="Google Shape;2910;p36"/>
              <p:cNvSpPr/>
              <p:nvPr/>
            </p:nvSpPr>
            <p:spPr>
              <a:xfrm>
                <a:off x="5389949" y="3072400"/>
                <a:ext cx="168230" cy="409824"/>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1" name="Google Shape;2911;p36"/>
              <p:cNvSpPr/>
              <p:nvPr/>
            </p:nvSpPr>
            <p:spPr>
              <a:xfrm>
                <a:off x="5599668" y="2949959"/>
                <a:ext cx="168483" cy="532265"/>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2" name="Google Shape;2912;p36"/>
              <p:cNvSpPr/>
              <p:nvPr/>
            </p:nvSpPr>
            <p:spPr>
              <a:xfrm>
                <a:off x="5809639" y="2902147"/>
                <a:ext cx="168230" cy="580077"/>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3" name="Google Shape;2913;p36"/>
              <p:cNvSpPr/>
              <p:nvPr/>
            </p:nvSpPr>
            <p:spPr>
              <a:xfrm>
                <a:off x="6229330" y="2813352"/>
                <a:ext cx="168230" cy="668873"/>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4" name="Google Shape;2914;p36"/>
              <p:cNvSpPr/>
              <p:nvPr/>
            </p:nvSpPr>
            <p:spPr>
              <a:xfrm>
                <a:off x="6649021" y="2777176"/>
                <a:ext cx="168230" cy="705048"/>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5" name="Google Shape;2915;p36"/>
              <p:cNvSpPr/>
              <p:nvPr/>
            </p:nvSpPr>
            <p:spPr>
              <a:xfrm>
                <a:off x="6858993" y="2717979"/>
                <a:ext cx="168230" cy="76424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6" name="Google Shape;2916;p36"/>
              <p:cNvSpPr/>
              <p:nvPr/>
            </p:nvSpPr>
            <p:spPr>
              <a:xfrm>
                <a:off x="7068712" y="2594779"/>
                <a:ext cx="168230" cy="887445"/>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7" name="Google Shape;2917;p36"/>
              <p:cNvSpPr/>
              <p:nvPr/>
            </p:nvSpPr>
            <p:spPr>
              <a:xfrm>
                <a:off x="7278684" y="2623871"/>
                <a:ext cx="168230" cy="858353"/>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8" name="Google Shape;2918;p36"/>
              <p:cNvSpPr/>
              <p:nvPr/>
            </p:nvSpPr>
            <p:spPr>
              <a:xfrm>
                <a:off x="7488656" y="2556074"/>
                <a:ext cx="168230" cy="926151"/>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9" name="Google Shape;2919;p36"/>
              <p:cNvSpPr/>
              <p:nvPr/>
            </p:nvSpPr>
            <p:spPr>
              <a:xfrm>
                <a:off x="7698375" y="2503707"/>
                <a:ext cx="168230" cy="978517"/>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0" name="Google Shape;2920;p36"/>
              <p:cNvSpPr/>
              <p:nvPr/>
            </p:nvSpPr>
            <p:spPr>
              <a:xfrm>
                <a:off x="6019611" y="2974498"/>
                <a:ext cx="168230" cy="507726"/>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1" name="Google Shape;2921;p36"/>
              <p:cNvSpPr/>
              <p:nvPr/>
            </p:nvSpPr>
            <p:spPr>
              <a:xfrm>
                <a:off x="6439049" y="2919855"/>
                <a:ext cx="168230" cy="562369"/>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922" name="Google Shape;2922;p36"/>
            <p:cNvGrpSpPr/>
            <p:nvPr/>
          </p:nvGrpSpPr>
          <p:grpSpPr>
            <a:xfrm flipH="1">
              <a:off x="4587941" y="4527192"/>
              <a:ext cx="3106319" cy="639852"/>
              <a:chOff x="4760286" y="2503707"/>
              <a:chExt cx="3106319" cy="978517"/>
            </a:xfrm>
          </p:grpSpPr>
          <p:sp>
            <p:nvSpPr>
              <p:cNvPr id="2923" name="Google Shape;2923;p36"/>
              <p:cNvSpPr/>
              <p:nvPr/>
            </p:nvSpPr>
            <p:spPr>
              <a:xfrm>
                <a:off x="4760286" y="3383815"/>
                <a:ext cx="168230" cy="98408"/>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4" name="Google Shape;2924;p36"/>
              <p:cNvSpPr/>
              <p:nvPr/>
            </p:nvSpPr>
            <p:spPr>
              <a:xfrm>
                <a:off x="4970005" y="3265422"/>
                <a:ext cx="168230" cy="216802"/>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5" name="Google Shape;2925;p36"/>
              <p:cNvSpPr/>
              <p:nvPr/>
            </p:nvSpPr>
            <p:spPr>
              <a:xfrm>
                <a:off x="5179977" y="3196106"/>
                <a:ext cx="168230" cy="28611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6" name="Google Shape;2926;p36"/>
              <p:cNvSpPr/>
              <p:nvPr/>
            </p:nvSpPr>
            <p:spPr>
              <a:xfrm>
                <a:off x="5389949" y="3072400"/>
                <a:ext cx="168230" cy="409824"/>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7" name="Google Shape;2927;p36"/>
              <p:cNvSpPr/>
              <p:nvPr/>
            </p:nvSpPr>
            <p:spPr>
              <a:xfrm>
                <a:off x="5599668" y="2949959"/>
                <a:ext cx="168483" cy="532265"/>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8" name="Google Shape;2928;p36"/>
              <p:cNvSpPr/>
              <p:nvPr/>
            </p:nvSpPr>
            <p:spPr>
              <a:xfrm>
                <a:off x="5809639" y="2902147"/>
                <a:ext cx="168230" cy="580077"/>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9" name="Google Shape;2929;p36"/>
              <p:cNvSpPr/>
              <p:nvPr/>
            </p:nvSpPr>
            <p:spPr>
              <a:xfrm>
                <a:off x="6229330" y="2813352"/>
                <a:ext cx="168230" cy="668873"/>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0" name="Google Shape;2930;p36"/>
              <p:cNvSpPr/>
              <p:nvPr/>
            </p:nvSpPr>
            <p:spPr>
              <a:xfrm>
                <a:off x="6649021" y="2777176"/>
                <a:ext cx="168230" cy="705048"/>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1" name="Google Shape;2931;p36"/>
              <p:cNvSpPr/>
              <p:nvPr/>
            </p:nvSpPr>
            <p:spPr>
              <a:xfrm>
                <a:off x="6858993" y="2717979"/>
                <a:ext cx="168230" cy="76424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2" name="Google Shape;2932;p36"/>
              <p:cNvSpPr/>
              <p:nvPr/>
            </p:nvSpPr>
            <p:spPr>
              <a:xfrm>
                <a:off x="7068712" y="2594779"/>
                <a:ext cx="168230" cy="887445"/>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3" name="Google Shape;2933;p36"/>
              <p:cNvSpPr/>
              <p:nvPr/>
            </p:nvSpPr>
            <p:spPr>
              <a:xfrm>
                <a:off x="7278684" y="2623871"/>
                <a:ext cx="168230" cy="858353"/>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4" name="Google Shape;2934;p36"/>
              <p:cNvSpPr/>
              <p:nvPr/>
            </p:nvSpPr>
            <p:spPr>
              <a:xfrm>
                <a:off x="7488656" y="2556074"/>
                <a:ext cx="168230" cy="926151"/>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5" name="Google Shape;2935;p36"/>
              <p:cNvSpPr/>
              <p:nvPr/>
            </p:nvSpPr>
            <p:spPr>
              <a:xfrm>
                <a:off x="7698375" y="2503707"/>
                <a:ext cx="168230" cy="978517"/>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6" name="Google Shape;2936;p36"/>
              <p:cNvSpPr/>
              <p:nvPr/>
            </p:nvSpPr>
            <p:spPr>
              <a:xfrm>
                <a:off x="6019611" y="2974498"/>
                <a:ext cx="168230" cy="507726"/>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7" name="Google Shape;2937;p36"/>
              <p:cNvSpPr/>
              <p:nvPr/>
            </p:nvSpPr>
            <p:spPr>
              <a:xfrm>
                <a:off x="6439049" y="2919855"/>
                <a:ext cx="168230" cy="562369"/>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2938" name="Google Shape;2938;p36"/>
          <p:cNvGrpSpPr/>
          <p:nvPr/>
        </p:nvGrpSpPr>
        <p:grpSpPr>
          <a:xfrm>
            <a:off x="1441734" y="-46"/>
            <a:ext cx="6260531" cy="639863"/>
            <a:chOff x="1441734" y="-46"/>
            <a:chExt cx="6260531" cy="639863"/>
          </a:xfrm>
        </p:grpSpPr>
        <p:grpSp>
          <p:nvGrpSpPr>
            <p:cNvPr id="2939" name="Google Shape;2939;p36"/>
            <p:cNvGrpSpPr/>
            <p:nvPr/>
          </p:nvGrpSpPr>
          <p:grpSpPr>
            <a:xfrm rot="10800000">
              <a:off x="4595947" y="-46"/>
              <a:ext cx="3106319" cy="639852"/>
              <a:chOff x="4760286" y="2503707"/>
              <a:chExt cx="3106319" cy="978517"/>
            </a:xfrm>
          </p:grpSpPr>
          <p:sp>
            <p:nvSpPr>
              <p:cNvPr id="2940" name="Google Shape;2940;p36"/>
              <p:cNvSpPr/>
              <p:nvPr/>
            </p:nvSpPr>
            <p:spPr>
              <a:xfrm>
                <a:off x="4760286" y="3383815"/>
                <a:ext cx="168230" cy="98408"/>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1" name="Google Shape;2941;p36"/>
              <p:cNvSpPr/>
              <p:nvPr/>
            </p:nvSpPr>
            <p:spPr>
              <a:xfrm>
                <a:off x="4970005" y="3265422"/>
                <a:ext cx="168230" cy="216802"/>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2" name="Google Shape;2942;p36"/>
              <p:cNvSpPr/>
              <p:nvPr/>
            </p:nvSpPr>
            <p:spPr>
              <a:xfrm>
                <a:off x="5179977" y="3196106"/>
                <a:ext cx="168230" cy="28611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3" name="Google Shape;2943;p36"/>
              <p:cNvSpPr/>
              <p:nvPr/>
            </p:nvSpPr>
            <p:spPr>
              <a:xfrm>
                <a:off x="5389949" y="3072400"/>
                <a:ext cx="168230" cy="409824"/>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4" name="Google Shape;2944;p36"/>
              <p:cNvSpPr/>
              <p:nvPr/>
            </p:nvSpPr>
            <p:spPr>
              <a:xfrm>
                <a:off x="5599668" y="2949959"/>
                <a:ext cx="168483" cy="532265"/>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5" name="Google Shape;2945;p36"/>
              <p:cNvSpPr/>
              <p:nvPr/>
            </p:nvSpPr>
            <p:spPr>
              <a:xfrm>
                <a:off x="5809639" y="2902147"/>
                <a:ext cx="168230" cy="580077"/>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6" name="Google Shape;2946;p36"/>
              <p:cNvSpPr/>
              <p:nvPr/>
            </p:nvSpPr>
            <p:spPr>
              <a:xfrm>
                <a:off x="6229330" y="2813352"/>
                <a:ext cx="168230" cy="668873"/>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7" name="Google Shape;2947;p36"/>
              <p:cNvSpPr/>
              <p:nvPr/>
            </p:nvSpPr>
            <p:spPr>
              <a:xfrm>
                <a:off x="6649021" y="2777176"/>
                <a:ext cx="168230" cy="705048"/>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8" name="Google Shape;2948;p36"/>
              <p:cNvSpPr/>
              <p:nvPr/>
            </p:nvSpPr>
            <p:spPr>
              <a:xfrm>
                <a:off x="6858993" y="2717979"/>
                <a:ext cx="168230" cy="76424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9" name="Google Shape;2949;p36"/>
              <p:cNvSpPr/>
              <p:nvPr/>
            </p:nvSpPr>
            <p:spPr>
              <a:xfrm>
                <a:off x="7068712" y="2594779"/>
                <a:ext cx="168230" cy="887445"/>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0" name="Google Shape;2950;p36"/>
              <p:cNvSpPr/>
              <p:nvPr/>
            </p:nvSpPr>
            <p:spPr>
              <a:xfrm>
                <a:off x="7278684" y="2623871"/>
                <a:ext cx="168230" cy="858353"/>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1" name="Google Shape;2951;p36"/>
              <p:cNvSpPr/>
              <p:nvPr/>
            </p:nvSpPr>
            <p:spPr>
              <a:xfrm>
                <a:off x="7488656" y="2556074"/>
                <a:ext cx="168230" cy="926151"/>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2" name="Google Shape;2952;p36"/>
              <p:cNvSpPr/>
              <p:nvPr/>
            </p:nvSpPr>
            <p:spPr>
              <a:xfrm>
                <a:off x="7698375" y="2503707"/>
                <a:ext cx="168230" cy="978517"/>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3" name="Google Shape;2953;p36"/>
              <p:cNvSpPr/>
              <p:nvPr/>
            </p:nvSpPr>
            <p:spPr>
              <a:xfrm>
                <a:off x="6019611" y="2974498"/>
                <a:ext cx="168230" cy="507726"/>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4" name="Google Shape;2954;p36"/>
              <p:cNvSpPr/>
              <p:nvPr/>
            </p:nvSpPr>
            <p:spPr>
              <a:xfrm>
                <a:off x="6439049" y="2919855"/>
                <a:ext cx="168230" cy="562369"/>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955" name="Google Shape;2955;p36"/>
            <p:cNvGrpSpPr/>
            <p:nvPr/>
          </p:nvGrpSpPr>
          <p:grpSpPr>
            <a:xfrm rot="10800000" flipH="1">
              <a:off x="1441734" y="-35"/>
              <a:ext cx="3106319" cy="639852"/>
              <a:chOff x="4760286" y="2503707"/>
              <a:chExt cx="3106319" cy="978517"/>
            </a:xfrm>
          </p:grpSpPr>
          <p:sp>
            <p:nvSpPr>
              <p:cNvPr id="2956" name="Google Shape;2956;p36"/>
              <p:cNvSpPr/>
              <p:nvPr/>
            </p:nvSpPr>
            <p:spPr>
              <a:xfrm>
                <a:off x="4760286" y="3383815"/>
                <a:ext cx="168230" cy="98408"/>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7" name="Google Shape;2957;p36"/>
              <p:cNvSpPr/>
              <p:nvPr/>
            </p:nvSpPr>
            <p:spPr>
              <a:xfrm>
                <a:off x="4970005" y="3265422"/>
                <a:ext cx="168230" cy="216802"/>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8" name="Google Shape;2958;p36"/>
              <p:cNvSpPr/>
              <p:nvPr/>
            </p:nvSpPr>
            <p:spPr>
              <a:xfrm>
                <a:off x="5179977" y="3196106"/>
                <a:ext cx="168230" cy="28611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9" name="Google Shape;2959;p36"/>
              <p:cNvSpPr/>
              <p:nvPr/>
            </p:nvSpPr>
            <p:spPr>
              <a:xfrm>
                <a:off x="5389949" y="3072400"/>
                <a:ext cx="168230" cy="409824"/>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0" name="Google Shape;2960;p36"/>
              <p:cNvSpPr/>
              <p:nvPr/>
            </p:nvSpPr>
            <p:spPr>
              <a:xfrm>
                <a:off x="5599668" y="2949959"/>
                <a:ext cx="168483" cy="532265"/>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1" name="Google Shape;2961;p36"/>
              <p:cNvSpPr/>
              <p:nvPr/>
            </p:nvSpPr>
            <p:spPr>
              <a:xfrm>
                <a:off x="5809639" y="2902147"/>
                <a:ext cx="168230" cy="580077"/>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2" name="Google Shape;2962;p36"/>
              <p:cNvSpPr/>
              <p:nvPr/>
            </p:nvSpPr>
            <p:spPr>
              <a:xfrm>
                <a:off x="6229330" y="2813352"/>
                <a:ext cx="168230" cy="668873"/>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3" name="Google Shape;2963;p36"/>
              <p:cNvSpPr/>
              <p:nvPr/>
            </p:nvSpPr>
            <p:spPr>
              <a:xfrm>
                <a:off x="6649021" y="2777176"/>
                <a:ext cx="168230" cy="705048"/>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4" name="Google Shape;2964;p36"/>
              <p:cNvSpPr/>
              <p:nvPr/>
            </p:nvSpPr>
            <p:spPr>
              <a:xfrm>
                <a:off x="6858993" y="2717979"/>
                <a:ext cx="168230" cy="76424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5" name="Google Shape;2965;p36"/>
              <p:cNvSpPr/>
              <p:nvPr/>
            </p:nvSpPr>
            <p:spPr>
              <a:xfrm>
                <a:off x="7068712" y="2594779"/>
                <a:ext cx="168230" cy="887445"/>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6" name="Google Shape;2966;p36"/>
              <p:cNvSpPr/>
              <p:nvPr/>
            </p:nvSpPr>
            <p:spPr>
              <a:xfrm>
                <a:off x="7278684" y="2623871"/>
                <a:ext cx="168230" cy="858353"/>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7" name="Google Shape;2967;p36"/>
              <p:cNvSpPr/>
              <p:nvPr/>
            </p:nvSpPr>
            <p:spPr>
              <a:xfrm>
                <a:off x="7488656" y="2556074"/>
                <a:ext cx="168230" cy="926151"/>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8" name="Google Shape;2968;p36"/>
              <p:cNvSpPr/>
              <p:nvPr/>
            </p:nvSpPr>
            <p:spPr>
              <a:xfrm>
                <a:off x="7698375" y="2503707"/>
                <a:ext cx="168230" cy="978517"/>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9" name="Google Shape;2969;p36"/>
              <p:cNvSpPr/>
              <p:nvPr/>
            </p:nvSpPr>
            <p:spPr>
              <a:xfrm>
                <a:off x="6019611" y="2974498"/>
                <a:ext cx="168230" cy="507726"/>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0" name="Google Shape;2970;p36"/>
              <p:cNvSpPr/>
              <p:nvPr/>
            </p:nvSpPr>
            <p:spPr>
              <a:xfrm>
                <a:off x="6439049" y="2919855"/>
                <a:ext cx="168230" cy="562369"/>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Struttura del dataset</a:t>
            </a:r>
            <a:endParaRPr dirty="0"/>
          </a:p>
        </p:txBody>
      </p:sp>
      <p:sp>
        <p:nvSpPr>
          <p:cNvPr id="2623" name="Google Shape;2623;p30"/>
          <p:cNvSpPr txBox="1">
            <a:spLocks noGrp="1"/>
          </p:cNvSpPr>
          <p:nvPr>
            <p:ph type="subTitle" idx="2"/>
          </p:nvPr>
        </p:nvSpPr>
        <p:spPr>
          <a:xfrm>
            <a:off x="716625" y="1360275"/>
            <a:ext cx="7529304" cy="29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La tabella “</a:t>
            </a:r>
            <a:r>
              <a:rPr lang="it-IT" dirty="0">
                <a:solidFill>
                  <a:schemeClr val="accent1">
                    <a:lumMod val="75000"/>
                  </a:schemeClr>
                </a:solidFill>
              </a:rPr>
              <a:t>LFS by sex and age</a:t>
            </a:r>
            <a:r>
              <a:rPr lang="it-IT" dirty="0"/>
              <a:t>” contiene le statistiche per </a:t>
            </a:r>
            <a:r>
              <a:rPr lang="it-IT" dirty="0">
                <a:solidFill>
                  <a:schemeClr val="accent1">
                    <a:lumMod val="75000"/>
                  </a:schemeClr>
                </a:solidFill>
              </a:rPr>
              <a:t>38 paesi, dal 2010 al 2022</a:t>
            </a:r>
            <a:r>
              <a:rPr lang="it-IT" dirty="0"/>
              <a:t>: </a:t>
            </a:r>
            <a:r>
              <a:rPr lang="it-IT" dirty="0">
                <a:solidFill>
                  <a:schemeClr val="accent1">
                    <a:lumMod val="75000"/>
                  </a:schemeClr>
                </a:solidFill>
              </a:rPr>
              <a:t>sull’occupazione, disoccupazione, forza lavoro e popolazione</a:t>
            </a:r>
            <a:r>
              <a:rPr lang="it-IT" dirty="0"/>
              <a:t>. Tali dati sono suddivisi sia per sesso (</a:t>
            </a:r>
            <a:r>
              <a:rPr lang="it-IT" dirty="0">
                <a:solidFill>
                  <a:schemeClr val="accent1">
                    <a:lumMod val="75000"/>
                  </a:schemeClr>
                </a:solidFill>
              </a:rPr>
              <a:t>maschio o femmina</a:t>
            </a:r>
            <a:r>
              <a:rPr lang="it-IT" dirty="0"/>
              <a:t>) che per </a:t>
            </a:r>
            <a:r>
              <a:rPr lang="it-IT" dirty="0" err="1"/>
              <a:t>categorià</a:t>
            </a:r>
            <a:r>
              <a:rPr lang="it-IT" dirty="0"/>
              <a:t> di età (</a:t>
            </a:r>
            <a:r>
              <a:rPr lang="it-IT" dirty="0">
                <a:solidFill>
                  <a:schemeClr val="accent1">
                    <a:lumMod val="75000"/>
                  </a:schemeClr>
                </a:solidFill>
              </a:rPr>
              <a:t>15-19 anni, 20-24 anni</a:t>
            </a:r>
            <a:r>
              <a:rPr lang="it-IT" dirty="0"/>
              <a:t>, ecc...).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Ecco un elenco di tutti i paesi: Australia, Austria, </a:t>
            </a:r>
            <a:r>
              <a:rPr lang="it-IT" dirty="0" err="1"/>
              <a:t>Belgium</a:t>
            </a:r>
            <a:r>
              <a:rPr lang="it-IT" dirty="0"/>
              <a:t>, Canada, Chile, Colombia, Costa Rica, </a:t>
            </a:r>
            <a:r>
              <a:rPr lang="it-IT" dirty="0" err="1"/>
              <a:t>Czechia</a:t>
            </a:r>
            <a:r>
              <a:rPr lang="it-IT" dirty="0"/>
              <a:t>, </a:t>
            </a:r>
            <a:r>
              <a:rPr lang="it-IT" dirty="0" err="1"/>
              <a:t>Denmark</a:t>
            </a:r>
            <a:r>
              <a:rPr lang="it-IT" dirty="0"/>
              <a:t>, Estonia, </a:t>
            </a:r>
            <a:r>
              <a:rPr lang="it-IT" dirty="0" err="1"/>
              <a:t>Finland</a:t>
            </a:r>
            <a:r>
              <a:rPr lang="it-IT" dirty="0"/>
              <a:t>, France, Germany, </a:t>
            </a:r>
            <a:r>
              <a:rPr lang="it-IT" dirty="0" err="1"/>
              <a:t>Greece</a:t>
            </a:r>
            <a:r>
              <a:rPr lang="it-IT" dirty="0"/>
              <a:t>, Iceland, </a:t>
            </a:r>
            <a:r>
              <a:rPr lang="it-IT" dirty="0" err="1"/>
              <a:t>Ireland</a:t>
            </a:r>
            <a:r>
              <a:rPr lang="it-IT" dirty="0"/>
              <a:t>, Israel, </a:t>
            </a:r>
            <a:r>
              <a:rPr lang="it-IT" dirty="0" err="1"/>
              <a:t>Italy</a:t>
            </a:r>
            <a:r>
              <a:rPr lang="it-IT" dirty="0"/>
              <a:t>, Japan, Korea, Latvia, Lithuania, Luxembourg, Mexico, Netherlands, New Zealand, </a:t>
            </a:r>
            <a:r>
              <a:rPr lang="it-IT" dirty="0" err="1"/>
              <a:t>Norway</a:t>
            </a:r>
            <a:r>
              <a:rPr lang="it-IT" dirty="0"/>
              <a:t>, OECD Countries, Poland, Portugal, </a:t>
            </a:r>
            <a:r>
              <a:rPr lang="it-IT" dirty="0" err="1"/>
              <a:t>Slovak</a:t>
            </a:r>
            <a:r>
              <a:rPr lang="it-IT" dirty="0"/>
              <a:t> Republic, Slovenia, </a:t>
            </a:r>
            <a:r>
              <a:rPr lang="it-IT" dirty="0" err="1"/>
              <a:t>Spain</a:t>
            </a:r>
            <a:r>
              <a:rPr lang="it-IT" dirty="0"/>
              <a:t>, </a:t>
            </a:r>
            <a:r>
              <a:rPr lang="it-IT" dirty="0" err="1"/>
              <a:t>Sweden</a:t>
            </a:r>
            <a:r>
              <a:rPr lang="it-IT" dirty="0"/>
              <a:t>, </a:t>
            </a:r>
            <a:r>
              <a:rPr lang="it-IT" dirty="0" err="1"/>
              <a:t>Switzerland</a:t>
            </a:r>
            <a:r>
              <a:rPr lang="it-IT" dirty="0"/>
              <a:t>, </a:t>
            </a:r>
            <a:r>
              <a:rPr lang="it-IT" dirty="0" err="1"/>
              <a:t>Turkiye</a:t>
            </a:r>
            <a:r>
              <a:rPr lang="it-IT" dirty="0"/>
              <a:t>, United Kingdom, United States. </a:t>
            </a:r>
          </a:p>
          <a:p>
            <a:pPr marL="0" lvl="0" indent="0" algn="l" rtl="0">
              <a:spcBef>
                <a:spcPts val="0"/>
              </a:spcBef>
              <a:spcAft>
                <a:spcPts val="0"/>
              </a:spcAft>
              <a:buNone/>
            </a:pPr>
            <a:r>
              <a:rPr lang="it-IT" dirty="0"/>
              <a:t>I valori del paese "OECD Countries" corrispondono alla somma dei valori dei 38 paesi.</a:t>
            </a:r>
            <a:endParaRPr dirty="0"/>
          </a:p>
          <a:p>
            <a:pPr marL="0" lvl="0" indent="0" algn="l" rtl="0">
              <a:spcBef>
                <a:spcPts val="0"/>
              </a:spcBef>
              <a:spcAft>
                <a:spcPts val="0"/>
              </a:spcAft>
              <a:buNone/>
            </a:pPr>
            <a:endParaRPr dirty="0"/>
          </a:p>
        </p:txBody>
      </p:sp>
      <p:grpSp>
        <p:nvGrpSpPr>
          <p:cNvPr id="2624" name="Google Shape;2624;p30"/>
          <p:cNvGrpSpPr/>
          <p:nvPr/>
        </p:nvGrpSpPr>
        <p:grpSpPr>
          <a:xfrm>
            <a:off x="122000" y="4917447"/>
            <a:ext cx="4420450" cy="226056"/>
            <a:chOff x="122000" y="4917447"/>
            <a:chExt cx="4420450" cy="226056"/>
          </a:xfrm>
        </p:grpSpPr>
        <p:sp>
          <p:nvSpPr>
            <p:cNvPr id="2625" name="Google Shape;2625;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p:cNvGrpSpPr/>
          <p:nvPr/>
        </p:nvGrpSpPr>
        <p:grpSpPr>
          <a:xfrm>
            <a:off x="4601500" y="4884626"/>
            <a:ext cx="4420450" cy="258877"/>
            <a:chOff x="4601500" y="4884626"/>
            <a:chExt cx="4420450" cy="258877"/>
          </a:xfrm>
        </p:grpSpPr>
        <p:sp>
          <p:nvSpPr>
            <p:cNvPr id="2641" name="Google Shape;2641;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p:cNvGrpSpPr/>
          <p:nvPr/>
        </p:nvGrpSpPr>
        <p:grpSpPr>
          <a:xfrm>
            <a:off x="122025" y="5036324"/>
            <a:ext cx="4420450" cy="107173"/>
            <a:chOff x="122000" y="4917447"/>
            <a:chExt cx="4420450" cy="226056"/>
          </a:xfrm>
        </p:grpSpPr>
        <p:sp>
          <p:nvSpPr>
            <p:cNvPr id="2657" name="Google Shape;2657;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p:cNvGrpSpPr/>
          <p:nvPr/>
        </p:nvGrpSpPr>
        <p:grpSpPr>
          <a:xfrm>
            <a:off x="4601525" y="5020763"/>
            <a:ext cx="4420450" cy="122734"/>
            <a:chOff x="4601500" y="4884626"/>
            <a:chExt cx="4420450" cy="258877"/>
          </a:xfrm>
        </p:grpSpPr>
        <p:sp>
          <p:nvSpPr>
            <p:cNvPr id="2673" name="Google Shape;2673;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665460557"/>
      </p:ext>
    </p:extLst>
  </p:cSld>
  <p:clrMapOvr>
    <a:masterClrMapping/>
  </p:clrMapOvr>
  <p:transition spd="slow">
    <p:push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Scegliere il numero k</a:t>
            </a:r>
            <a:endParaRPr dirty="0"/>
          </a:p>
        </p:txBody>
      </p:sp>
      <p:pic>
        <p:nvPicPr>
          <p:cNvPr id="6" name="Immagine 5" descr="Immagine che contiene testo, linea, Carattere, Diagramma&#10;&#10;Descrizione generata automaticamente">
            <a:extLst>
              <a:ext uri="{FF2B5EF4-FFF2-40B4-BE49-F238E27FC236}">
                <a16:creationId xmlns:a16="http://schemas.microsoft.com/office/drawing/2014/main" id="{4AD7991F-F71B-71E2-3875-0BFAC8F0E409}"/>
              </a:ext>
            </a:extLst>
          </p:cNvPr>
          <p:cNvPicPr>
            <a:picLocks noChangeAspect="1"/>
          </p:cNvPicPr>
          <p:nvPr/>
        </p:nvPicPr>
        <p:blipFill>
          <a:blip r:embed="rId3"/>
          <a:stretch>
            <a:fillRect/>
          </a:stretch>
        </p:blipFill>
        <p:spPr>
          <a:xfrm>
            <a:off x="2010006" y="941785"/>
            <a:ext cx="5123987" cy="2903593"/>
          </a:xfrm>
          <a:prstGeom prst="rect">
            <a:avLst/>
          </a:prstGeom>
        </p:spPr>
      </p:pic>
      <p:sp>
        <p:nvSpPr>
          <p:cNvPr id="7" name="Google Shape;2595;p28">
            <a:extLst>
              <a:ext uri="{FF2B5EF4-FFF2-40B4-BE49-F238E27FC236}">
                <a16:creationId xmlns:a16="http://schemas.microsoft.com/office/drawing/2014/main" id="{BE3404BF-E75E-B129-F740-4660F06B2BE3}"/>
              </a:ext>
            </a:extLst>
          </p:cNvPr>
          <p:cNvSpPr txBox="1">
            <a:spLocks/>
          </p:cNvSpPr>
          <p:nvPr/>
        </p:nvSpPr>
        <p:spPr>
          <a:xfrm>
            <a:off x="2911525" y="4034347"/>
            <a:ext cx="3320949" cy="779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it-IT" dirty="0"/>
              <a:t>Osservando il grafico del gomito sembra che il numero migliore di k sia tra 2 a 4. Infatti dal numero 4 in poi si ha un plateau.</a:t>
            </a:r>
          </a:p>
        </p:txBody>
      </p:sp>
    </p:spTree>
    <p:extLst>
      <p:ext uri="{BB962C8B-B14F-4D97-AF65-F5344CB8AC3E}">
        <p14:creationId xmlns:p14="http://schemas.microsoft.com/office/powerpoint/2010/main" val="2168345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2595" name="Google Shape;2595;p28"/>
          <p:cNvSpPr txBox="1">
            <a:spLocks noGrp="1"/>
          </p:cNvSpPr>
          <p:nvPr>
            <p:ph type="body" idx="1"/>
          </p:nvPr>
        </p:nvSpPr>
        <p:spPr>
          <a:xfrm>
            <a:off x="5352848" y="3351498"/>
            <a:ext cx="2963738" cy="11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Osservando il grafico della silhouette sembra che il numero migliore di k sia tra 2 e 3.</a:t>
            </a:r>
            <a:endParaRPr dirty="0"/>
          </a:p>
        </p:txBody>
      </p:sp>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Scegliere il numero k</a:t>
            </a:r>
            <a:endParaRPr dirty="0"/>
          </a:p>
        </p:txBody>
      </p:sp>
      <p:pic>
        <p:nvPicPr>
          <p:cNvPr id="4" name="Immagine 3" descr="Immagine che contiene testo, diagramma, linea, Carattere&#10;&#10;Descrizione generata automaticamente">
            <a:extLst>
              <a:ext uri="{FF2B5EF4-FFF2-40B4-BE49-F238E27FC236}">
                <a16:creationId xmlns:a16="http://schemas.microsoft.com/office/drawing/2014/main" id="{A2CADF76-5A5E-EF77-68A4-435FE1E9702C}"/>
              </a:ext>
            </a:extLst>
          </p:cNvPr>
          <p:cNvPicPr>
            <a:picLocks noChangeAspect="1"/>
          </p:cNvPicPr>
          <p:nvPr/>
        </p:nvPicPr>
        <p:blipFill>
          <a:blip r:embed="rId3"/>
          <a:stretch>
            <a:fillRect/>
          </a:stretch>
        </p:blipFill>
        <p:spPr>
          <a:xfrm>
            <a:off x="244826" y="801402"/>
            <a:ext cx="4000706" cy="2267067"/>
          </a:xfrm>
          <a:prstGeom prst="rect">
            <a:avLst/>
          </a:prstGeom>
        </p:spPr>
      </p:pic>
      <p:pic>
        <p:nvPicPr>
          <p:cNvPr id="7" name="Immagine 6" descr="Immagine che contiene testo, linea, diagramma, Carattere&#10;&#10;Descrizione generata automaticamente">
            <a:extLst>
              <a:ext uri="{FF2B5EF4-FFF2-40B4-BE49-F238E27FC236}">
                <a16:creationId xmlns:a16="http://schemas.microsoft.com/office/drawing/2014/main" id="{DF79307B-D91D-4870-0836-C6D0133F1EC5}"/>
              </a:ext>
            </a:extLst>
          </p:cNvPr>
          <p:cNvPicPr>
            <a:picLocks noChangeAspect="1"/>
          </p:cNvPicPr>
          <p:nvPr/>
        </p:nvPicPr>
        <p:blipFill>
          <a:blip r:embed="rId4"/>
          <a:stretch>
            <a:fillRect/>
          </a:stretch>
        </p:blipFill>
        <p:spPr>
          <a:xfrm>
            <a:off x="4735183" y="801401"/>
            <a:ext cx="4000706" cy="2267067"/>
          </a:xfrm>
          <a:prstGeom prst="rect">
            <a:avLst/>
          </a:prstGeom>
        </p:spPr>
      </p:pic>
      <p:sp>
        <p:nvSpPr>
          <p:cNvPr id="8" name="Google Shape;2595;p28">
            <a:extLst>
              <a:ext uri="{FF2B5EF4-FFF2-40B4-BE49-F238E27FC236}">
                <a16:creationId xmlns:a16="http://schemas.microsoft.com/office/drawing/2014/main" id="{97D96660-C8F5-F851-ED84-BA7157E306E2}"/>
              </a:ext>
            </a:extLst>
          </p:cNvPr>
          <p:cNvSpPr txBox="1">
            <a:spLocks/>
          </p:cNvSpPr>
          <p:nvPr/>
        </p:nvSpPr>
        <p:spPr>
          <a:xfrm>
            <a:off x="928008" y="3351498"/>
            <a:ext cx="2963738" cy="114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it-IT" dirty="0"/>
              <a:t>Osservando il grafico del gap sembra che il numero migliore di cluster sia pari a 4.</a:t>
            </a:r>
          </a:p>
        </p:txBody>
      </p:sp>
    </p:spTree>
    <p:extLst>
      <p:ext uri="{BB962C8B-B14F-4D97-AF65-F5344CB8AC3E}">
        <p14:creationId xmlns:p14="http://schemas.microsoft.com/office/powerpoint/2010/main" val="56620968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0"/>
        <p:cNvGrpSpPr/>
        <p:nvPr/>
      </p:nvGrpSpPr>
      <p:grpSpPr>
        <a:xfrm>
          <a:off x="0" y="0"/>
          <a:ext cx="0" cy="0"/>
          <a:chOff x="0" y="0"/>
          <a:chExt cx="0" cy="0"/>
        </a:xfrm>
      </p:grpSpPr>
      <p:sp>
        <p:nvSpPr>
          <p:cNvPr id="2731" name="Google Shape;2731;p34"/>
          <p:cNvSpPr txBox="1">
            <a:spLocks noGrp="1"/>
          </p:cNvSpPr>
          <p:nvPr>
            <p:ph type="title"/>
          </p:nvPr>
        </p:nvSpPr>
        <p:spPr>
          <a:xfrm>
            <a:off x="713250" y="1773450"/>
            <a:ext cx="7717500" cy="159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2400" dirty="0"/>
              <a:t>Dopo aver considerato questi grafici, sembra che 4 sia il numero migliore di cluster, tuttavia vale la pena considerare anche k = 2 e 3.</a:t>
            </a:r>
            <a:br>
              <a:rPr lang="it-IT" sz="2400" dirty="0"/>
            </a:br>
            <a:br>
              <a:rPr lang="it-IT" sz="2400" dirty="0"/>
            </a:br>
            <a:r>
              <a:rPr lang="it-IT" sz="2400" dirty="0"/>
              <a:t>Come distanza e legame sono stati scelti Manhattan e </a:t>
            </a:r>
            <a:r>
              <a:rPr lang="it-IT" sz="2400" dirty="0" err="1"/>
              <a:t>Average</a:t>
            </a:r>
            <a:r>
              <a:rPr lang="it-IT" sz="2400" dirty="0"/>
              <a:t>, per non dare troppo peso agli </a:t>
            </a:r>
            <a:r>
              <a:rPr lang="it-IT" sz="2400" dirty="0" err="1"/>
              <a:t>outlier</a:t>
            </a:r>
            <a:r>
              <a:rPr lang="it-IT" sz="2400" dirty="0"/>
              <a:t>.</a:t>
            </a:r>
            <a:endParaRPr sz="2400" dirty="0"/>
          </a:p>
        </p:txBody>
      </p:sp>
      <p:grpSp>
        <p:nvGrpSpPr>
          <p:cNvPr id="2732" name="Google Shape;2732;p34"/>
          <p:cNvGrpSpPr/>
          <p:nvPr/>
        </p:nvGrpSpPr>
        <p:grpSpPr>
          <a:xfrm rot="10800000">
            <a:off x="2282274" y="4168879"/>
            <a:ext cx="4528741" cy="453231"/>
            <a:chOff x="2226811" y="890954"/>
            <a:chExt cx="4528741" cy="453231"/>
          </a:xfrm>
        </p:grpSpPr>
        <p:sp>
          <p:nvSpPr>
            <p:cNvPr id="2733" name="Google Shape;2733;p34"/>
            <p:cNvSpPr/>
            <p:nvPr/>
          </p:nvSpPr>
          <p:spPr>
            <a:xfrm>
              <a:off x="3450556" y="1023015"/>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4" name="Google Shape;2734;p34"/>
            <p:cNvSpPr/>
            <p:nvPr/>
          </p:nvSpPr>
          <p:spPr>
            <a:xfrm>
              <a:off x="3909737" y="948569"/>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5" name="Google Shape;2735;p34"/>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6" name="Google Shape;2736;p34"/>
            <p:cNvSpPr/>
            <p:nvPr/>
          </p:nvSpPr>
          <p:spPr>
            <a:xfrm>
              <a:off x="5439602" y="925498"/>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7" name="Google Shape;2737;p34"/>
            <p:cNvSpPr/>
            <p:nvPr/>
          </p:nvSpPr>
          <p:spPr>
            <a:xfrm>
              <a:off x="4827361" y="98550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8" name="Google Shape;2738;p34"/>
            <p:cNvSpPr/>
            <p:nvPr/>
          </p:nvSpPr>
          <p:spPr>
            <a:xfrm>
              <a:off x="3297865"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9" name="Google Shape;2739;p34"/>
            <p:cNvSpPr/>
            <p:nvPr/>
          </p:nvSpPr>
          <p:spPr>
            <a:xfrm>
              <a:off x="3756677"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0" name="Google Shape;2740;p34"/>
            <p:cNvSpPr/>
            <p:nvPr/>
          </p:nvSpPr>
          <p:spPr>
            <a:xfrm>
              <a:off x="4368549" y="978764"/>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1" name="Google Shape;2741;p34"/>
            <p:cNvSpPr/>
            <p:nvPr/>
          </p:nvSpPr>
          <p:spPr>
            <a:xfrm>
              <a:off x="5133482" y="1056802"/>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2" name="Google Shape;2742;p34"/>
            <p:cNvSpPr/>
            <p:nvPr/>
          </p:nvSpPr>
          <p:spPr>
            <a:xfrm>
              <a:off x="5898415" y="1087186"/>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3" name="Google Shape;2743;p34"/>
            <p:cNvSpPr/>
            <p:nvPr/>
          </p:nvSpPr>
          <p:spPr>
            <a:xfrm>
              <a:off x="5745354" y="1039846"/>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4" name="Google Shape;2744;p34"/>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5" name="Google Shape;2745;p34"/>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6" name="Google Shape;2746;p34"/>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7" name="Google Shape;2747;p34"/>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8" name="Google Shape;2748;p34"/>
            <p:cNvSpPr/>
            <p:nvPr/>
          </p:nvSpPr>
          <p:spPr>
            <a:xfrm>
              <a:off x="5286542" y="1029823"/>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9" name="Google Shape;2749;p34"/>
            <p:cNvSpPr/>
            <p:nvPr/>
          </p:nvSpPr>
          <p:spPr>
            <a:xfrm>
              <a:off x="4062797"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0" name="Google Shape;2750;p34"/>
            <p:cNvSpPr/>
            <p:nvPr/>
          </p:nvSpPr>
          <p:spPr>
            <a:xfrm>
              <a:off x="2991744"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1" name="Google Shape;2751;p34"/>
            <p:cNvSpPr/>
            <p:nvPr/>
          </p:nvSpPr>
          <p:spPr>
            <a:xfrm>
              <a:off x="2685624" y="106947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2" name="Google Shape;2752;p34"/>
            <p:cNvSpPr/>
            <p:nvPr/>
          </p:nvSpPr>
          <p:spPr>
            <a:xfrm>
              <a:off x="2379503" y="1069535"/>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3" name="Google Shape;2753;p34"/>
            <p:cNvSpPr/>
            <p:nvPr/>
          </p:nvSpPr>
          <p:spPr>
            <a:xfrm>
              <a:off x="2532563" y="1037261"/>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4" name="Google Shape;2754;p34"/>
            <p:cNvSpPr/>
            <p:nvPr/>
          </p:nvSpPr>
          <p:spPr>
            <a:xfrm>
              <a:off x="3144804"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5" name="Google Shape;2755;p34"/>
            <p:cNvSpPr/>
            <p:nvPr/>
          </p:nvSpPr>
          <p:spPr>
            <a:xfrm>
              <a:off x="3603617" y="1086996"/>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6" name="Google Shape;2756;p34"/>
            <p:cNvSpPr/>
            <p:nvPr/>
          </p:nvSpPr>
          <p:spPr>
            <a:xfrm>
              <a:off x="4215858"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7" name="Google Shape;2757;p34"/>
            <p:cNvSpPr/>
            <p:nvPr/>
          </p:nvSpPr>
          <p:spPr>
            <a:xfrm>
              <a:off x="4980422" y="1002717"/>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8" name="Google Shape;2758;p34"/>
            <p:cNvSpPr/>
            <p:nvPr/>
          </p:nvSpPr>
          <p:spPr>
            <a:xfrm>
              <a:off x="4674301"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9" name="Google Shape;2759;p34"/>
            <p:cNvSpPr/>
            <p:nvPr/>
          </p:nvSpPr>
          <p:spPr>
            <a:xfrm>
              <a:off x="5592294" y="1098532"/>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0" name="Google Shape;2760;p34"/>
            <p:cNvSpPr/>
            <p:nvPr/>
          </p:nvSpPr>
          <p:spPr>
            <a:xfrm>
              <a:off x="6051475"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1" name="Google Shape;2761;p34"/>
            <p:cNvSpPr/>
            <p:nvPr/>
          </p:nvSpPr>
          <p:spPr>
            <a:xfrm>
              <a:off x="2838684" y="1102314"/>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2" name="Google Shape;2762;p34"/>
            <p:cNvSpPr/>
            <p:nvPr/>
          </p:nvSpPr>
          <p:spPr>
            <a:xfrm>
              <a:off x="2226811" y="99817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763" name="Google Shape;2763;p34"/>
          <p:cNvGrpSpPr/>
          <p:nvPr/>
        </p:nvGrpSpPr>
        <p:grpSpPr>
          <a:xfrm>
            <a:off x="2282274" y="4245079"/>
            <a:ext cx="4528741" cy="453231"/>
            <a:chOff x="2226811" y="890954"/>
            <a:chExt cx="4528741" cy="453231"/>
          </a:xfrm>
        </p:grpSpPr>
        <p:sp>
          <p:nvSpPr>
            <p:cNvPr id="2764" name="Google Shape;2764;p34"/>
            <p:cNvSpPr/>
            <p:nvPr/>
          </p:nvSpPr>
          <p:spPr>
            <a:xfrm>
              <a:off x="3450556" y="1023015"/>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5" name="Google Shape;2765;p34"/>
            <p:cNvSpPr/>
            <p:nvPr/>
          </p:nvSpPr>
          <p:spPr>
            <a:xfrm>
              <a:off x="3909737" y="948569"/>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6" name="Google Shape;2766;p34"/>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7" name="Google Shape;2767;p34"/>
            <p:cNvSpPr/>
            <p:nvPr/>
          </p:nvSpPr>
          <p:spPr>
            <a:xfrm>
              <a:off x="5439602" y="925498"/>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8" name="Google Shape;2768;p34"/>
            <p:cNvSpPr/>
            <p:nvPr/>
          </p:nvSpPr>
          <p:spPr>
            <a:xfrm>
              <a:off x="4827361" y="98550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9" name="Google Shape;2769;p34"/>
            <p:cNvSpPr/>
            <p:nvPr/>
          </p:nvSpPr>
          <p:spPr>
            <a:xfrm>
              <a:off x="3297865"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0" name="Google Shape;2770;p34"/>
            <p:cNvSpPr/>
            <p:nvPr/>
          </p:nvSpPr>
          <p:spPr>
            <a:xfrm>
              <a:off x="3756677"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1" name="Google Shape;2771;p34"/>
            <p:cNvSpPr/>
            <p:nvPr/>
          </p:nvSpPr>
          <p:spPr>
            <a:xfrm>
              <a:off x="4368549" y="978764"/>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2" name="Google Shape;2772;p34"/>
            <p:cNvSpPr/>
            <p:nvPr/>
          </p:nvSpPr>
          <p:spPr>
            <a:xfrm>
              <a:off x="5133482" y="1056802"/>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3" name="Google Shape;2773;p34"/>
            <p:cNvSpPr/>
            <p:nvPr/>
          </p:nvSpPr>
          <p:spPr>
            <a:xfrm>
              <a:off x="5898415" y="1087186"/>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4" name="Google Shape;2774;p34"/>
            <p:cNvSpPr/>
            <p:nvPr/>
          </p:nvSpPr>
          <p:spPr>
            <a:xfrm>
              <a:off x="5745354" y="1039846"/>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5" name="Google Shape;2775;p34"/>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6" name="Google Shape;2776;p34"/>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7" name="Google Shape;2777;p34"/>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8" name="Google Shape;2778;p34"/>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9" name="Google Shape;2779;p34"/>
            <p:cNvSpPr/>
            <p:nvPr/>
          </p:nvSpPr>
          <p:spPr>
            <a:xfrm>
              <a:off x="5286542" y="1029823"/>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0" name="Google Shape;2780;p34"/>
            <p:cNvSpPr/>
            <p:nvPr/>
          </p:nvSpPr>
          <p:spPr>
            <a:xfrm>
              <a:off x="4062797"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1" name="Google Shape;2781;p34"/>
            <p:cNvSpPr/>
            <p:nvPr/>
          </p:nvSpPr>
          <p:spPr>
            <a:xfrm>
              <a:off x="2991744"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2" name="Google Shape;2782;p34"/>
            <p:cNvSpPr/>
            <p:nvPr/>
          </p:nvSpPr>
          <p:spPr>
            <a:xfrm>
              <a:off x="2685624" y="106947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3" name="Google Shape;2783;p34"/>
            <p:cNvSpPr/>
            <p:nvPr/>
          </p:nvSpPr>
          <p:spPr>
            <a:xfrm>
              <a:off x="2379503" y="1069535"/>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4" name="Google Shape;2784;p34"/>
            <p:cNvSpPr/>
            <p:nvPr/>
          </p:nvSpPr>
          <p:spPr>
            <a:xfrm>
              <a:off x="2532563" y="1037261"/>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5" name="Google Shape;2785;p34"/>
            <p:cNvSpPr/>
            <p:nvPr/>
          </p:nvSpPr>
          <p:spPr>
            <a:xfrm>
              <a:off x="3144804"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6" name="Google Shape;2786;p34"/>
            <p:cNvSpPr/>
            <p:nvPr/>
          </p:nvSpPr>
          <p:spPr>
            <a:xfrm>
              <a:off x="3603617" y="1086996"/>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7" name="Google Shape;2787;p34"/>
            <p:cNvSpPr/>
            <p:nvPr/>
          </p:nvSpPr>
          <p:spPr>
            <a:xfrm>
              <a:off x="4215858"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8" name="Google Shape;2788;p34"/>
            <p:cNvSpPr/>
            <p:nvPr/>
          </p:nvSpPr>
          <p:spPr>
            <a:xfrm>
              <a:off x="4980422" y="1002717"/>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9" name="Google Shape;2789;p34"/>
            <p:cNvSpPr/>
            <p:nvPr/>
          </p:nvSpPr>
          <p:spPr>
            <a:xfrm>
              <a:off x="4674301"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0" name="Google Shape;2790;p34"/>
            <p:cNvSpPr/>
            <p:nvPr/>
          </p:nvSpPr>
          <p:spPr>
            <a:xfrm>
              <a:off x="5592294" y="1098532"/>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1" name="Google Shape;2791;p34"/>
            <p:cNvSpPr/>
            <p:nvPr/>
          </p:nvSpPr>
          <p:spPr>
            <a:xfrm>
              <a:off x="6051475"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2" name="Google Shape;2792;p34"/>
            <p:cNvSpPr/>
            <p:nvPr/>
          </p:nvSpPr>
          <p:spPr>
            <a:xfrm>
              <a:off x="2838684" y="1102314"/>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3" name="Google Shape;2793;p34"/>
            <p:cNvSpPr/>
            <p:nvPr/>
          </p:nvSpPr>
          <p:spPr>
            <a:xfrm>
              <a:off x="2226811" y="99817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794" name="Google Shape;2794;p34"/>
          <p:cNvGrpSpPr/>
          <p:nvPr/>
        </p:nvGrpSpPr>
        <p:grpSpPr>
          <a:xfrm rot="10800000">
            <a:off x="2282274" y="615704"/>
            <a:ext cx="4528741" cy="453231"/>
            <a:chOff x="2226811" y="890954"/>
            <a:chExt cx="4528741" cy="453231"/>
          </a:xfrm>
        </p:grpSpPr>
        <p:sp>
          <p:nvSpPr>
            <p:cNvPr id="2795" name="Google Shape;2795;p34"/>
            <p:cNvSpPr/>
            <p:nvPr/>
          </p:nvSpPr>
          <p:spPr>
            <a:xfrm>
              <a:off x="3450556" y="1023015"/>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6" name="Google Shape;2796;p34"/>
            <p:cNvSpPr/>
            <p:nvPr/>
          </p:nvSpPr>
          <p:spPr>
            <a:xfrm>
              <a:off x="3909737" y="948569"/>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7" name="Google Shape;2797;p34"/>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8" name="Google Shape;2798;p34"/>
            <p:cNvSpPr/>
            <p:nvPr/>
          </p:nvSpPr>
          <p:spPr>
            <a:xfrm>
              <a:off x="5439602" y="925498"/>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9" name="Google Shape;2799;p34"/>
            <p:cNvSpPr/>
            <p:nvPr/>
          </p:nvSpPr>
          <p:spPr>
            <a:xfrm>
              <a:off x="4827361" y="98550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0" name="Google Shape;2800;p34"/>
            <p:cNvSpPr/>
            <p:nvPr/>
          </p:nvSpPr>
          <p:spPr>
            <a:xfrm>
              <a:off x="3297865"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1" name="Google Shape;2801;p34"/>
            <p:cNvSpPr/>
            <p:nvPr/>
          </p:nvSpPr>
          <p:spPr>
            <a:xfrm>
              <a:off x="3756677"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2" name="Google Shape;2802;p34"/>
            <p:cNvSpPr/>
            <p:nvPr/>
          </p:nvSpPr>
          <p:spPr>
            <a:xfrm>
              <a:off x="4368549" y="978764"/>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3" name="Google Shape;2803;p34"/>
            <p:cNvSpPr/>
            <p:nvPr/>
          </p:nvSpPr>
          <p:spPr>
            <a:xfrm>
              <a:off x="5133482" y="1056802"/>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4" name="Google Shape;2804;p34"/>
            <p:cNvSpPr/>
            <p:nvPr/>
          </p:nvSpPr>
          <p:spPr>
            <a:xfrm>
              <a:off x="5898415" y="1087186"/>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5" name="Google Shape;2805;p34"/>
            <p:cNvSpPr/>
            <p:nvPr/>
          </p:nvSpPr>
          <p:spPr>
            <a:xfrm>
              <a:off x="5745354" y="1039846"/>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6" name="Google Shape;2806;p34"/>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7" name="Google Shape;2807;p34"/>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8" name="Google Shape;2808;p34"/>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9" name="Google Shape;2809;p34"/>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0" name="Google Shape;2810;p34"/>
            <p:cNvSpPr/>
            <p:nvPr/>
          </p:nvSpPr>
          <p:spPr>
            <a:xfrm>
              <a:off x="5286542" y="1029823"/>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1" name="Google Shape;2811;p34"/>
            <p:cNvSpPr/>
            <p:nvPr/>
          </p:nvSpPr>
          <p:spPr>
            <a:xfrm>
              <a:off x="4062797"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2" name="Google Shape;2812;p34"/>
            <p:cNvSpPr/>
            <p:nvPr/>
          </p:nvSpPr>
          <p:spPr>
            <a:xfrm>
              <a:off x="2991744"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3" name="Google Shape;2813;p34"/>
            <p:cNvSpPr/>
            <p:nvPr/>
          </p:nvSpPr>
          <p:spPr>
            <a:xfrm>
              <a:off x="2685624" y="106947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4" name="Google Shape;2814;p34"/>
            <p:cNvSpPr/>
            <p:nvPr/>
          </p:nvSpPr>
          <p:spPr>
            <a:xfrm>
              <a:off x="2379503" y="1069535"/>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5" name="Google Shape;2815;p34"/>
            <p:cNvSpPr/>
            <p:nvPr/>
          </p:nvSpPr>
          <p:spPr>
            <a:xfrm>
              <a:off x="2532563" y="1037261"/>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6" name="Google Shape;2816;p34"/>
            <p:cNvSpPr/>
            <p:nvPr/>
          </p:nvSpPr>
          <p:spPr>
            <a:xfrm>
              <a:off x="3144804"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7" name="Google Shape;2817;p34"/>
            <p:cNvSpPr/>
            <p:nvPr/>
          </p:nvSpPr>
          <p:spPr>
            <a:xfrm>
              <a:off x="3603617" y="1086996"/>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8" name="Google Shape;2818;p34"/>
            <p:cNvSpPr/>
            <p:nvPr/>
          </p:nvSpPr>
          <p:spPr>
            <a:xfrm>
              <a:off x="4215858"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9" name="Google Shape;2819;p34"/>
            <p:cNvSpPr/>
            <p:nvPr/>
          </p:nvSpPr>
          <p:spPr>
            <a:xfrm>
              <a:off x="4980422" y="1002717"/>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0" name="Google Shape;2820;p34"/>
            <p:cNvSpPr/>
            <p:nvPr/>
          </p:nvSpPr>
          <p:spPr>
            <a:xfrm>
              <a:off x="4674301"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1" name="Google Shape;2821;p34"/>
            <p:cNvSpPr/>
            <p:nvPr/>
          </p:nvSpPr>
          <p:spPr>
            <a:xfrm>
              <a:off x="5592294" y="1098532"/>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2" name="Google Shape;2822;p34"/>
            <p:cNvSpPr/>
            <p:nvPr/>
          </p:nvSpPr>
          <p:spPr>
            <a:xfrm>
              <a:off x="6051475"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3" name="Google Shape;2823;p34"/>
            <p:cNvSpPr/>
            <p:nvPr/>
          </p:nvSpPr>
          <p:spPr>
            <a:xfrm>
              <a:off x="2838684" y="1102314"/>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4" name="Google Shape;2824;p34"/>
            <p:cNvSpPr/>
            <p:nvPr/>
          </p:nvSpPr>
          <p:spPr>
            <a:xfrm>
              <a:off x="2226811" y="99817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825" name="Google Shape;2825;p34"/>
          <p:cNvGrpSpPr/>
          <p:nvPr/>
        </p:nvGrpSpPr>
        <p:grpSpPr>
          <a:xfrm>
            <a:off x="2282274" y="539504"/>
            <a:ext cx="4528741" cy="453231"/>
            <a:chOff x="2226811" y="890954"/>
            <a:chExt cx="4528741" cy="453231"/>
          </a:xfrm>
        </p:grpSpPr>
        <p:sp>
          <p:nvSpPr>
            <p:cNvPr id="2826" name="Google Shape;2826;p34"/>
            <p:cNvSpPr/>
            <p:nvPr/>
          </p:nvSpPr>
          <p:spPr>
            <a:xfrm>
              <a:off x="3450556" y="1023015"/>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7" name="Google Shape;2827;p34"/>
            <p:cNvSpPr/>
            <p:nvPr/>
          </p:nvSpPr>
          <p:spPr>
            <a:xfrm>
              <a:off x="3909737" y="948569"/>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8" name="Google Shape;2828;p34"/>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9" name="Google Shape;2829;p34"/>
            <p:cNvSpPr/>
            <p:nvPr/>
          </p:nvSpPr>
          <p:spPr>
            <a:xfrm>
              <a:off x="5439602" y="925498"/>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0" name="Google Shape;2830;p34"/>
            <p:cNvSpPr/>
            <p:nvPr/>
          </p:nvSpPr>
          <p:spPr>
            <a:xfrm>
              <a:off x="4827361" y="98550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1" name="Google Shape;2831;p34"/>
            <p:cNvSpPr/>
            <p:nvPr/>
          </p:nvSpPr>
          <p:spPr>
            <a:xfrm>
              <a:off x="3297865"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2" name="Google Shape;2832;p34"/>
            <p:cNvSpPr/>
            <p:nvPr/>
          </p:nvSpPr>
          <p:spPr>
            <a:xfrm>
              <a:off x="3756677"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3" name="Google Shape;2833;p34"/>
            <p:cNvSpPr/>
            <p:nvPr/>
          </p:nvSpPr>
          <p:spPr>
            <a:xfrm>
              <a:off x="4368549" y="978764"/>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4" name="Google Shape;2834;p34"/>
            <p:cNvSpPr/>
            <p:nvPr/>
          </p:nvSpPr>
          <p:spPr>
            <a:xfrm>
              <a:off x="5133482" y="1056802"/>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5" name="Google Shape;2835;p34"/>
            <p:cNvSpPr/>
            <p:nvPr/>
          </p:nvSpPr>
          <p:spPr>
            <a:xfrm>
              <a:off x="5898415" y="1087186"/>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6" name="Google Shape;2836;p34"/>
            <p:cNvSpPr/>
            <p:nvPr/>
          </p:nvSpPr>
          <p:spPr>
            <a:xfrm>
              <a:off x="5745354" y="1039846"/>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7" name="Google Shape;2837;p34"/>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8" name="Google Shape;2838;p34"/>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9" name="Google Shape;2839;p34"/>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0" name="Google Shape;2840;p34"/>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1" name="Google Shape;2841;p34"/>
            <p:cNvSpPr/>
            <p:nvPr/>
          </p:nvSpPr>
          <p:spPr>
            <a:xfrm>
              <a:off x="5286542" y="1029823"/>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2" name="Google Shape;2842;p34"/>
            <p:cNvSpPr/>
            <p:nvPr/>
          </p:nvSpPr>
          <p:spPr>
            <a:xfrm>
              <a:off x="4062797"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3" name="Google Shape;2843;p34"/>
            <p:cNvSpPr/>
            <p:nvPr/>
          </p:nvSpPr>
          <p:spPr>
            <a:xfrm>
              <a:off x="2991744"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4" name="Google Shape;2844;p34"/>
            <p:cNvSpPr/>
            <p:nvPr/>
          </p:nvSpPr>
          <p:spPr>
            <a:xfrm>
              <a:off x="2685624" y="106947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5" name="Google Shape;2845;p34"/>
            <p:cNvSpPr/>
            <p:nvPr/>
          </p:nvSpPr>
          <p:spPr>
            <a:xfrm>
              <a:off x="2379503" y="1069535"/>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6" name="Google Shape;2846;p34"/>
            <p:cNvSpPr/>
            <p:nvPr/>
          </p:nvSpPr>
          <p:spPr>
            <a:xfrm>
              <a:off x="2532563" y="1037261"/>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7" name="Google Shape;2847;p34"/>
            <p:cNvSpPr/>
            <p:nvPr/>
          </p:nvSpPr>
          <p:spPr>
            <a:xfrm>
              <a:off x="3144804"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8" name="Google Shape;2848;p34"/>
            <p:cNvSpPr/>
            <p:nvPr/>
          </p:nvSpPr>
          <p:spPr>
            <a:xfrm>
              <a:off x="3603617" y="1086996"/>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9" name="Google Shape;2849;p34"/>
            <p:cNvSpPr/>
            <p:nvPr/>
          </p:nvSpPr>
          <p:spPr>
            <a:xfrm>
              <a:off x="4215858"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0" name="Google Shape;2850;p34"/>
            <p:cNvSpPr/>
            <p:nvPr/>
          </p:nvSpPr>
          <p:spPr>
            <a:xfrm>
              <a:off x="4980422" y="1002717"/>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1" name="Google Shape;2851;p34"/>
            <p:cNvSpPr/>
            <p:nvPr/>
          </p:nvSpPr>
          <p:spPr>
            <a:xfrm>
              <a:off x="4674301"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2" name="Google Shape;2852;p34"/>
            <p:cNvSpPr/>
            <p:nvPr/>
          </p:nvSpPr>
          <p:spPr>
            <a:xfrm>
              <a:off x="5592294" y="1098532"/>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3" name="Google Shape;2853;p34"/>
            <p:cNvSpPr/>
            <p:nvPr/>
          </p:nvSpPr>
          <p:spPr>
            <a:xfrm>
              <a:off x="6051475"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4" name="Google Shape;2854;p34"/>
            <p:cNvSpPr/>
            <p:nvPr/>
          </p:nvSpPr>
          <p:spPr>
            <a:xfrm>
              <a:off x="2838684" y="1102314"/>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5" name="Google Shape;2855;p34"/>
            <p:cNvSpPr/>
            <p:nvPr/>
          </p:nvSpPr>
          <p:spPr>
            <a:xfrm>
              <a:off x="2226811" y="99817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k</a:t>
            </a:r>
            <a:r>
              <a:rPr lang="en" dirty="0"/>
              <a:t> = 2</a:t>
            </a:r>
            <a:endParaRPr dirty="0"/>
          </a:p>
        </p:txBody>
      </p:sp>
      <p:sp>
        <p:nvSpPr>
          <p:cNvPr id="8" name="Google Shape;2595;p28">
            <a:extLst>
              <a:ext uri="{FF2B5EF4-FFF2-40B4-BE49-F238E27FC236}">
                <a16:creationId xmlns:a16="http://schemas.microsoft.com/office/drawing/2014/main" id="{97D96660-C8F5-F851-ED84-BA7157E306E2}"/>
              </a:ext>
            </a:extLst>
          </p:cNvPr>
          <p:cNvSpPr txBox="1">
            <a:spLocks/>
          </p:cNvSpPr>
          <p:nvPr/>
        </p:nvSpPr>
        <p:spPr>
          <a:xfrm>
            <a:off x="348344" y="882563"/>
            <a:ext cx="3539094" cy="3694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it-IT" dirty="0"/>
              <a:t>La scala delle distanze va da 0 a 18. </a:t>
            </a:r>
          </a:p>
          <a:p>
            <a:pPr marL="0" indent="0">
              <a:buFont typeface="Nunito Light"/>
              <a:buNone/>
            </a:pPr>
            <a:r>
              <a:rPr lang="it-IT" dirty="0"/>
              <a:t>Per k = 2, ponendo il taglio uguale a 16, si hanno 2 cluster. </a:t>
            </a:r>
          </a:p>
          <a:p>
            <a:pPr marL="0" indent="0">
              <a:buFont typeface="Nunito Light"/>
              <a:buNone/>
            </a:pPr>
            <a:r>
              <a:rPr lang="it-IT" dirty="0"/>
              <a:t>Dopo vari calcoli, si ha che: </a:t>
            </a:r>
          </a:p>
          <a:p>
            <a:pPr marL="0" indent="0">
              <a:buFont typeface="Nunito Light"/>
              <a:buNone/>
            </a:pPr>
            <a:endParaRPr lang="it-IT" dirty="0"/>
          </a:p>
          <a:p>
            <a:pPr marL="0" indent="0">
              <a:buFont typeface="Nunito Light"/>
              <a:buNone/>
            </a:pPr>
            <a:r>
              <a:rPr lang="it-IT" dirty="0"/>
              <a:t>• Misure di non omogeneità statistica per il cluster 1: </a:t>
            </a:r>
            <a:r>
              <a:rPr lang="it-IT" b="1" dirty="0"/>
              <a:t>56.63408 </a:t>
            </a:r>
          </a:p>
          <a:p>
            <a:pPr marL="0" indent="0">
              <a:buFont typeface="Nunito Light"/>
              <a:buNone/>
            </a:pPr>
            <a:r>
              <a:rPr lang="it-IT" dirty="0"/>
              <a:t>• Misure di non omogeneità statistica per il cluster 2: </a:t>
            </a:r>
            <a:r>
              <a:rPr lang="it-IT" b="1" dirty="0"/>
              <a:t>2.637755</a:t>
            </a:r>
            <a:r>
              <a:rPr lang="it-IT" dirty="0"/>
              <a:t> </a:t>
            </a:r>
          </a:p>
          <a:p>
            <a:pPr marL="0" indent="0">
              <a:buFont typeface="Nunito Light"/>
              <a:buNone/>
            </a:pPr>
            <a:r>
              <a:rPr lang="it-IT" dirty="0"/>
              <a:t>• Misura di non omogeneità interna ai cluster (</a:t>
            </a:r>
            <a:r>
              <a:rPr lang="it-IT" dirty="0" err="1"/>
              <a:t>within</a:t>
            </a:r>
            <a:r>
              <a:rPr lang="it-IT" dirty="0"/>
              <a:t>): </a:t>
            </a:r>
            <a:r>
              <a:rPr lang="it-IT" b="1" dirty="0"/>
              <a:t>132.2031 </a:t>
            </a:r>
          </a:p>
          <a:p>
            <a:pPr marL="0" indent="0">
              <a:buFont typeface="Nunito Light"/>
              <a:buNone/>
            </a:pPr>
            <a:r>
              <a:rPr lang="it-IT" dirty="0"/>
              <a:t>• Misura di non omogeneità tra i cluster (</a:t>
            </a:r>
            <a:r>
              <a:rPr lang="it-IT" dirty="0" err="1"/>
              <a:t>between</a:t>
            </a:r>
            <a:r>
              <a:rPr lang="it-IT" dirty="0"/>
              <a:t>): </a:t>
            </a:r>
            <a:r>
              <a:rPr lang="it-IT" b="1" dirty="0"/>
              <a:t>50.66151 </a:t>
            </a:r>
          </a:p>
          <a:p>
            <a:pPr marL="0" indent="0">
              <a:buFont typeface="Nunito Light"/>
              <a:buNone/>
            </a:pPr>
            <a:endParaRPr lang="it-IT" dirty="0"/>
          </a:p>
          <a:p>
            <a:pPr marL="0" indent="0">
              <a:buFont typeface="Nunito Light"/>
              <a:buNone/>
            </a:pPr>
            <a:r>
              <a:rPr lang="it-IT" dirty="0"/>
              <a:t>In effetti notiamo che la misura di non omogeneità statistica per il cluster a destra è abbastanza alta. Infatti, se osserviamo il </a:t>
            </a:r>
            <a:r>
              <a:rPr lang="it-IT" dirty="0" err="1"/>
              <a:t>dendogramma</a:t>
            </a:r>
            <a:r>
              <a:rPr lang="it-IT" dirty="0"/>
              <a:t>, notiamo che il primo cluster contiene 2 paesi, mentre il secondo cluster contiene i rimanenti 36 paesi.</a:t>
            </a:r>
          </a:p>
        </p:txBody>
      </p:sp>
      <p:pic>
        <p:nvPicPr>
          <p:cNvPr id="6" name="Immagine 5">
            <a:extLst>
              <a:ext uri="{FF2B5EF4-FFF2-40B4-BE49-F238E27FC236}">
                <a16:creationId xmlns:a16="http://schemas.microsoft.com/office/drawing/2014/main" id="{2E24885D-50E3-BEF7-07E4-667E47A767B3}"/>
              </a:ext>
            </a:extLst>
          </p:cNvPr>
          <p:cNvPicPr>
            <a:picLocks noChangeAspect="1"/>
          </p:cNvPicPr>
          <p:nvPr/>
        </p:nvPicPr>
        <p:blipFill>
          <a:blip r:embed="rId3"/>
          <a:stretch>
            <a:fillRect/>
          </a:stretch>
        </p:blipFill>
        <p:spPr>
          <a:xfrm>
            <a:off x="4116038" y="882563"/>
            <a:ext cx="4781796" cy="3378374"/>
          </a:xfrm>
          <a:prstGeom prst="rect">
            <a:avLst/>
          </a:prstGeom>
        </p:spPr>
      </p:pic>
    </p:spTree>
    <p:extLst>
      <p:ext uri="{BB962C8B-B14F-4D97-AF65-F5344CB8AC3E}">
        <p14:creationId xmlns:p14="http://schemas.microsoft.com/office/powerpoint/2010/main" val="3066925958"/>
      </p:ext>
    </p:extLst>
  </p:cSld>
  <p:clrMapOvr>
    <a:masterClrMapping/>
  </p:clrMapOvr>
  <p:transition spd="slow">
    <p:comb/>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k</a:t>
            </a:r>
            <a:r>
              <a:rPr lang="en" dirty="0"/>
              <a:t> = 2</a:t>
            </a:r>
            <a:endParaRPr dirty="0"/>
          </a:p>
        </p:txBody>
      </p:sp>
      <p:sp>
        <p:nvSpPr>
          <p:cNvPr id="8" name="Google Shape;2595;p28">
            <a:extLst>
              <a:ext uri="{FF2B5EF4-FFF2-40B4-BE49-F238E27FC236}">
                <a16:creationId xmlns:a16="http://schemas.microsoft.com/office/drawing/2014/main" id="{97D96660-C8F5-F851-ED84-BA7157E306E2}"/>
              </a:ext>
            </a:extLst>
          </p:cNvPr>
          <p:cNvSpPr txBox="1">
            <a:spLocks/>
          </p:cNvSpPr>
          <p:nvPr/>
        </p:nvSpPr>
        <p:spPr>
          <a:xfrm>
            <a:off x="348344" y="882563"/>
            <a:ext cx="3539094" cy="3694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it-IT" dirty="0"/>
              <a:t>Facendo un analisi sui paesi di ciascun gruppo, si ha che: Il primo gruppo contiene Islanda e Svezia, che sono i paesi che hanno in assoluto la disoccupazione più bassa e la forza lavoro più alta. Sono quindi paesi che hanno un’ottima economia e politica sul lavoro, forza lavoro e produttività del lavoro. </a:t>
            </a:r>
          </a:p>
          <a:p>
            <a:pPr marL="0" indent="0">
              <a:buFont typeface="Nunito Light"/>
              <a:buNone/>
            </a:pPr>
            <a:endParaRPr lang="it-IT" dirty="0"/>
          </a:p>
          <a:p>
            <a:pPr marL="0" indent="0">
              <a:buFont typeface="Nunito Light"/>
              <a:buNone/>
            </a:pPr>
            <a:r>
              <a:rPr lang="it-IT" dirty="0"/>
              <a:t>Il secondo gruppo contiene sia paesi con disoccupazione media che alta, e sia paesi con forza lavoro bassa che alta. Poiché il secondo cluster contiene paesi troppo diversi tra loro, bisogna proseguire con k = 3. </a:t>
            </a:r>
          </a:p>
        </p:txBody>
      </p:sp>
      <p:pic>
        <p:nvPicPr>
          <p:cNvPr id="6" name="Immagine 5">
            <a:extLst>
              <a:ext uri="{FF2B5EF4-FFF2-40B4-BE49-F238E27FC236}">
                <a16:creationId xmlns:a16="http://schemas.microsoft.com/office/drawing/2014/main" id="{2E24885D-50E3-BEF7-07E4-667E47A767B3}"/>
              </a:ext>
            </a:extLst>
          </p:cNvPr>
          <p:cNvPicPr>
            <a:picLocks noChangeAspect="1"/>
          </p:cNvPicPr>
          <p:nvPr/>
        </p:nvPicPr>
        <p:blipFill>
          <a:blip r:embed="rId3"/>
          <a:stretch>
            <a:fillRect/>
          </a:stretch>
        </p:blipFill>
        <p:spPr>
          <a:xfrm>
            <a:off x="4116038" y="882563"/>
            <a:ext cx="4781796" cy="3378374"/>
          </a:xfrm>
          <a:prstGeom prst="rect">
            <a:avLst/>
          </a:prstGeom>
        </p:spPr>
      </p:pic>
    </p:spTree>
    <p:extLst>
      <p:ext uri="{BB962C8B-B14F-4D97-AF65-F5344CB8AC3E}">
        <p14:creationId xmlns:p14="http://schemas.microsoft.com/office/powerpoint/2010/main" val="535852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k</a:t>
            </a:r>
            <a:r>
              <a:rPr lang="en" dirty="0"/>
              <a:t> = 3</a:t>
            </a:r>
            <a:endParaRPr dirty="0"/>
          </a:p>
        </p:txBody>
      </p:sp>
      <p:sp>
        <p:nvSpPr>
          <p:cNvPr id="8" name="Google Shape;2595;p28">
            <a:extLst>
              <a:ext uri="{FF2B5EF4-FFF2-40B4-BE49-F238E27FC236}">
                <a16:creationId xmlns:a16="http://schemas.microsoft.com/office/drawing/2014/main" id="{97D96660-C8F5-F851-ED84-BA7157E306E2}"/>
              </a:ext>
            </a:extLst>
          </p:cNvPr>
          <p:cNvSpPr txBox="1">
            <a:spLocks/>
          </p:cNvSpPr>
          <p:nvPr/>
        </p:nvSpPr>
        <p:spPr>
          <a:xfrm>
            <a:off x="348344" y="339701"/>
            <a:ext cx="3757426" cy="3694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it-IT" dirty="0"/>
              <a:t>Per k=3: </a:t>
            </a:r>
          </a:p>
          <a:p>
            <a:pPr marL="0" indent="0">
              <a:buFont typeface="Nunito Light"/>
              <a:buNone/>
            </a:pPr>
            <a:r>
              <a:rPr lang="it-IT" dirty="0"/>
              <a:t>• Misure di non omogeneità statistica per il cluster 1: 40.81594 </a:t>
            </a:r>
          </a:p>
          <a:p>
            <a:pPr marL="0" indent="0">
              <a:buFont typeface="Nunito Light"/>
              <a:buNone/>
            </a:pPr>
            <a:r>
              <a:rPr lang="it-IT" dirty="0"/>
              <a:t>• Misure di non omogeneità statistica per il cluster 2: 2.637755 </a:t>
            </a:r>
          </a:p>
          <a:p>
            <a:pPr marL="0" indent="0">
              <a:buFont typeface="Nunito Light"/>
              <a:buNone/>
            </a:pPr>
            <a:r>
              <a:rPr lang="it-IT" dirty="0"/>
              <a:t>• Misure di non omogeneità statistica per il cluster 3: 0.5756603 </a:t>
            </a:r>
          </a:p>
          <a:p>
            <a:pPr marL="0" indent="0">
              <a:buFont typeface="Nunito Light"/>
              <a:buNone/>
            </a:pPr>
            <a:r>
              <a:rPr lang="it-IT" dirty="0"/>
              <a:t>• Misura di non omogeneità interna ai cluster (</a:t>
            </a:r>
            <a:r>
              <a:rPr lang="it-IT" dirty="0" err="1"/>
              <a:t>within</a:t>
            </a:r>
            <a:r>
              <a:rPr lang="it-IT" dirty="0"/>
              <a:t>): 112.8368 </a:t>
            </a:r>
          </a:p>
          <a:p>
            <a:pPr marL="0" indent="0">
              <a:buFont typeface="Nunito Light"/>
              <a:buNone/>
            </a:pPr>
            <a:r>
              <a:rPr lang="it-IT" dirty="0"/>
              <a:t>• Misura di non omogeneità tra i cluster (</a:t>
            </a:r>
            <a:r>
              <a:rPr lang="it-IT" dirty="0" err="1"/>
              <a:t>between</a:t>
            </a:r>
            <a:r>
              <a:rPr lang="it-IT" dirty="0"/>
              <a:t>): 63.86406 </a:t>
            </a:r>
          </a:p>
          <a:p>
            <a:pPr marL="0" indent="0">
              <a:buFont typeface="Nunito Light"/>
              <a:buNone/>
            </a:pPr>
            <a:endParaRPr lang="it-IT" dirty="0"/>
          </a:p>
          <a:p>
            <a:pPr marL="0" indent="0">
              <a:buFont typeface="Nunito Light"/>
              <a:buNone/>
            </a:pPr>
            <a:r>
              <a:rPr lang="it-IT" dirty="0"/>
              <a:t>Abbiamo diminuito la distanza intra-cluster e aumentato la distanza inter-cluster. Analizziamo i gruppi generati dal cluster. Il primo gruppo contiene, come prima, Islanda e Svezia. Il secondo gruppo contiene tutti i paesi che hanno disoccupazione e forza lavoro nella norma. Sono quindi paesi che non si distinguono particolarmente. Il terzo gruppo presenta i paesi con delle problematiche. Tuttavia non viene fatta una differenza in base alle problematiche. Come vedremo nel prossimo grafico, con k=4 si avrà anche una distinzione in base a questa differenza.</a:t>
            </a:r>
          </a:p>
        </p:txBody>
      </p:sp>
      <p:pic>
        <p:nvPicPr>
          <p:cNvPr id="3" name="Immagine 2">
            <a:extLst>
              <a:ext uri="{FF2B5EF4-FFF2-40B4-BE49-F238E27FC236}">
                <a16:creationId xmlns:a16="http://schemas.microsoft.com/office/drawing/2014/main" id="{E7011FF6-4145-7DEC-BE94-C97AF2226225}"/>
              </a:ext>
            </a:extLst>
          </p:cNvPr>
          <p:cNvPicPr>
            <a:picLocks noChangeAspect="1"/>
          </p:cNvPicPr>
          <p:nvPr/>
        </p:nvPicPr>
        <p:blipFill>
          <a:blip r:embed="rId3"/>
          <a:stretch>
            <a:fillRect/>
          </a:stretch>
        </p:blipFill>
        <p:spPr>
          <a:xfrm>
            <a:off x="4105770" y="901614"/>
            <a:ext cx="4819898" cy="3340272"/>
          </a:xfrm>
          <a:prstGeom prst="rect">
            <a:avLst/>
          </a:prstGeom>
        </p:spPr>
      </p:pic>
    </p:spTree>
    <p:extLst>
      <p:ext uri="{BB962C8B-B14F-4D97-AF65-F5344CB8AC3E}">
        <p14:creationId xmlns:p14="http://schemas.microsoft.com/office/powerpoint/2010/main" val="162928427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k</a:t>
            </a:r>
            <a:r>
              <a:rPr lang="en" dirty="0"/>
              <a:t> = 4</a:t>
            </a:r>
            <a:endParaRPr dirty="0"/>
          </a:p>
        </p:txBody>
      </p:sp>
      <p:sp>
        <p:nvSpPr>
          <p:cNvPr id="8" name="Google Shape;2595;p28">
            <a:extLst>
              <a:ext uri="{FF2B5EF4-FFF2-40B4-BE49-F238E27FC236}">
                <a16:creationId xmlns:a16="http://schemas.microsoft.com/office/drawing/2014/main" id="{97D96660-C8F5-F851-ED84-BA7157E306E2}"/>
              </a:ext>
            </a:extLst>
          </p:cNvPr>
          <p:cNvSpPr txBox="1">
            <a:spLocks/>
          </p:cNvSpPr>
          <p:nvPr/>
        </p:nvSpPr>
        <p:spPr>
          <a:xfrm>
            <a:off x="348344" y="339701"/>
            <a:ext cx="3757426" cy="3694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it-IT" dirty="0"/>
              <a:t>Per k=4, </a:t>
            </a:r>
          </a:p>
          <a:p>
            <a:pPr marL="0" indent="0">
              <a:buFont typeface="Nunito Light"/>
              <a:buNone/>
            </a:pPr>
            <a:r>
              <a:rPr lang="it-IT" dirty="0"/>
              <a:t>• Misure di non omogeneità statistica per il cluster 1: </a:t>
            </a:r>
            <a:r>
              <a:rPr lang="it-IT" b="1" dirty="0"/>
              <a:t>3.574123</a:t>
            </a:r>
            <a:r>
              <a:rPr lang="it-IT" dirty="0"/>
              <a:t> </a:t>
            </a:r>
          </a:p>
          <a:p>
            <a:pPr marL="0" indent="0">
              <a:buFont typeface="Nunito Light"/>
              <a:buNone/>
            </a:pPr>
            <a:r>
              <a:rPr lang="it-IT" dirty="0"/>
              <a:t>• Misure di non omogeneità statistica per il cluster 2: </a:t>
            </a:r>
            <a:r>
              <a:rPr lang="it-IT" b="1" dirty="0"/>
              <a:t>18.15647</a:t>
            </a:r>
            <a:r>
              <a:rPr lang="it-IT" dirty="0"/>
              <a:t> </a:t>
            </a:r>
          </a:p>
          <a:p>
            <a:pPr marL="0" indent="0">
              <a:buFont typeface="Nunito Light"/>
              <a:buNone/>
            </a:pPr>
            <a:r>
              <a:rPr lang="it-IT" dirty="0"/>
              <a:t>• Misure di non omogeneità statistica per il cluster 3: </a:t>
            </a:r>
            <a:r>
              <a:rPr lang="it-IT" b="1" dirty="0"/>
              <a:t>2.637755</a:t>
            </a:r>
            <a:r>
              <a:rPr lang="it-IT" dirty="0"/>
              <a:t> </a:t>
            </a:r>
          </a:p>
          <a:p>
            <a:pPr marL="0" indent="0">
              <a:buFont typeface="Nunito Light"/>
              <a:buNone/>
            </a:pPr>
            <a:r>
              <a:rPr lang="it-IT" dirty="0"/>
              <a:t>• Misure di non omogeneità statistica per il cluster 4: </a:t>
            </a:r>
            <a:r>
              <a:rPr lang="it-IT" b="1" dirty="0"/>
              <a:t>0.5756603</a:t>
            </a:r>
            <a:r>
              <a:rPr lang="it-IT" dirty="0"/>
              <a:t> </a:t>
            </a:r>
          </a:p>
          <a:p>
            <a:pPr marL="0" indent="0">
              <a:buFont typeface="Nunito Light"/>
              <a:buNone/>
            </a:pPr>
            <a:r>
              <a:rPr lang="it-IT" dirty="0"/>
              <a:t>• Misura di non omogeneità interna ai cluster (</a:t>
            </a:r>
            <a:r>
              <a:rPr lang="it-IT" dirty="0" err="1"/>
              <a:t>within</a:t>
            </a:r>
            <a:r>
              <a:rPr lang="it-IT" dirty="0"/>
              <a:t>): </a:t>
            </a:r>
            <a:r>
              <a:rPr lang="it-IT" b="1" dirty="0"/>
              <a:t>99.63428</a:t>
            </a:r>
            <a:r>
              <a:rPr lang="it-IT" dirty="0"/>
              <a:t>  </a:t>
            </a:r>
          </a:p>
          <a:p>
            <a:pPr marL="0" indent="0">
              <a:buFont typeface="Nunito Light"/>
              <a:buNone/>
            </a:pPr>
            <a:r>
              <a:rPr lang="it-IT" dirty="0"/>
              <a:t>• Misura di non omogeneità tra i cluster (</a:t>
            </a:r>
            <a:r>
              <a:rPr lang="it-IT" dirty="0" err="1"/>
              <a:t>between</a:t>
            </a:r>
            <a:r>
              <a:rPr lang="it-IT" dirty="0"/>
              <a:t>): </a:t>
            </a:r>
            <a:r>
              <a:rPr lang="it-IT" b="1" dirty="0"/>
              <a:t>75.63284</a:t>
            </a:r>
            <a:r>
              <a:rPr lang="it-IT" dirty="0"/>
              <a:t> </a:t>
            </a:r>
          </a:p>
          <a:p>
            <a:pPr marL="0" indent="0">
              <a:buFont typeface="Nunito Light"/>
              <a:buNone/>
            </a:pPr>
            <a:endParaRPr lang="it-IT" dirty="0"/>
          </a:p>
          <a:p>
            <a:pPr marL="0" indent="0">
              <a:buFont typeface="Nunito Light"/>
              <a:buNone/>
            </a:pPr>
            <a:r>
              <a:rPr lang="it-IT" dirty="0"/>
              <a:t>Notiamo che, rispetto a k=3, la distanza inter-cluster è diminuita e la distanza intra-cluster è aumentata. Inoltre, le misure di non omogeneità statistica interne ai singoli cluster sono diminuite. Stavolta, il terzo gruppo contiene i paesi che hanno la disoccupazione più alta in assoluto, mentre il quarto gruppo contiene i paesi con la forza lavoro più bassa in assoluto, che sono due problematiche ben diverse. Quindi si è scelto k = 4. </a:t>
            </a:r>
          </a:p>
        </p:txBody>
      </p:sp>
      <p:pic>
        <p:nvPicPr>
          <p:cNvPr id="4" name="Immagine 3">
            <a:extLst>
              <a:ext uri="{FF2B5EF4-FFF2-40B4-BE49-F238E27FC236}">
                <a16:creationId xmlns:a16="http://schemas.microsoft.com/office/drawing/2014/main" id="{671A6D67-5265-BC31-BB1D-16858A508CB6}"/>
              </a:ext>
            </a:extLst>
          </p:cNvPr>
          <p:cNvPicPr>
            <a:picLocks noChangeAspect="1"/>
          </p:cNvPicPr>
          <p:nvPr/>
        </p:nvPicPr>
        <p:blipFill>
          <a:blip r:embed="rId3"/>
          <a:stretch>
            <a:fillRect/>
          </a:stretch>
        </p:blipFill>
        <p:spPr>
          <a:xfrm>
            <a:off x="4224461" y="933366"/>
            <a:ext cx="4800847" cy="3276768"/>
          </a:xfrm>
          <a:prstGeom prst="rect">
            <a:avLst/>
          </a:prstGeom>
        </p:spPr>
      </p:pic>
    </p:spTree>
    <p:extLst>
      <p:ext uri="{BB962C8B-B14F-4D97-AF65-F5344CB8AC3E}">
        <p14:creationId xmlns:p14="http://schemas.microsoft.com/office/powerpoint/2010/main" val="2289843844"/>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57"/>
        <p:cNvGrpSpPr/>
        <p:nvPr/>
      </p:nvGrpSpPr>
      <p:grpSpPr>
        <a:xfrm>
          <a:off x="0" y="0"/>
          <a:ext cx="0" cy="0"/>
          <a:chOff x="0" y="0"/>
          <a:chExt cx="0" cy="0"/>
        </a:xfrm>
      </p:grpSpPr>
      <p:sp>
        <p:nvSpPr>
          <p:cNvPr id="3358" name="Google Shape;3358;p45"/>
          <p:cNvSpPr txBox="1">
            <a:spLocks noGrp="1"/>
          </p:cNvSpPr>
          <p:nvPr>
            <p:ph type="title"/>
          </p:nvPr>
        </p:nvSpPr>
        <p:spPr>
          <a:xfrm>
            <a:off x="66858" y="6130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Analisi sui cluster</a:t>
            </a:r>
            <a:endParaRPr dirty="0"/>
          </a:p>
        </p:txBody>
      </p:sp>
      <p:sp>
        <p:nvSpPr>
          <p:cNvPr id="3359" name="Google Shape;3359;p45"/>
          <p:cNvSpPr txBox="1">
            <a:spLocks noGrp="1"/>
          </p:cNvSpPr>
          <p:nvPr>
            <p:ph type="subTitle" idx="1"/>
          </p:nvPr>
        </p:nvSpPr>
        <p:spPr>
          <a:xfrm>
            <a:off x="117436" y="838899"/>
            <a:ext cx="2379000" cy="42432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1100" dirty="0"/>
              <a:t>Per quanto riguarda il primo gruppo, l’Islanda e la Svezia hanno entrambe una bassissima disoccupazione e un’altissima forza lavoro. Entrambi i paesi adottano il modello svedese; Il "modello svedese" si riferisce a un sistema economico e sociale (che include diversi paesi tra cui Islanda e Svezia) basato su un mix di libero mercato e intervento statale, caratterizzato da un’elevata protezione sociale, elevati livelli di tassazione, un forte sostegno al benessere dei lavoratori e una collaborazione tra governo, sindacati e imprese per promuovere la stabilità economica e la giustizia sociale.</a:t>
            </a:r>
            <a:endParaRPr sz="1100" dirty="0"/>
          </a:p>
        </p:txBody>
      </p:sp>
      <p:sp>
        <p:nvSpPr>
          <p:cNvPr id="3360" name="Google Shape;3360;p45"/>
          <p:cNvSpPr txBox="1">
            <a:spLocks noGrp="1"/>
          </p:cNvSpPr>
          <p:nvPr>
            <p:ph type="subTitle" idx="2"/>
          </p:nvPr>
        </p:nvSpPr>
        <p:spPr>
          <a:xfrm>
            <a:off x="3382483" y="838899"/>
            <a:ext cx="2379000" cy="198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1100" dirty="0"/>
              <a:t>Per quanto riguarda il secondo gruppo, esso è formato da paesi che sono nella media e non presentano caratteristiche particolari.</a:t>
            </a:r>
            <a:endParaRPr sz="1100" dirty="0"/>
          </a:p>
        </p:txBody>
      </p:sp>
      <p:sp>
        <p:nvSpPr>
          <p:cNvPr id="3361" name="Google Shape;3361;p45"/>
          <p:cNvSpPr txBox="1">
            <a:spLocks noGrp="1"/>
          </p:cNvSpPr>
          <p:nvPr>
            <p:ph type="subTitle" idx="3"/>
          </p:nvPr>
        </p:nvSpPr>
        <p:spPr>
          <a:xfrm>
            <a:off x="6040160" y="838898"/>
            <a:ext cx="2379000" cy="3961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1100" dirty="0"/>
              <a:t>Il quarto gruppo è formato dai paesi con la forza lavoro più bassa in assoluto. Belgio, Francia, Italia e Turchia. E al primo posto, con una percentuale di forza lavoro del 49% c’è l’Italia. Ciò significa che c’è una parte consistente della popolazione che non cerca lavoro e rimane volontariamente disoccupata. Bisogna dire che questo valore è influenzato anche dalla presenza di molte persone anziane in Italia, come è stato possibile vedere precedentemente dai </a:t>
            </a:r>
            <a:r>
              <a:rPr lang="it-IT" sz="1100" dirty="0" err="1"/>
              <a:t>barplot</a:t>
            </a:r>
            <a:r>
              <a:rPr lang="it-IT" sz="1100" dirty="0"/>
              <a:t> dell’età. Inoltre, anche la "fuga di cervelli" influisce sulla diminuzione della forza lavoro. Anche lo sfruttamento e la mancanza di sicurezza sul lavoro sono aspetti importanti da considerare.</a:t>
            </a:r>
            <a:endParaRPr sz="1100" dirty="0"/>
          </a:p>
        </p:txBody>
      </p:sp>
      <p:sp>
        <p:nvSpPr>
          <p:cNvPr id="3362" name="Google Shape;3362;p45"/>
          <p:cNvSpPr txBox="1">
            <a:spLocks noGrp="1"/>
          </p:cNvSpPr>
          <p:nvPr>
            <p:ph type="subTitle" idx="4"/>
          </p:nvPr>
        </p:nvSpPr>
        <p:spPr>
          <a:xfrm>
            <a:off x="117436" y="450101"/>
            <a:ext cx="2379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 Gruppo</a:t>
            </a:r>
            <a:endParaRPr dirty="0"/>
          </a:p>
        </p:txBody>
      </p:sp>
      <p:sp>
        <p:nvSpPr>
          <p:cNvPr id="3363" name="Google Shape;3363;p45"/>
          <p:cNvSpPr txBox="1">
            <a:spLocks noGrp="1"/>
          </p:cNvSpPr>
          <p:nvPr>
            <p:ph type="subTitle" idx="5"/>
          </p:nvPr>
        </p:nvSpPr>
        <p:spPr>
          <a:xfrm>
            <a:off x="3382483" y="450101"/>
            <a:ext cx="2379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 Gruppo</a:t>
            </a:r>
            <a:endParaRPr dirty="0"/>
          </a:p>
        </p:txBody>
      </p:sp>
      <p:sp>
        <p:nvSpPr>
          <p:cNvPr id="3364" name="Google Shape;3364;p45"/>
          <p:cNvSpPr txBox="1">
            <a:spLocks noGrp="1"/>
          </p:cNvSpPr>
          <p:nvPr>
            <p:ph type="subTitle" idx="6"/>
          </p:nvPr>
        </p:nvSpPr>
        <p:spPr>
          <a:xfrm>
            <a:off x="6044949" y="476259"/>
            <a:ext cx="2379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4° Gruppo</a:t>
            </a:r>
            <a:endParaRPr dirty="0"/>
          </a:p>
        </p:txBody>
      </p:sp>
      <p:sp>
        <p:nvSpPr>
          <p:cNvPr id="2" name="Google Shape;3360;p45">
            <a:extLst>
              <a:ext uri="{FF2B5EF4-FFF2-40B4-BE49-F238E27FC236}">
                <a16:creationId xmlns:a16="http://schemas.microsoft.com/office/drawing/2014/main" id="{A9C7B34D-B238-B09E-E414-3EAC0DD0B519}"/>
              </a:ext>
            </a:extLst>
          </p:cNvPr>
          <p:cNvSpPr txBox="1">
            <a:spLocks/>
          </p:cNvSpPr>
          <p:nvPr/>
        </p:nvSpPr>
        <p:spPr>
          <a:xfrm>
            <a:off x="3382481" y="2182623"/>
            <a:ext cx="2379000" cy="198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it-IT" sz="1100" dirty="0"/>
              <a:t>Il terzo gruppo presenta paesi con la percentuale di disoccupazione più alta in assoluto. Costa Rica, Spagna e Colombia. Questi tre paesi non si sono ancora ripresi completamente dalla crisi del 2008. Un dato promettente è che tutti e tre i paesi hanno avuto un calo della disoccupazione sia nel 2021 che nel 2022.</a:t>
            </a:r>
          </a:p>
        </p:txBody>
      </p:sp>
      <p:sp>
        <p:nvSpPr>
          <p:cNvPr id="3" name="Google Shape;3363;p45">
            <a:extLst>
              <a:ext uri="{FF2B5EF4-FFF2-40B4-BE49-F238E27FC236}">
                <a16:creationId xmlns:a16="http://schemas.microsoft.com/office/drawing/2014/main" id="{8D317A78-979B-8F55-80C9-425744D028C8}"/>
              </a:ext>
            </a:extLst>
          </p:cNvPr>
          <p:cNvSpPr txBox="1">
            <a:spLocks/>
          </p:cNvSpPr>
          <p:nvPr/>
        </p:nvSpPr>
        <p:spPr>
          <a:xfrm>
            <a:off x="3382481" y="1793825"/>
            <a:ext cx="23790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2pPr>
            <a:lvl3pPr marL="1371600" marR="0" lvl="2"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3pPr>
            <a:lvl4pPr marL="1828800" marR="0" lvl="3"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4pPr>
            <a:lvl5pPr marL="2286000" marR="0" lvl="4"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5pPr>
            <a:lvl6pPr marL="2743200" marR="0" lvl="5"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6pPr>
            <a:lvl7pPr marL="3200400" marR="0" lvl="6"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7pPr>
            <a:lvl8pPr marL="3657600" marR="0" lvl="7"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8pPr>
            <a:lvl9pPr marL="4114800" marR="0" lvl="8"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9pPr>
          </a:lstStyle>
          <a:p>
            <a:pPr marL="0" indent="0"/>
            <a:r>
              <a:rPr lang="it-IT" dirty="0"/>
              <a:t>3° Gruppo</a:t>
            </a:r>
          </a:p>
        </p:txBody>
      </p:sp>
    </p:spTree>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1643854"/>
            <a:ext cx="77175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Cluster K-MEANS</a:t>
            </a:r>
            <a:endParaRPr dirty="0"/>
          </a:p>
        </p:txBody>
      </p:sp>
      <p:sp>
        <p:nvSpPr>
          <p:cNvPr id="2693" name="Google Shape;2693;p31"/>
          <p:cNvSpPr txBox="1">
            <a:spLocks noGrp="1"/>
          </p:cNvSpPr>
          <p:nvPr>
            <p:ph type="subTitle" idx="1"/>
          </p:nvPr>
        </p:nvSpPr>
        <p:spPr>
          <a:xfrm>
            <a:off x="713225" y="3222375"/>
            <a:ext cx="7717500" cy="151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Come individui sono stati scelti i 38 paesi nel 2022, come caratteristica 1 la percentuale di disoccupati maschile rispetto alla forza lavoro, e come caratteristica 2 la percentuale di disoccupati femminile rispetto alla forza lavoro. L’obiettivo è raggruppare i paesi in base al tipo di problematiche che hanno sulla disparità di disoccupazione tra i due sessi.</a:t>
            </a:r>
            <a:endParaRPr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340289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2595" name="Google Shape;2595;p28"/>
          <p:cNvSpPr txBox="1">
            <a:spLocks noGrp="1"/>
          </p:cNvSpPr>
          <p:nvPr>
            <p:ph type="body" idx="1"/>
          </p:nvPr>
        </p:nvSpPr>
        <p:spPr>
          <a:xfrm>
            <a:off x="5352848" y="3351498"/>
            <a:ext cx="2963738" cy="11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Osservando il grafico della silhouette sembra che il numero migliore di k sia tra 2 e 3.</a:t>
            </a:r>
            <a:endParaRPr dirty="0"/>
          </a:p>
        </p:txBody>
      </p:sp>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0"/>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Scegliere il numero k</a:t>
            </a:r>
            <a:endParaRPr dirty="0"/>
          </a:p>
        </p:txBody>
      </p:sp>
      <p:sp>
        <p:nvSpPr>
          <p:cNvPr id="8" name="Google Shape;2595;p28">
            <a:extLst>
              <a:ext uri="{FF2B5EF4-FFF2-40B4-BE49-F238E27FC236}">
                <a16:creationId xmlns:a16="http://schemas.microsoft.com/office/drawing/2014/main" id="{97D96660-C8F5-F851-ED84-BA7157E306E2}"/>
              </a:ext>
            </a:extLst>
          </p:cNvPr>
          <p:cNvSpPr txBox="1">
            <a:spLocks/>
          </p:cNvSpPr>
          <p:nvPr/>
        </p:nvSpPr>
        <p:spPr>
          <a:xfrm>
            <a:off x="928008" y="3351498"/>
            <a:ext cx="2963738" cy="114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it-IT" dirty="0"/>
              <a:t>Osservando il grafico del gap sembra che il numero migliore di cluster sia attorno al 4.</a:t>
            </a:r>
          </a:p>
        </p:txBody>
      </p:sp>
      <p:pic>
        <p:nvPicPr>
          <p:cNvPr id="3" name="Immagine 2" descr="Immagine che contiene testo, diagramma, linea, Carattere&#10;&#10;Descrizione generata automaticamente">
            <a:extLst>
              <a:ext uri="{FF2B5EF4-FFF2-40B4-BE49-F238E27FC236}">
                <a16:creationId xmlns:a16="http://schemas.microsoft.com/office/drawing/2014/main" id="{CB4B70BE-3242-7130-A050-B050EB3AF0CB}"/>
              </a:ext>
            </a:extLst>
          </p:cNvPr>
          <p:cNvPicPr>
            <a:picLocks noChangeAspect="1"/>
          </p:cNvPicPr>
          <p:nvPr/>
        </p:nvPicPr>
        <p:blipFill>
          <a:blip r:embed="rId3"/>
          <a:stretch>
            <a:fillRect/>
          </a:stretch>
        </p:blipFill>
        <p:spPr>
          <a:xfrm>
            <a:off x="481590" y="1013673"/>
            <a:ext cx="4000706" cy="2267067"/>
          </a:xfrm>
          <a:prstGeom prst="rect">
            <a:avLst/>
          </a:prstGeom>
        </p:spPr>
      </p:pic>
      <p:pic>
        <p:nvPicPr>
          <p:cNvPr id="6" name="Immagine 5" descr="Immagine che contiene testo, linea, diagramma, Carattere">
            <a:extLst>
              <a:ext uri="{FF2B5EF4-FFF2-40B4-BE49-F238E27FC236}">
                <a16:creationId xmlns:a16="http://schemas.microsoft.com/office/drawing/2014/main" id="{FD25240C-D2FE-1265-9561-01C87AE84632}"/>
              </a:ext>
            </a:extLst>
          </p:cNvPr>
          <p:cNvPicPr>
            <a:picLocks noChangeAspect="1"/>
          </p:cNvPicPr>
          <p:nvPr/>
        </p:nvPicPr>
        <p:blipFill>
          <a:blip r:embed="rId4"/>
          <a:stretch>
            <a:fillRect/>
          </a:stretch>
        </p:blipFill>
        <p:spPr>
          <a:xfrm>
            <a:off x="4735185" y="1013673"/>
            <a:ext cx="4000706" cy="2267067"/>
          </a:xfrm>
          <a:prstGeom prst="rect">
            <a:avLst/>
          </a:prstGeom>
        </p:spPr>
      </p:pic>
    </p:spTree>
    <p:extLst>
      <p:ext uri="{BB962C8B-B14F-4D97-AF65-F5344CB8AC3E}">
        <p14:creationId xmlns:p14="http://schemas.microsoft.com/office/powerpoint/2010/main" val="117035668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Obiettivo dell’analisi</a:t>
            </a:r>
            <a:endParaRPr dirty="0"/>
          </a:p>
        </p:txBody>
      </p:sp>
      <p:sp>
        <p:nvSpPr>
          <p:cNvPr id="2623" name="Google Shape;2623;p30"/>
          <p:cNvSpPr txBox="1">
            <a:spLocks noGrp="1"/>
          </p:cNvSpPr>
          <p:nvPr>
            <p:ph type="subTitle" idx="2"/>
          </p:nvPr>
        </p:nvSpPr>
        <p:spPr>
          <a:xfrm>
            <a:off x="716625" y="1360275"/>
            <a:ext cx="7529304" cy="29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a:t>
            </a:r>
            <a:r>
              <a:rPr lang="it-IT" b="1" dirty="0">
                <a:solidFill>
                  <a:schemeClr val="accent1">
                    <a:lumMod val="75000"/>
                  </a:schemeClr>
                </a:solidFill>
              </a:rPr>
              <a:t>obiettivo</a:t>
            </a:r>
            <a:r>
              <a:rPr lang="it-IT" dirty="0"/>
              <a:t> di questa analisi sul dataset è visualizzare e comprendere le differenze sulla forza lavoro di ogni paese, cercando di capirne le motivazioni.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Analizzando sia le differenze della forza lavoro sul sesso che sull’età, si può avere anche una panoramica più completa di come il mondo del lavoro si sia evoluto dal 2010 fino al 2022.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Si possono fare anche </a:t>
            </a:r>
            <a:r>
              <a:rPr lang="it-IT" dirty="0">
                <a:solidFill>
                  <a:schemeClr val="accent1">
                    <a:lumMod val="75000"/>
                  </a:schemeClr>
                </a:solidFill>
              </a:rPr>
              <a:t>confronti</a:t>
            </a:r>
            <a:r>
              <a:rPr lang="it-IT" dirty="0"/>
              <a:t> importanti avendo a disposizione i dati della disoccupazione e della popolazione di un paese, che possono aiutare a scoprire le problematiche che si celano dietro ogni nazione. </a:t>
            </a:r>
            <a:endParaRPr dirty="0"/>
          </a:p>
        </p:txBody>
      </p:sp>
      <p:grpSp>
        <p:nvGrpSpPr>
          <p:cNvPr id="2624" name="Google Shape;2624;p30"/>
          <p:cNvGrpSpPr/>
          <p:nvPr/>
        </p:nvGrpSpPr>
        <p:grpSpPr>
          <a:xfrm>
            <a:off x="122000" y="4917447"/>
            <a:ext cx="4420450" cy="226056"/>
            <a:chOff x="122000" y="4917447"/>
            <a:chExt cx="4420450" cy="226056"/>
          </a:xfrm>
        </p:grpSpPr>
        <p:sp>
          <p:nvSpPr>
            <p:cNvPr id="2625" name="Google Shape;2625;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p:cNvGrpSpPr/>
          <p:nvPr/>
        </p:nvGrpSpPr>
        <p:grpSpPr>
          <a:xfrm>
            <a:off x="4601500" y="4884626"/>
            <a:ext cx="4420450" cy="258877"/>
            <a:chOff x="4601500" y="4884626"/>
            <a:chExt cx="4420450" cy="258877"/>
          </a:xfrm>
        </p:grpSpPr>
        <p:sp>
          <p:nvSpPr>
            <p:cNvPr id="2641" name="Google Shape;2641;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p:cNvGrpSpPr/>
          <p:nvPr/>
        </p:nvGrpSpPr>
        <p:grpSpPr>
          <a:xfrm>
            <a:off x="122025" y="5036324"/>
            <a:ext cx="4420450" cy="107173"/>
            <a:chOff x="122000" y="4917447"/>
            <a:chExt cx="4420450" cy="226056"/>
          </a:xfrm>
        </p:grpSpPr>
        <p:sp>
          <p:nvSpPr>
            <p:cNvPr id="2657" name="Google Shape;2657;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p:cNvGrpSpPr/>
          <p:nvPr/>
        </p:nvGrpSpPr>
        <p:grpSpPr>
          <a:xfrm>
            <a:off x="4601525" y="5020763"/>
            <a:ext cx="4420450" cy="122734"/>
            <a:chOff x="4601500" y="4884626"/>
            <a:chExt cx="4420450" cy="258877"/>
          </a:xfrm>
        </p:grpSpPr>
        <p:sp>
          <p:nvSpPr>
            <p:cNvPr id="2673" name="Google Shape;2673;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980521963"/>
      </p:ext>
    </p:extLst>
  </p:cSld>
  <p:clrMapOvr>
    <a:masterClrMapping/>
  </p:clrMapOvr>
  <p:transition spd="slow">
    <p:push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2595" name="Google Shape;2595;p28"/>
          <p:cNvSpPr txBox="1">
            <a:spLocks noGrp="1"/>
          </p:cNvSpPr>
          <p:nvPr>
            <p:ph type="body" idx="1"/>
          </p:nvPr>
        </p:nvSpPr>
        <p:spPr>
          <a:xfrm>
            <a:off x="3409748" y="3490291"/>
            <a:ext cx="2963738" cy="11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Osservando il grafico del gomito sembra che il numero migliore di k sia tra 2 a 4. </a:t>
            </a:r>
            <a:endParaRPr dirty="0"/>
          </a:p>
        </p:txBody>
      </p:sp>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0"/>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Scegliere il numero k</a:t>
            </a:r>
            <a:endParaRPr dirty="0"/>
          </a:p>
        </p:txBody>
      </p:sp>
      <p:pic>
        <p:nvPicPr>
          <p:cNvPr id="4" name="Immagine 3" descr="Immagine che contiene testo, linea, Diagramma, Carattere&#10;&#10;Descrizione generata automaticamente">
            <a:extLst>
              <a:ext uri="{FF2B5EF4-FFF2-40B4-BE49-F238E27FC236}">
                <a16:creationId xmlns:a16="http://schemas.microsoft.com/office/drawing/2014/main" id="{6BEE27B7-1A96-E3FE-602D-6978541FD8DF}"/>
              </a:ext>
            </a:extLst>
          </p:cNvPr>
          <p:cNvPicPr>
            <a:picLocks noChangeAspect="1"/>
          </p:cNvPicPr>
          <p:nvPr/>
        </p:nvPicPr>
        <p:blipFill>
          <a:blip r:embed="rId3"/>
          <a:stretch>
            <a:fillRect/>
          </a:stretch>
        </p:blipFill>
        <p:spPr>
          <a:xfrm>
            <a:off x="2351210" y="649002"/>
            <a:ext cx="4615431" cy="2615411"/>
          </a:xfrm>
          <a:prstGeom prst="rect">
            <a:avLst/>
          </a:prstGeom>
        </p:spPr>
      </p:pic>
    </p:spTree>
    <p:extLst>
      <p:ext uri="{BB962C8B-B14F-4D97-AF65-F5344CB8AC3E}">
        <p14:creationId xmlns:p14="http://schemas.microsoft.com/office/powerpoint/2010/main" val="2834780962"/>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30"/>
        <p:cNvGrpSpPr/>
        <p:nvPr/>
      </p:nvGrpSpPr>
      <p:grpSpPr>
        <a:xfrm>
          <a:off x="0" y="0"/>
          <a:ext cx="0" cy="0"/>
          <a:chOff x="0" y="0"/>
          <a:chExt cx="0" cy="0"/>
        </a:xfrm>
      </p:grpSpPr>
      <p:sp>
        <p:nvSpPr>
          <p:cNvPr id="2731" name="Google Shape;2731;p34"/>
          <p:cNvSpPr txBox="1">
            <a:spLocks noGrp="1"/>
          </p:cNvSpPr>
          <p:nvPr>
            <p:ph type="title"/>
          </p:nvPr>
        </p:nvSpPr>
        <p:spPr>
          <a:xfrm>
            <a:off x="713250" y="1773450"/>
            <a:ext cx="7717500" cy="159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Dopo aver valutato questi metodi, consideriamo k = 2,3,4.</a:t>
            </a:r>
            <a:endParaRPr dirty="0"/>
          </a:p>
        </p:txBody>
      </p:sp>
      <p:grpSp>
        <p:nvGrpSpPr>
          <p:cNvPr id="2732" name="Google Shape;2732;p34"/>
          <p:cNvGrpSpPr/>
          <p:nvPr/>
        </p:nvGrpSpPr>
        <p:grpSpPr>
          <a:xfrm rot="10800000">
            <a:off x="2282274" y="4168879"/>
            <a:ext cx="4528741" cy="453231"/>
            <a:chOff x="2226811" y="890954"/>
            <a:chExt cx="4528741" cy="453231"/>
          </a:xfrm>
        </p:grpSpPr>
        <p:sp>
          <p:nvSpPr>
            <p:cNvPr id="2733" name="Google Shape;2733;p34"/>
            <p:cNvSpPr/>
            <p:nvPr/>
          </p:nvSpPr>
          <p:spPr>
            <a:xfrm>
              <a:off x="3450556" y="1023015"/>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4" name="Google Shape;2734;p34"/>
            <p:cNvSpPr/>
            <p:nvPr/>
          </p:nvSpPr>
          <p:spPr>
            <a:xfrm>
              <a:off x="3909737" y="948569"/>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5" name="Google Shape;2735;p34"/>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6" name="Google Shape;2736;p34"/>
            <p:cNvSpPr/>
            <p:nvPr/>
          </p:nvSpPr>
          <p:spPr>
            <a:xfrm>
              <a:off x="5439602" y="925498"/>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7" name="Google Shape;2737;p34"/>
            <p:cNvSpPr/>
            <p:nvPr/>
          </p:nvSpPr>
          <p:spPr>
            <a:xfrm>
              <a:off x="4827361" y="98550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8" name="Google Shape;2738;p34"/>
            <p:cNvSpPr/>
            <p:nvPr/>
          </p:nvSpPr>
          <p:spPr>
            <a:xfrm>
              <a:off x="3297865"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9" name="Google Shape;2739;p34"/>
            <p:cNvSpPr/>
            <p:nvPr/>
          </p:nvSpPr>
          <p:spPr>
            <a:xfrm>
              <a:off x="3756677"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0" name="Google Shape;2740;p34"/>
            <p:cNvSpPr/>
            <p:nvPr/>
          </p:nvSpPr>
          <p:spPr>
            <a:xfrm>
              <a:off x="4368549" y="978764"/>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1" name="Google Shape;2741;p34"/>
            <p:cNvSpPr/>
            <p:nvPr/>
          </p:nvSpPr>
          <p:spPr>
            <a:xfrm>
              <a:off x="5133482" y="1056802"/>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2" name="Google Shape;2742;p34"/>
            <p:cNvSpPr/>
            <p:nvPr/>
          </p:nvSpPr>
          <p:spPr>
            <a:xfrm>
              <a:off x="5898415" y="1087186"/>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3" name="Google Shape;2743;p34"/>
            <p:cNvSpPr/>
            <p:nvPr/>
          </p:nvSpPr>
          <p:spPr>
            <a:xfrm>
              <a:off x="5745354" y="1039846"/>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4" name="Google Shape;2744;p34"/>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5" name="Google Shape;2745;p34"/>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6" name="Google Shape;2746;p34"/>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7" name="Google Shape;2747;p34"/>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8" name="Google Shape;2748;p34"/>
            <p:cNvSpPr/>
            <p:nvPr/>
          </p:nvSpPr>
          <p:spPr>
            <a:xfrm>
              <a:off x="5286542" y="1029823"/>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9" name="Google Shape;2749;p34"/>
            <p:cNvSpPr/>
            <p:nvPr/>
          </p:nvSpPr>
          <p:spPr>
            <a:xfrm>
              <a:off x="4062797"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0" name="Google Shape;2750;p34"/>
            <p:cNvSpPr/>
            <p:nvPr/>
          </p:nvSpPr>
          <p:spPr>
            <a:xfrm>
              <a:off x="2991744"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1" name="Google Shape;2751;p34"/>
            <p:cNvSpPr/>
            <p:nvPr/>
          </p:nvSpPr>
          <p:spPr>
            <a:xfrm>
              <a:off x="2685624" y="106947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2" name="Google Shape;2752;p34"/>
            <p:cNvSpPr/>
            <p:nvPr/>
          </p:nvSpPr>
          <p:spPr>
            <a:xfrm>
              <a:off x="2379503" y="1069535"/>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3" name="Google Shape;2753;p34"/>
            <p:cNvSpPr/>
            <p:nvPr/>
          </p:nvSpPr>
          <p:spPr>
            <a:xfrm>
              <a:off x="2532563" y="1037261"/>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4" name="Google Shape;2754;p34"/>
            <p:cNvSpPr/>
            <p:nvPr/>
          </p:nvSpPr>
          <p:spPr>
            <a:xfrm>
              <a:off x="3144804"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5" name="Google Shape;2755;p34"/>
            <p:cNvSpPr/>
            <p:nvPr/>
          </p:nvSpPr>
          <p:spPr>
            <a:xfrm>
              <a:off x="3603617" y="1086996"/>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6" name="Google Shape;2756;p34"/>
            <p:cNvSpPr/>
            <p:nvPr/>
          </p:nvSpPr>
          <p:spPr>
            <a:xfrm>
              <a:off x="4215858"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7" name="Google Shape;2757;p34"/>
            <p:cNvSpPr/>
            <p:nvPr/>
          </p:nvSpPr>
          <p:spPr>
            <a:xfrm>
              <a:off x="4980422" y="1002717"/>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8" name="Google Shape;2758;p34"/>
            <p:cNvSpPr/>
            <p:nvPr/>
          </p:nvSpPr>
          <p:spPr>
            <a:xfrm>
              <a:off x="4674301"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9" name="Google Shape;2759;p34"/>
            <p:cNvSpPr/>
            <p:nvPr/>
          </p:nvSpPr>
          <p:spPr>
            <a:xfrm>
              <a:off x="5592294" y="1098532"/>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0" name="Google Shape;2760;p34"/>
            <p:cNvSpPr/>
            <p:nvPr/>
          </p:nvSpPr>
          <p:spPr>
            <a:xfrm>
              <a:off x="6051475"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1" name="Google Shape;2761;p34"/>
            <p:cNvSpPr/>
            <p:nvPr/>
          </p:nvSpPr>
          <p:spPr>
            <a:xfrm>
              <a:off x="2838684" y="1102314"/>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2" name="Google Shape;2762;p34"/>
            <p:cNvSpPr/>
            <p:nvPr/>
          </p:nvSpPr>
          <p:spPr>
            <a:xfrm>
              <a:off x="2226811" y="99817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763" name="Google Shape;2763;p34"/>
          <p:cNvGrpSpPr/>
          <p:nvPr/>
        </p:nvGrpSpPr>
        <p:grpSpPr>
          <a:xfrm>
            <a:off x="2282274" y="4245079"/>
            <a:ext cx="4528741" cy="453231"/>
            <a:chOff x="2226811" y="890954"/>
            <a:chExt cx="4528741" cy="453231"/>
          </a:xfrm>
        </p:grpSpPr>
        <p:sp>
          <p:nvSpPr>
            <p:cNvPr id="2764" name="Google Shape;2764;p34"/>
            <p:cNvSpPr/>
            <p:nvPr/>
          </p:nvSpPr>
          <p:spPr>
            <a:xfrm>
              <a:off x="3450556" y="1023015"/>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5" name="Google Shape;2765;p34"/>
            <p:cNvSpPr/>
            <p:nvPr/>
          </p:nvSpPr>
          <p:spPr>
            <a:xfrm>
              <a:off x="3909737" y="948569"/>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6" name="Google Shape;2766;p34"/>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7" name="Google Shape;2767;p34"/>
            <p:cNvSpPr/>
            <p:nvPr/>
          </p:nvSpPr>
          <p:spPr>
            <a:xfrm>
              <a:off x="5439602" y="925498"/>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8" name="Google Shape;2768;p34"/>
            <p:cNvSpPr/>
            <p:nvPr/>
          </p:nvSpPr>
          <p:spPr>
            <a:xfrm>
              <a:off x="4827361" y="98550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9" name="Google Shape;2769;p34"/>
            <p:cNvSpPr/>
            <p:nvPr/>
          </p:nvSpPr>
          <p:spPr>
            <a:xfrm>
              <a:off x="3297865"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0" name="Google Shape;2770;p34"/>
            <p:cNvSpPr/>
            <p:nvPr/>
          </p:nvSpPr>
          <p:spPr>
            <a:xfrm>
              <a:off x="3756677"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1" name="Google Shape;2771;p34"/>
            <p:cNvSpPr/>
            <p:nvPr/>
          </p:nvSpPr>
          <p:spPr>
            <a:xfrm>
              <a:off x="4368549" y="978764"/>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2" name="Google Shape;2772;p34"/>
            <p:cNvSpPr/>
            <p:nvPr/>
          </p:nvSpPr>
          <p:spPr>
            <a:xfrm>
              <a:off x="5133482" y="1056802"/>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3" name="Google Shape;2773;p34"/>
            <p:cNvSpPr/>
            <p:nvPr/>
          </p:nvSpPr>
          <p:spPr>
            <a:xfrm>
              <a:off x="5898415" y="1087186"/>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4" name="Google Shape;2774;p34"/>
            <p:cNvSpPr/>
            <p:nvPr/>
          </p:nvSpPr>
          <p:spPr>
            <a:xfrm>
              <a:off x="5745354" y="1039846"/>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5" name="Google Shape;2775;p34"/>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6" name="Google Shape;2776;p34"/>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7" name="Google Shape;2777;p34"/>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8" name="Google Shape;2778;p34"/>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9" name="Google Shape;2779;p34"/>
            <p:cNvSpPr/>
            <p:nvPr/>
          </p:nvSpPr>
          <p:spPr>
            <a:xfrm>
              <a:off x="5286542" y="1029823"/>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0" name="Google Shape;2780;p34"/>
            <p:cNvSpPr/>
            <p:nvPr/>
          </p:nvSpPr>
          <p:spPr>
            <a:xfrm>
              <a:off x="4062797"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1" name="Google Shape;2781;p34"/>
            <p:cNvSpPr/>
            <p:nvPr/>
          </p:nvSpPr>
          <p:spPr>
            <a:xfrm>
              <a:off x="2991744"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2" name="Google Shape;2782;p34"/>
            <p:cNvSpPr/>
            <p:nvPr/>
          </p:nvSpPr>
          <p:spPr>
            <a:xfrm>
              <a:off x="2685624" y="106947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3" name="Google Shape;2783;p34"/>
            <p:cNvSpPr/>
            <p:nvPr/>
          </p:nvSpPr>
          <p:spPr>
            <a:xfrm>
              <a:off x="2379503" y="1069535"/>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4" name="Google Shape;2784;p34"/>
            <p:cNvSpPr/>
            <p:nvPr/>
          </p:nvSpPr>
          <p:spPr>
            <a:xfrm>
              <a:off x="2532563" y="1037261"/>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5" name="Google Shape;2785;p34"/>
            <p:cNvSpPr/>
            <p:nvPr/>
          </p:nvSpPr>
          <p:spPr>
            <a:xfrm>
              <a:off x="3144804"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6" name="Google Shape;2786;p34"/>
            <p:cNvSpPr/>
            <p:nvPr/>
          </p:nvSpPr>
          <p:spPr>
            <a:xfrm>
              <a:off x="3603617" y="1086996"/>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7" name="Google Shape;2787;p34"/>
            <p:cNvSpPr/>
            <p:nvPr/>
          </p:nvSpPr>
          <p:spPr>
            <a:xfrm>
              <a:off x="4215858"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8" name="Google Shape;2788;p34"/>
            <p:cNvSpPr/>
            <p:nvPr/>
          </p:nvSpPr>
          <p:spPr>
            <a:xfrm>
              <a:off x="4980422" y="1002717"/>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9" name="Google Shape;2789;p34"/>
            <p:cNvSpPr/>
            <p:nvPr/>
          </p:nvSpPr>
          <p:spPr>
            <a:xfrm>
              <a:off x="4674301"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0" name="Google Shape;2790;p34"/>
            <p:cNvSpPr/>
            <p:nvPr/>
          </p:nvSpPr>
          <p:spPr>
            <a:xfrm>
              <a:off x="5592294" y="1098532"/>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1" name="Google Shape;2791;p34"/>
            <p:cNvSpPr/>
            <p:nvPr/>
          </p:nvSpPr>
          <p:spPr>
            <a:xfrm>
              <a:off x="6051475"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2" name="Google Shape;2792;p34"/>
            <p:cNvSpPr/>
            <p:nvPr/>
          </p:nvSpPr>
          <p:spPr>
            <a:xfrm>
              <a:off x="2838684" y="1102314"/>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3" name="Google Shape;2793;p34"/>
            <p:cNvSpPr/>
            <p:nvPr/>
          </p:nvSpPr>
          <p:spPr>
            <a:xfrm>
              <a:off x="2226811" y="99817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794" name="Google Shape;2794;p34"/>
          <p:cNvGrpSpPr/>
          <p:nvPr/>
        </p:nvGrpSpPr>
        <p:grpSpPr>
          <a:xfrm rot="10800000">
            <a:off x="2282274" y="615704"/>
            <a:ext cx="4528741" cy="453231"/>
            <a:chOff x="2226811" y="890954"/>
            <a:chExt cx="4528741" cy="453231"/>
          </a:xfrm>
        </p:grpSpPr>
        <p:sp>
          <p:nvSpPr>
            <p:cNvPr id="2795" name="Google Shape;2795;p34"/>
            <p:cNvSpPr/>
            <p:nvPr/>
          </p:nvSpPr>
          <p:spPr>
            <a:xfrm>
              <a:off x="3450556" y="1023015"/>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6" name="Google Shape;2796;p34"/>
            <p:cNvSpPr/>
            <p:nvPr/>
          </p:nvSpPr>
          <p:spPr>
            <a:xfrm>
              <a:off x="3909737" y="948569"/>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7" name="Google Shape;2797;p34"/>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8" name="Google Shape;2798;p34"/>
            <p:cNvSpPr/>
            <p:nvPr/>
          </p:nvSpPr>
          <p:spPr>
            <a:xfrm>
              <a:off x="5439602" y="925498"/>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9" name="Google Shape;2799;p34"/>
            <p:cNvSpPr/>
            <p:nvPr/>
          </p:nvSpPr>
          <p:spPr>
            <a:xfrm>
              <a:off x="4827361" y="98550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0" name="Google Shape;2800;p34"/>
            <p:cNvSpPr/>
            <p:nvPr/>
          </p:nvSpPr>
          <p:spPr>
            <a:xfrm>
              <a:off x="3297865"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1" name="Google Shape;2801;p34"/>
            <p:cNvSpPr/>
            <p:nvPr/>
          </p:nvSpPr>
          <p:spPr>
            <a:xfrm>
              <a:off x="3756677"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2" name="Google Shape;2802;p34"/>
            <p:cNvSpPr/>
            <p:nvPr/>
          </p:nvSpPr>
          <p:spPr>
            <a:xfrm>
              <a:off x="4368549" y="978764"/>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3" name="Google Shape;2803;p34"/>
            <p:cNvSpPr/>
            <p:nvPr/>
          </p:nvSpPr>
          <p:spPr>
            <a:xfrm>
              <a:off x="5133482" y="1056802"/>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4" name="Google Shape;2804;p34"/>
            <p:cNvSpPr/>
            <p:nvPr/>
          </p:nvSpPr>
          <p:spPr>
            <a:xfrm>
              <a:off x="5898415" y="1087186"/>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5" name="Google Shape;2805;p34"/>
            <p:cNvSpPr/>
            <p:nvPr/>
          </p:nvSpPr>
          <p:spPr>
            <a:xfrm>
              <a:off x="5745354" y="1039846"/>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6" name="Google Shape;2806;p34"/>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7" name="Google Shape;2807;p34"/>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8" name="Google Shape;2808;p34"/>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9" name="Google Shape;2809;p34"/>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0" name="Google Shape;2810;p34"/>
            <p:cNvSpPr/>
            <p:nvPr/>
          </p:nvSpPr>
          <p:spPr>
            <a:xfrm>
              <a:off x="5286542" y="1029823"/>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1" name="Google Shape;2811;p34"/>
            <p:cNvSpPr/>
            <p:nvPr/>
          </p:nvSpPr>
          <p:spPr>
            <a:xfrm>
              <a:off x="4062797"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2" name="Google Shape;2812;p34"/>
            <p:cNvSpPr/>
            <p:nvPr/>
          </p:nvSpPr>
          <p:spPr>
            <a:xfrm>
              <a:off x="2991744"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3" name="Google Shape;2813;p34"/>
            <p:cNvSpPr/>
            <p:nvPr/>
          </p:nvSpPr>
          <p:spPr>
            <a:xfrm>
              <a:off x="2685624" y="106947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4" name="Google Shape;2814;p34"/>
            <p:cNvSpPr/>
            <p:nvPr/>
          </p:nvSpPr>
          <p:spPr>
            <a:xfrm>
              <a:off x="2379503" y="1069535"/>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5" name="Google Shape;2815;p34"/>
            <p:cNvSpPr/>
            <p:nvPr/>
          </p:nvSpPr>
          <p:spPr>
            <a:xfrm>
              <a:off x="2532563" y="1037261"/>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6" name="Google Shape;2816;p34"/>
            <p:cNvSpPr/>
            <p:nvPr/>
          </p:nvSpPr>
          <p:spPr>
            <a:xfrm>
              <a:off x="3144804"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7" name="Google Shape;2817;p34"/>
            <p:cNvSpPr/>
            <p:nvPr/>
          </p:nvSpPr>
          <p:spPr>
            <a:xfrm>
              <a:off x="3603617" y="1086996"/>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8" name="Google Shape;2818;p34"/>
            <p:cNvSpPr/>
            <p:nvPr/>
          </p:nvSpPr>
          <p:spPr>
            <a:xfrm>
              <a:off x="4215858"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9" name="Google Shape;2819;p34"/>
            <p:cNvSpPr/>
            <p:nvPr/>
          </p:nvSpPr>
          <p:spPr>
            <a:xfrm>
              <a:off x="4980422" y="1002717"/>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0" name="Google Shape;2820;p34"/>
            <p:cNvSpPr/>
            <p:nvPr/>
          </p:nvSpPr>
          <p:spPr>
            <a:xfrm>
              <a:off x="4674301"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1" name="Google Shape;2821;p34"/>
            <p:cNvSpPr/>
            <p:nvPr/>
          </p:nvSpPr>
          <p:spPr>
            <a:xfrm>
              <a:off x="5592294" y="1098532"/>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2" name="Google Shape;2822;p34"/>
            <p:cNvSpPr/>
            <p:nvPr/>
          </p:nvSpPr>
          <p:spPr>
            <a:xfrm>
              <a:off x="6051475"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3" name="Google Shape;2823;p34"/>
            <p:cNvSpPr/>
            <p:nvPr/>
          </p:nvSpPr>
          <p:spPr>
            <a:xfrm>
              <a:off x="2838684" y="1102314"/>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4" name="Google Shape;2824;p34"/>
            <p:cNvSpPr/>
            <p:nvPr/>
          </p:nvSpPr>
          <p:spPr>
            <a:xfrm>
              <a:off x="2226811" y="99817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825" name="Google Shape;2825;p34"/>
          <p:cNvGrpSpPr/>
          <p:nvPr/>
        </p:nvGrpSpPr>
        <p:grpSpPr>
          <a:xfrm>
            <a:off x="2282274" y="539504"/>
            <a:ext cx="4528741" cy="453231"/>
            <a:chOff x="2226811" y="890954"/>
            <a:chExt cx="4528741" cy="453231"/>
          </a:xfrm>
        </p:grpSpPr>
        <p:sp>
          <p:nvSpPr>
            <p:cNvPr id="2826" name="Google Shape;2826;p34"/>
            <p:cNvSpPr/>
            <p:nvPr/>
          </p:nvSpPr>
          <p:spPr>
            <a:xfrm>
              <a:off x="3450556" y="1023015"/>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7" name="Google Shape;2827;p34"/>
            <p:cNvSpPr/>
            <p:nvPr/>
          </p:nvSpPr>
          <p:spPr>
            <a:xfrm>
              <a:off x="3909737" y="948569"/>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8" name="Google Shape;2828;p34"/>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9" name="Google Shape;2829;p34"/>
            <p:cNvSpPr/>
            <p:nvPr/>
          </p:nvSpPr>
          <p:spPr>
            <a:xfrm>
              <a:off x="5439602" y="925498"/>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0" name="Google Shape;2830;p34"/>
            <p:cNvSpPr/>
            <p:nvPr/>
          </p:nvSpPr>
          <p:spPr>
            <a:xfrm>
              <a:off x="4827361" y="98550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1" name="Google Shape;2831;p34"/>
            <p:cNvSpPr/>
            <p:nvPr/>
          </p:nvSpPr>
          <p:spPr>
            <a:xfrm>
              <a:off x="3297865"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2" name="Google Shape;2832;p34"/>
            <p:cNvSpPr/>
            <p:nvPr/>
          </p:nvSpPr>
          <p:spPr>
            <a:xfrm>
              <a:off x="3756677"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3" name="Google Shape;2833;p34"/>
            <p:cNvSpPr/>
            <p:nvPr/>
          </p:nvSpPr>
          <p:spPr>
            <a:xfrm>
              <a:off x="4368549" y="978764"/>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4" name="Google Shape;2834;p34"/>
            <p:cNvSpPr/>
            <p:nvPr/>
          </p:nvSpPr>
          <p:spPr>
            <a:xfrm>
              <a:off x="5133482" y="1056802"/>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5" name="Google Shape;2835;p34"/>
            <p:cNvSpPr/>
            <p:nvPr/>
          </p:nvSpPr>
          <p:spPr>
            <a:xfrm>
              <a:off x="5898415" y="1087186"/>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6" name="Google Shape;2836;p34"/>
            <p:cNvSpPr/>
            <p:nvPr/>
          </p:nvSpPr>
          <p:spPr>
            <a:xfrm>
              <a:off x="5745354" y="1039846"/>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7" name="Google Shape;2837;p34"/>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8" name="Google Shape;2838;p34"/>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9" name="Google Shape;2839;p34"/>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0" name="Google Shape;2840;p34"/>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1" name="Google Shape;2841;p34"/>
            <p:cNvSpPr/>
            <p:nvPr/>
          </p:nvSpPr>
          <p:spPr>
            <a:xfrm>
              <a:off x="5286542" y="1029823"/>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2" name="Google Shape;2842;p34"/>
            <p:cNvSpPr/>
            <p:nvPr/>
          </p:nvSpPr>
          <p:spPr>
            <a:xfrm>
              <a:off x="4062797"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3" name="Google Shape;2843;p34"/>
            <p:cNvSpPr/>
            <p:nvPr/>
          </p:nvSpPr>
          <p:spPr>
            <a:xfrm>
              <a:off x="2991744"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4" name="Google Shape;2844;p34"/>
            <p:cNvSpPr/>
            <p:nvPr/>
          </p:nvSpPr>
          <p:spPr>
            <a:xfrm>
              <a:off x="2685624" y="106947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5" name="Google Shape;2845;p34"/>
            <p:cNvSpPr/>
            <p:nvPr/>
          </p:nvSpPr>
          <p:spPr>
            <a:xfrm>
              <a:off x="2379503" y="1069535"/>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6" name="Google Shape;2846;p34"/>
            <p:cNvSpPr/>
            <p:nvPr/>
          </p:nvSpPr>
          <p:spPr>
            <a:xfrm>
              <a:off x="2532563" y="1037261"/>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7" name="Google Shape;2847;p34"/>
            <p:cNvSpPr/>
            <p:nvPr/>
          </p:nvSpPr>
          <p:spPr>
            <a:xfrm>
              <a:off x="3144804"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8" name="Google Shape;2848;p34"/>
            <p:cNvSpPr/>
            <p:nvPr/>
          </p:nvSpPr>
          <p:spPr>
            <a:xfrm>
              <a:off x="3603617" y="1086996"/>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9" name="Google Shape;2849;p34"/>
            <p:cNvSpPr/>
            <p:nvPr/>
          </p:nvSpPr>
          <p:spPr>
            <a:xfrm>
              <a:off x="4215858"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0" name="Google Shape;2850;p34"/>
            <p:cNvSpPr/>
            <p:nvPr/>
          </p:nvSpPr>
          <p:spPr>
            <a:xfrm>
              <a:off x="4980422" y="1002717"/>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1" name="Google Shape;2851;p34"/>
            <p:cNvSpPr/>
            <p:nvPr/>
          </p:nvSpPr>
          <p:spPr>
            <a:xfrm>
              <a:off x="4674301"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2" name="Google Shape;2852;p34"/>
            <p:cNvSpPr/>
            <p:nvPr/>
          </p:nvSpPr>
          <p:spPr>
            <a:xfrm>
              <a:off x="5592294" y="1098532"/>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3" name="Google Shape;2853;p34"/>
            <p:cNvSpPr/>
            <p:nvPr/>
          </p:nvSpPr>
          <p:spPr>
            <a:xfrm>
              <a:off x="6051475"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4" name="Google Shape;2854;p34"/>
            <p:cNvSpPr/>
            <p:nvPr/>
          </p:nvSpPr>
          <p:spPr>
            <a:xfrm>
              <a:off x="2838684" y="1102314"/>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5" name="Google Shape;2855;p34"/>
            <p:cNvSpPr/>
            <p:nvPr/>
          </p:nvSpPr>
          <p:spPr>
            <a:xfrm>
              <a:off x="2226811" y="99817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114685015"/>
      </p:ext>
    </p:extLst>
  </p:cSld>
  <p:clrMapOvr>
    <a:masterClrMapping/>
  </p:clrMapOvr>
  <p:transition spd="slow">
    <p:comb/>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k</a:t>
            </a:r>
            <a:r>
              <a:rPr lang="en" dirty="0"/>
              <a:t> = 2</a:t>
            </a:r>
            <a:endParaRPr dirty="0"/>
          </a:p>
        </p:txBody>
      </p:sp>
      <p:sp>
        <p:nvSpPr>
          <p:cNvPr id="8" name="Google Shape;2595;p28">
            <a:extLst>
              <a:ext uri="{FF2B5EF4-FFF2-40B4-BE49-F238E27FC236}">
                <a16:creationId xmlns:a16="http://schemas.microsoft.com/office/drawing/2014/main" id="{97D96660-C8F5-F851-ED84-BA7157E306E2}"/>
              </a:ext>
            </a:extLst>
          </p:cNvPr>
          <p:cNvSpPr txBox="1">
            <a:spLocks/>
          </p:cNvSpPr>
          <p:nvPr/>
        </p:nvSpPr>
        <p:spPr>
          <a:xfrm>
            <a:off x="348344" y="882563"/>
            <a:ext cx="3539094" cy="3694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it-IT" dirty="0"/>
              <a:t>Nel caso in cui k = 2, la misura di non omogeneità inter-cluster è pari a 46.35, che è più del doppio della stessa misura per k = 3. Bisogna cercare di minimizzare tale misura. </a:t>
            </a:r>
          </a:p>
          <a:p>
            <a:pPr marL="0" indent="0">
              <a:buFont typeface="Nunito Light"/>
              <a:buNone/>
            </a:pPr>
            <a:endParaRPr lang="it-IT" dirty="0"/>
          </a:p>
          <a:p>
            <a:pPr marL="0" indent="0">
              <a:buFont typeface="Nunito Light"/>
              <a:buNone/>
            </a:pPr>
            <a:r>
              <a:rPr lang="it-IT" dirty="0"/>
              <a:t>Facendo un analisi sui due gruppi, si ha che il gruppo avente il </a:t>
            </a:r>
            <a:r>
              <a:rPr lang="it-IT" dirty="0" err="1"/>
              <a:t>centroide</a:t>
            </a:r>
            <a:r>
              <a:rPr lang="it-IT" dirty="0"/>
              <a:t> in basso a sinistra nel grafico contiene paesi con una percentuale di disoccupazione maschile/femminile medio-bassa, mentre l’altro gruppo contiene paesi con una percentuale di disoccupazione maschile/femminile medio-alta. </a:t>
            </a:r>
          </a:p>
          <a:p>
            <a:pPr marL="0" indent="0">
              <a:buFont typeface="Nunito Light"/>
              <a:buNone/>
            </a:pPr>
            <a:endParaRPr lang="it-IT" dirty="0"/>
          </a:p>
          <a:p>
            <a:pPr marL="0" indent="0">
              <a:buFont typeface="Nunito Light"/>
              <a:buNone/>
            </a:pPr>
            <a:r>
              <a:rPr lang="it-IT" dirty="0"/>
              <a:t>Ciò non risulta molto utile ai fini della nostra analisi, in quanto l’obiettivo è evidenziare anche i paesi con uno squilibrio tra le percentuali di disoccupazione dei due sessi, e quindi i due cluster non sono interessanti per la nostra ricerca. Di conseguenza si è scelto di procedere con 3 cluster. </a:t>
            </a:r>
          </a:p>
        </p:txBody>
      </p:sp>
      <p:pic>
        <p:nvPicPr>
          <p:cNvPr id="3" name="Immagine 2" descr="Immagine che contiene testo, schermata, diagramma, linea&#10;&#10;Descrizione generata automaticamente">
            <a:extLst>
              <a:ext uri="{FF2B5EF4-FFF2-40B4-BE49-F238E27FC236}">
                <a16:creationId xmlns:a16="http://schemas.microsoft.com/office/drawing/2014/main" id="{24652333-214F-6DAE-4B48-1C489ED49DE1}"/>
              </a:ext>
            </a:extLst>
          </p:cNvPr>
          <p:cNvPicPr>
            <a:picLocks noChangeAspect="1"/>
          </p:cNvPicPr>
          <p:nvPr/>
        </p:nvPicPr>
        <p:blipFill>
          <a:blip r:embed="rId3"/>
          <a:stretch>
            <a:fillRect/>
          </a:stretch>
        </p:blipFill>
        <p:spPr>
          <a:xfrm>
            <a:off x="3887438" y="626051"/>
            <a:ext cx="4947556" cy="3710667"/>
          </a:xfrm>
          <a:prstGeom prst="rect">
            <a:avLst/>
          </a:prstGeom>
        </p:spPr>
      </p:pic>
    </p:spTree>
    <p:extLst>
      <p:ext uri="{BB962C8B-B14F-4D97-AF65-F5344CB8AC3E}">
        <p14:creationId xmlns:p14="http://schemas.microsoft.com/office/powerpoint/2010/main" val="4190805046"/>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k</a:t>
            </a:r>
            <a:r>
              <a:rPr lang="en" dirty="0"/>
              <a:t> = 3</a:t>
            </a:r>
            <a:endParaRPr dirty="0"/>
          </a:p>
        </p:txBody>
      </p:sp>
      <p:sp>
        <p:nvSpPr>
          <p:cNvPr id="8" name="Google Shape;2595;p28">
            <a:extLst>
              <a:ext uri="{FF2B5EF4-FFF2-40B4-BE49-F238E27FC236}">
                <a16:creationId xmlns:a16="http://schemas.microsoft.com/office/drawing/2014/main" id="{97D96660-C8F5-F851-ED84-BA7157E306E2}"/>
              </a:ext>
            </a:extLst>
          </p:cNvPr>
          <p:cNvSpPr txBox="1">
            <a:spLocks/>
          </p:cNvSpPr>
          <p:nvPr/>
        </p:nvSpPr>
        <p:spPr>
          <a:xfrm>
            <a:off x="348344" y="882563"/>
            <a:ext cx="3539094" cy="3694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it-IT" dirty="0"/>
              <a:t>Per k = 3, le misure di non omogeneità sono migliori rispetto al caso in cui k = 2. Analizzando i 3 cluster, partendo dal basso a sinistra: </a:t>
            </a:r>
          </a:p>
          <a:p>
            <a:pPr marL="0" indent="0">
              <a:buFont typeface="Nunito Light"/>
              <a:buNone/>
            </a:pPr>
            <a:endParaRPr lang="it-IT" dirty="0"/>
          </a:p>
          <a:p>
            <a:pPr marL="0" indent="0">
              <a:buFont typeface="Nunito Light"/>
              <a:buNone/>
            </a:pPr>
            <a:r>
              <a:rPr lang="it-IT" dirty="0"/>
              <a:t>Il primo gruppo contiene i paesi con una percentuale di disoccupazione maschile/femminile bassa. </a:t>
            </a:r>
          </a:p>
          <a:p>
            <a:pPr marL="0" indent="0">
              <a:buFont typeface="Nunito Light"/>
              <a:buNone/>
            </a:pPr>
            <a:endParaRPr lang="it-IT" dirty="0"/>
          </a:p>
          <a:p>
            <a:pPr marL="0" indent="0">
              <a:buFont typeface="Nunito Light"/>
              <a:buNone/>
            </a:pPr>
            <a:r>
              <a:rPr lang="it-IT" dirty="0"/>
              <a:t>Il secondo gruppo contiene i paesi con una percentuale di disoccupazione maschile/femminile media. </a:t>
            </a:r>
          </a:p>
          <a:p>
            <a:pPr marL="0" indent="0">
              <a:buFont typeface="Nunito Light"/>
              <a:buNone/>
            </a:pPr>
            <a:endParaRPr lang="it-IT" dirty="0"/>
          </a:p>
          <a:p>
            <a:pPr marL="0" indent="0">
              <a:buFont typeface="Nunito Light"/>
              <a:buNone/>
            </a:pPr>
            <a:r>
              <a:rPr lang="it-IT" dirty="0"/>
              <a:t>Il terzo gruppo contiene paesi con una forte differenza tra percentuale di disoccupati maschile e femminile, e in cui almeno una delle due percentuali ha un valore alto. Questo perché per esserci una grande differenza, è necessario che almeno una delle due percentuali abbia un valore medio-alto. </a:t>
            </a:r>
          </a:p>
        </p:txBody>
      </p:sp>
      <p:pic>
        <p:nvPicPr>
          <p:cNvPr id="3" name="Immagine 2" descr="Immagine che contiene testo, schermata, schermo, diagramma&#10;&#10;Descrizione generata automaticamente">
            <a:extLst>
              <a:ext uri="{FF2B5EF4-FFF2-40B4-BE49-F238E27FC236}">
                <a16:creationId xmlns:a16="http://schemas.microsoft.com/office/drawing/2014/main" id="{BF7D0074-C88A-28AA-E7B0-1BDA1F530894}"/>
              </a:ext>
            </a:extLst>
          </p:cNvPr>
          <p:cNvPicPr>
            <a:picLocks noChangeAspect="1"/>
          </p:cNvPicPr>
          <p:nvPr/>
        </p:nvPicPr>
        <p:blipFill>
          <a:blip r:embed="rId3"/>
          <a:stretch>
            <a:fillRect/>
          </a:stretch>
        </p:blipFill>
        <p:spPr>
          <a:xfrm>
            <a:off x="3887438" y="682738"/>
            <a:ext cx="5037364" cy="3778023"/>
          </a:xfrm>
          <a:prstGeom prst="rect">
            <a:avLst/>
          </a:prstGeom>
        </p:spPr>
      </p:pic>
    </p:spTree>
    <p:extLst>
      <p:ext uri="{BB962C8B-B14F-4D97-AF65-F5344CB8AC3E}">
        <p14:creationId xmlns:p14="http://schemas.microsoft.com/office/powerpoint/2010/main" val="1199933146"/>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k</a:t>
            </a:r>
            <a:r>
              <a:rPr lang="en" dirty="0"/>
              <a:t> = 4</a:t>
            </a:r>
            <a:endParaRPr dirty="0"/>
          </a:p>
        </p:txBody>
      </p:sp>
      <p:sp>
        <p:nvSpPr>
          <p:cNvPr id="8" name="Google Shape;2595;p28">
            <a:extLst>
              <a:ext uri="{FF2B5EF4-FFF2-40B4-BE49-F238E27FC236}">
                <a16:creationId xmlns:a16="http://schemas.microsoft.com/office/drawing/2014/main" id="{97D96660-C8F5-F851-ED84-BA7157E306E2}"/>
              </a:ext>
            </a:extLst>
          </p:cNvPr>
          <p:cNvSpPr txBox="1">
            <a:spLocks/>
          </p:cNvSpPr>
          <p:nvPr/>
        </p:nvSpPr>
        <p:spPr>
          <a:xfrm>
            <a:off x="348344" y="882563"/>
            <a:ext cx="3539094" cy="3694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it-IT" dirty="0"/>
              <a:t>Per k = 4, si ha una ulteriore suddivisione degli elementi centrali del grafico. </a:t>
            </a:r>
          </a:p>
          <a:p>
            <a:pPr marL="0" indent="0">
              <a:buFont typeface="Nunito Light"/>
              <a:buNone/>
            </a:pPr>
            <a:endParaRPr lang="it-IT" dirty="0"/>
          </a:p>
          <a:p>
            <a:pPr marL="0" indent="0">
              <a:buFont typeface="Nunito Light"/>
              <a:buNone/>
            </a:pPr>
            <a:r>
              <a:rPr lang="it-IT" dirty="0"/>
              <a:t>Dopo una analisi sulla suddivisione, i nuovi due gruppi presentano in realtà una differenza lieve, poiché il primo contiene una percentuale media di disoccupazione maschile/femminile, mentre il secondo gruppo contiene una percentuale leggermente sopra la media di disoccupazione maschile/femminile. </a:t>
            </a:r>
          </a:p>
          <a:p>
            <a:pPr marL="0" indent="0">
              <a:buFont typeface="Nunito Light"/>
              <a:buNone/>
            </a:pPr>
            <a:endParaRPr lang="it-IT" dirty="0"/>
          </a:p>
          <a:p>
            <a:pPr marL="0" indent="0">
              <a:buFont typeface="Nunito Light"/>
              <a:buNone/>
            </a:pPr>
            <a:r>
              <a:rPr lang="it-IT" dirty="0"/>
              <a:t>Poiché questa non è una suddivisione rilevante per la nostra ricerca, si è scelto di utilizzare k = 3.</a:t>
            </a:r>
          </a:p>
        </p:txBody>
      </p:sp>
      <p:pic>
        <p:nvPicPr>
          <p:cNvPr id="3" name="Immagine 2" descr="Immagine che contiene testo, schermata, schermo, diagramma&#10;&#10;Descrizione generata automaticamente">
            <a:extLst>
              <a:ext uri="{FF2B5EF4-FFF2-40B4-BE49-F238E27FC236}">
                <a16:creationId xmlns:a16="http://schemas.microsoft.com/office/drawing/2014/main" id="{65478D48-C71B-FF64-4C30-C172BD648C04}"/>
              </a:ext>
            </a:extLst>
          </p:cNvPr>
          <p:cNvPicPr>
            <a:picLocks noChangeAspect="1"/>
          </p:cNvPicPr>
          <p:nvPr/>
        </p:nvPicPr>
        <p:blipFill>
          <a:blip r:embed="rId3"/>
          <a:stretch>
            <a:fillRect/>
          </a:stretch>
        </p:blipFill>
        <p:spPr>
          <a:xfrm>
            <a:off x="3887438" y="678656"/>
            <a:ext cx="5048249" cy="3786187"/>
          </a:xfrm>
          <a:prstGeom prst="rect">
            <a:avLst/>
          </a:prstGeom>
        </p:spPr>
      </p:pic>
    </p:spTree>
    <p:extLst>
      <p:ext uri="{BB962C8B-B14F-4D97-AF65-F5344CB8AC3E}">
        <p14:creationId xmlns:p14="http://schemas.microsoft.com/office/powerpoint/2010/main" val="3725821962"/>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13"/>
        <p:cNvGrpSpPr/>
        <p:nvPr/>
      </p:nvGrpSpPr>
      <p:grpSpPr>
        <a:xfrm>
          <a:off x="0" y="0"/>
          <a:ext cx="0" cy="0"/>
          <a:chOff x="0" y="0"/>
          <a:chExt cx="0" cy="0"/>
        </a:xfrm>
      </p:grpSpPr>
      <p:sp>
        <p:nvSpPr>
          <p:cNvPr id="2714" name="Google Shape;2714;p33"/>
          <p:cNvSpPr txBox="1">
            <a:spLocks noGrp="1"/>
          </p:cNvSpPr>
          <p:nvPr>
            <p:ph type="subTitle" idx="2"/>
          </p:nvPr>
        </p:nvSpPr>
        <p:spPr>
          <a:xfrm>
            <a:off x="3172126" y="1316299"/>
            <a:ext cx="2437800" cy="8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1100" dirty="0"/>
              <a:t>Il secondo gruppo contiene i paesi che hanno entrambe le percentuali di disoccupazione nella media o un po’ sopra la media. Tuttavia per ogni paese le due percentuali sono bilanciate. </a:t>
            </a:r>
            <a:endParaRPr sz="1100" dirty="0"/>
          </a:p>
        </p:txBody>
      </p:sp>
      <p:sp>
        <p:nvSpPr>
          <p:cNvPr id="2715" name="Google Shape;2715;p33"/>
          <p:cNvSpPr txBox="1">
            <a:spLocks noGrp="1"/>
          </p:cNvSpPr>
          <p:nvPr>
            <p:ph type="subTitle" idx="5"/>
          </p:nvPr>
        </p:nvSpPr>
        <p:spPr>
          <a:xfrm>
            <a:off x="5811826" y="1316298"/>
            <a:ext cx="2793332" cy="38272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1100" dirty="0"/>
              <a:t>Colombia, </a:t>
            </a:r>
            <a:r>
              <a:rPr lang="it-IT" sz="1100" dirty="0" err="1"/>
              <a:t>Greece</a:t>
            </a:r>
            <a:r>
              <a:rPr lang="it-IT" sz="1100" dirty="0"/>
              <a:t>, </a:t>
            </a:r>
            <a:r>
              <a:rPr lang="it-IT" sz="1100" dirty="0" err="1"/>
              <a:t>Turkiye</a:t>
            </a:r>
            <a:r>
              <a:rPr lang="it-IT" sz="1100" dirty="0"/>
              <a:t>, Costa Rica, </a:t>
            </a:r>
            <a:r>
              <a:rPr lang="it-IT" sz="1100" dirty="0" err="1"/>
              <a:t>Spain</a:t>
            </a:r>
            <a:r>
              <a:rPr lang="it-IT" sz="1100" dirty="0"/>
              <a:t>. Il terzo gruppo presenta paesi che hanno una percentuale di disoccupati femminile molto più alta rispetto a quella maschile. L’unica anomalia è la Turchia. È interessante notare come nell’80% dei paesi del terzo cluster la percentuale di disoccupati femminile sia molto più alta di quella maschile. È altrettanto interessante notare come, in un gruppo di "eccezioni", sia presente a sua volta una "eccezione" come la Turchia, che ha molti più disoccupati maschi. È l’unico paese su 38 a presentare questa caratteristica.</a:t>
            </a:r>
            <a:endParaRPr sz="1100" dirty="0"/>
          </a:p>
        </p:txBody>
      </p:sp>
      <p:sp>
        <p:nvSpPr>
          <p:cNvPr id="2716" name="Google Shape;2716;p33"/>
          <p:cNvSpPr txBox="1">
            <a:spLocks noGrp="1"/>
          </p:cNvSpPr>
          <p:nvPr>
            <p:ph type="title"/>
          </p:nvPr>
        </p:nvSpPr>
        <p:spPr>
          <a:xfrm>
            <a:off x="0" y="180132"/>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Analisi sui cluster</a:t>
            </a:r>
            <a:endParaRPr sz="3600" dirty="0"/>
          </a:p>
        </p:txBody>
      </p:sp>
      <p:sp>
        <p:nvSpPr>
          <p:cNvPr id="2717" name="Google Shape;2717;p33"/>
          <p:cNvSpPr txBox="1">
            <a:spLocks noGrp="1"/>
          </p:cNvSpPr>
          <p:nvPr>
            <p:ph type="subTitle" idx="1"/>
          </p:nvPr>
        </p:nvSpPr>
        <p:spPr>
          <a:xfrm>
            <a:off x="532222" y="1316298"/>
            <a:ext cx="2437800" cy="22270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1100" dirty="0"/>
              <a:t>Il primo gruppo contiene i paesi che in generale hanno entrambi le percentuali di disoccupazione basse. Unica eccezione per la Lituania, che nonostante abbia percentuali nella media, ha molti meno disoccupati femminili che maschili. Tale problematica della Lituania è stata già affrontata in precedenza.</a:t>
            </a:r>
            <a:endParaRPr lang="en-US" sz="1100" dirty="0"/>
          </a:p>
        </p:txBody>
      </p:sp>
      <p:sp>
        <p:nvSpPr>
          <p:cNvPr id="2721" name="Google Shape;2721;p33"/>
          <p:cNvSpPr txBox="1">
            <a:spLocks noGrp="1"/>
          </p:cNvSpPr>
          <p:nvPr>
            <p:ph type="subTitle" idx="7"/>
          </p:nvPr>
        </p:nvSpPr>
        <p:spPr>
          <a:xfrm>
            <a:off x="533320" y="582450"/>
            <a:ext cx="2435400" cy="81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 Gruppo</a:t>
            </a:r>
            <a:endParaRPr dirty="0"/>
          </a:p>
        </p:txBody>
      </p:sp>
      <p:sp>
        <p:nvSpPr>
          <p:cNvPr id="2722" name="Google Shape;2722;p33"/>
          <p:cNvSpPr txBox="1">
            <a:spLocks noGrp="1"/>
          </p:cNvSpPr>
          <p:nvPr>
            <p:ph type="subTitle" idx="8"/>
          </p:nvPr>
        </p:nvSpPr>
        <p:spPr>
          <a:xfrm>
            <a:off x="3173224" y="582450"/>
            <a:ext cx="2435400" cy="81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 Gruppo</a:t>
            </a:r>
            <a:endParaRPr dirty="0"/>
          </a:p>
        </p:txBody>
      </p:sp>
      <p:sp>
        <p:nvSpPr>
          <p:cNvPr id="2723" name="Google Shape;2723;p33"/>
          <p:cNvSpPr txBox="1">
            <a:spLocks noGrp="1"/>
          </p:cNvSpPr>
          <p:nvPr>
            <p:ph type="subTitle" idx="9"/>
          </p:nvPr>
        </p:nvSpPr>
        <p:spPr>
          <a:xfrm>
            <a:off x="5810524" y="582450"/>
            <a:ext cx="2435400" cy="81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 Gruppo</a:t>
            </a:r>
            <a:endParaRPr dirty="0"/>
          </a:p>
        </p:txBody>
      </p:sp>
    </p:spTree>
    <p:extLst>
      <p:ext uri="{BB962C8B-B14F-4D97-AF65-F5344CB8AC3E}">
        <p14:creationId xmlns:p14="http://schemas.microsoft.com/office/powerpoint/2010/main" val="1279619471"/>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1643854"/>
            <a:ext cx="77175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Variabili Aleatorie</a:t>
            </a:r>
            <a:endParaRPr dirty="0"/>
          </a:p>
        </p:txBody>
      </p:sp>
      <p:sp>
        <p:nvSpPr>
          <p:cNvPr id="2693" name="Google Shape;2693;p31"/>
          <p:cNvSpPr txBox="1">
            <a:spLocks noGrp="1"/>
          </p:cNvSpPr>
          <p:nvPr>
            <p:ph type="subTitle" idx="1"/>
          </p:nvPr>
        </p:nvSpPr>
        <p:spPr>
          <a:xfrm>
            <a:off x="713225" y="3222375"/>
            <a:ext cx="7717500" cy="151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Una variabile aleatoria può essere: </a:t>
            </a:r>
          </a:p>
          <a:p>
            <a:pPr marL="0" lvl="0" indent="0" algn="ctr" rtl="0">
              <a:spcBef>
                <a:spcPts val="0"/>
              </a:spcBef>
              <a:spcAft>
                <a:spcPts val="0"/>
              </a:spcAft>
              <a:buNone/>
            </a:pPr>
            <a:r>
              <a:rPr lang="it-IT" dirty="0"/>
              <a:t>Discreta: può assumere un insieme discreto (finito o numerabile) di numeri reali</a:t>
            </a:r>
            <a:r>
              <a:rPr lang="it-IT"/>
              <a:t>. Continua</a:t>
            </a:r>
            <a:r>
              <a:rPr lang="it-IT" dirty="0"/>
              <a:t>: può assumere tutti i valori compresi in un intervallo reale.</a:t>
            </a:r>
            <a:endParaRPr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727513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Istogramma del 2022</a:t>
            </a:r>
            <a:endParaRPr dirty="0"/>
          </a:p>
        </p:txBody>
      </p:sp>
      <p:sp>
        <p:nvSpPr>
          <p:cNvPr id="8" name="Google Shape;2595;p28">
            <a:extLst>
              <a:ext uri="{FF2B5EF4-FFF2-40B4-BE49-F238E27FC236}">
                <a16:creationId xmlns:a16="http://schemas.microsoft.com/office/drawing/2014/main" id="{97D96660-C8F5-F851-ED84-BA7157E306E2}"/>
              </a:ext>
            </a:extLst>
          </p:cNvPr>
          <p:cNvSpPr txBox="1">
            <a:spLocks/>
          </p:cNvSpPr>
          <p:nvPr/>
        </p:nvSpPr>
        <p:spPr>
          <a:xfrm>
            <a:off x="348344" y="791937"/>
            <a:ext cx="2925535" cy="37849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it-IT" dirty="0"/>
              <a:t>Il seguente istogramma, come già visto nel capitolo degli istogrammi, contiene la distribuzione delle frequenze delle percentuali di disoccupati (rispetto alla forza lavoro) nel 2022, per 38 paesi. Si tratta quindi di variabili aleatorie continue, poiché la percentuale può essere un numero qualsiasi da 0 a 100 (Esempio: 3.28323474). </a:t>
            </a:r>
          </a:p>
          <a:p>
            <a:pPr marL="0" indent="0">
              <a:buFont typeface="Nunito Light"/>
              <a:buNone/>
            </a:pPr>
            <a:endParaRPr lang="it-IT" dirty="0"/>
          </a:p>
          <a:p>
            <a:pPr marL="0" indent="0">
              <a:buFont typeface="Nunito Light"/>
              <a:buNone/>
            </a:pPr>
            <a:r>
              <a:rPr lang="it-IT" dirty="0"/>
              <a:t>Nella prossima slide, possiamo vedere la funzione di densità di probabilità corrispondente.</a:t>
            </a:r>
          </a:p>
        </p:txBody>
      </p:sp>
      <p:pic>
        <p:nvPicPr>
          <p:cNvPr id="4" name="Immagine 3">
            <a:extLst>
              <a:ext uri="{FF2B5EF4-FFF2-40B4-BE49-F238E27FC236}">
                <a16:creationId xmlns:a16="http://schemas.microsoft.com/office/drawing/2014/main" id="{24AFFD32-491B-29AD-E0AE-CB2DA8FCBF20}"/>
              </a:ext>
            </a:extLst>
          </p:cNvPr>
          <p:cNvPicPr>
            <a:picLocks noChangeAspect="1"/>
          </p:cNvPicPr>
          <p:nvPr/>
        </p:nvPicPr>
        <p:blipFill>
          <a:blip r:embed="rId3"/>
          <a:stretch>
            <a:fillRect/>
          </a:stretch>
        </p:blipFill>
        <p:spPr>
          <a:xfrm>
            <a:off x="3887438" y="566656"/>
            <a:ext cx="5175395" cy="3887349"/>
          </a:xfrm>
          <a:prstGeom prst="rect">
            <a:avLst/>
          </a:prstGeom>
        </p:spPr>
      </p:pic>
    </p:spTree>
    <p:extLst>
      <p:ext uri="{BB962C8B-B14F-4D97-AF65-F5344CB8AC3E}">
        <p14:creationId xmlns:p14="http://schemas.microsoft.com/office/powerpoint/2010/main" val="2935881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Funzione di Densità</a:t>
            </a:r>
            <a:endParaRPr dirty="0"/>
          </a:p>
        </p:txBody>
      </p:sp>
      <p:sp>
        <p:nvSpPr>
          <p:cNvPr id="8" name="Google Shape;2595;p28">
            <a:extLst>
              <a:ext uri="{FF2B5EF4-FFF2-40B4-BE49-F238E27FC236}">
                <a16:creationId xmlns:a16="http://schemas.microsoft.com/office/drawing/2014/main" id="{97D96660-C8F5-F851-ED84-BA7157E306E2}"/>
              </a:ext>
            </a:extLst>
          </p:cNvPr>
          <p:cNvSpPr txBox="1">
            <a:spLocks/>
          </p:cNvSpPr>
          <p:nvPr/>
        </p:nvSpPr>
        <p:spPr>
          <a:xfrm>
            <a:off x="220436" y="626051"/>
            <a:ext cx="3461657" cy="3950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it-IT" dirty="0"/>
              <a:t>Quale funzione di distribuzione si adatta meglio al nostro caso? </a:t>
            </a:r>
          </a:p>
          <a:p>
            <a:pPr marL="0" indent="0">
              <a:buFont typeface="Nunito Light"/>
              <a:buNone/>
            </a:pPr>
            <a:r>
              <a:rPr lang="it-IT" dirty="0"/>
              <a:t>La distribuzione uniforme è scartata a prescindere poiché non è vero che ogni punto dell’intervallo [0, 100] ha la stessa probabilità di essere scelto. Non può essere una distribuzione esponenziale perché la frequenza delle percentuali di disoccupati non cresce esponenzialmente, e possiamo notare un picco intorno al valore 4.5. Allontanandosi da questo valore, la funzione di densità decresce. </a:t>
            </a:r>
          </a:p>
          <a:p>
            <a:pPr marL="0" indent="0">
              <a:buFont typeface="Nunito Light"/>
              <a:buNone/>
            </a:pPr>
            <a:endParaRPr lang="it-IT" dirty="0"/>
          </a:p>
          <a:p>
            <a:pPr marL="0" indent="0">
              <a:buFont typeface="Nunito Light"/>
              <a:buNone/>
            </a:pPr>
            <a:r>
              <a:rPr lang="it-IT" dirty="0"/>
              <a:t>A questo punto, rimane da scegliere tra la distribuzione Chi Quadro, la distribuzione Normale e la distribuzione </a:t>
            </a:r>
            <a:r>
              <a:rPr lang="it-IT" dirty="0" err="1"/>
              <a:t>Student</a:t>
            </a:r>
            <a:r>
              <a:rPr lang="it-IT" dirty="0"/>
              <a:t>. Osservando la funzione di densità, notiamo che la curva è asimmetrica. Questa caratteristica appartiene alla distribuzione Chi Quadro, ma non alle distribuzioni Normale e </a:t>
            </a:r>
            <a:r>
              <a:rPr lang="it-IT" dirty="0" err="1"/>
              <a:t>Student</a:t>
            </a:r>
            <a:r>
              <a:rPr lang="it-IT" dirty="0"/>
              <a:t>. Come funzione di distribuzione è stata quindi scelta la distribuzione Chi Quadro. Nelle prossime slide saranno date ulteriori giustificazioni di questa scelta.</a:t>
            </a:r>
          </a:p>
        </p:txBody>
      </p:sp>
      <p:pic>
        <p:nvPicPr>
          <p:cNvPr id="3" name="Immagine 2">
            <a:extLst>
              <a:ext uri="{FF2B5EF4-FFF2-40B4-BE49-F238E27FC236}">
                <a16:creationId xmlns:a16="http://schemas.microsoft.com/office/drawing/2014/main" id="{E264A538-5A39-CBE9-C59D-CA9E1CEF3506}"/>
              </a:ext>
            </a:extLst>
          </p:cNvPr>
          <p:cNvPicPr>
            <a:picLocks noChangeAspect="1"/>
          </p:cNvPicPr>
          <p:nvPr/>
        </p:nvPicPr>
        <p:blipFill>
          <a:blip r:embed="rId3"/>
          <a:stretch>
            <a:fillRect/>
          </a:stretch>
        </p:blipFill>
        <p:spPr>
          <a:xfrm>
            <a:off x="3825440" y="709879"/>
            <a:ext cx="4910346" cy="3784908"/>
          </a:xfrm>
          <a:prstGeom prst="rect">
            <a:avLst/>
          </a:prstGeom>
        </p:spPr>
      </p:pic>
    </p:spTree>
    <p:extLst>
      <p:ext uri="{BB962C8B-B14F-4D97-AF65-F5344CB8AC3E}">
        <p14:creationId xmlns:p14="http://schemas.microsoft.com/office/powerpoint/2010/main" val="1611226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Funzione di Distribuzione Normale</a:t>
            </a:r>
            <a:endParaRPr dirty="0"/>
          </a:p>
        </p:txBody>
      </p:sp>
      <p:sp>
        <p:nvSpPr>
          <p:cNvPr id="8" name="Google Shape;2595;p28">
            <a:extLst>
              <a:ext uri="{FF2B5EF4-FFF2-40B4-BE49-F238E27FC236}">
                <a16:creationId xmlns:a16="http://schemas.microsoft.com/office/drawing/2014/main" id="{97D96660-C8F5-F851-ED84-BA7157E306E2}"/>
              </a:ext>
            </a:extLst>
          </p:cNvPr>
          <p:cNvSpPr txBox="1">
            <a:spLocks/>
          </p:cNvSpPr>
          <p:nvPr/>
        </p:nvSpPr>
        <p:spPr>
          <a:xfrm>
            <a:off x="220436" y="626051"/>
            <a:ext cx="3461657" cy="3950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it-IT" dirty="0"/>
              <a:t>Dopo aver applicato la stima puntuale anche sulla distribuzione normale, possiamo notare quanto sia diversa dalla funzione di densità mostrata in precedenza. </a:t>
            </a:r>
          </a:p>
          <a:p>
            <a:pPr marL="0" indent="0">
              <a:buFont typeface="Nunito Light"/>
              <a:buNone/>
            </a:pPr>
            <a:endParaRPr lang="it-IT" dirty="0"/>
          </a:p>
          <a:p>
            <a:pPr marL="0" indent="0">
              <a:buFont typeface="Nunito Light"/>
              <a:buNone/>
            </a:pPr>
            <a:r>
              <a:rPr lang="it-IT" dirty="0"/>
              <a:t>Infatti, possiamo notare come il picco, nella distribuzione normale, si aggiri intorno al valore 5.5. Mentre nella funzione di densità è pari al 4.5 (così come nella distribuzione Chi Quadrato). Nella sezione "Test del chi quadrato", saranno utilizzate la verifica delle ipotesi e il test chi quadrato per dimostrare che la distribuzione normale non si adatta al grafico che abbiamo scelto.</a:t>
            </a:r>
          </a:p>
        </p:txBody>
      </p:sp>
      <p:pic>
        <p:nvPicPr>
          <p:cNvPr id="6" name="Immagine 5">
            <a:extLst>
              <a:ext uri="{FF2B5EF4-FFF2-40B4-BE49-F238E27FC236}">
                <a16:creationId xmlns:a16="http://schemas.microsoft.com/office/drawing/2014/main" id="{E843BA82-9860-2E05-E49A-E1BF16893594}"/>
              </a:ext>
            </a:extLst>
          </p:cNvPr>
          <p:cNvPicPr>
            <a:picLocks noChangeAspect="1"/>
          </p:cNvPicPr>
          <p:nvPr/>
        </p:nvPicPr>
        <p:blipFill>
          <a:blip r:embed="rId3"/>
          <a:stretch>
            <a:fillRect/>
          </a:stretch>
        </p:blipFill>
        <p:spPr>
          <a:xfrm>
            <a:off x="4257562" y="782821"/>
            <a:ext cx="4768182" cy="3577857"/>
          </a:xfrm>
          <a:prstGeom prst="rect">
            <a:avLst/>
          </a:prstGeom>
        </p:spPr>
      </p:pic>
    </p:spTree>
    <p:extLst>
      <p:ext uri="{BB962C8B-B14F-4D97-AF65-F5344CB8AC3E}">
        <p14:creationId xmlns:p14="http://schemas.microsoft.com/office/powerpoint/2010/main" val="1220769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Serie Temporali</a:t>
            </a:r>
            <a:endParaRPr dirty="0"/>
          </a:p>
        </p:txBody>
      </p:sp>
      <p:sp>
        <p:nvSpPr>
          <p:cNvPr id="2693" name="Google Shape;2693;p31"/>
          <p:cNvSpPr txBox="1">
            <a:spLocks noGrp="1"/>
          </p:cNvSpPr>
          <p:nvPr>
            <p:ph type="subTitle" idx="1"/>
          </p:nvPr>
        </p:nvSpPr>
        <p:spPr>
          <a:xfrm>
            <a:off x="713225" y="3630750"/>
            <a:ext cx="7717500" cy="65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Dal 2010 al 2022, sulla forza lavoro, per 38 paesi</a:t>
            </a:r>
            <a:endParaRPr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Funzione di Distribuzione Chi Quadrato</a:t>
            </a:r>
            <a:endParaRPr dirty="0"/>
          </a:p>
        </p:txBody>
      </p:sp>
      <p:sp>
        <p:nvSpPr>
          <p:cNvPr id="8" name="Google Shape;2595;p28">
            <a:extLst>
              <a:ext uri="{FF2B5EF4-FFF2-40B4-BE49-F238E27FC236}">
                <a16:creationId xmlns:a16="http://schemas.microsoft.com/office/drawing/2014/main" id="{97D96660-C8F5-F851-ED84-BA7157E306E2}"/>
              </a:ext>
            </a:extLst>
          </p:cNvPr>
          <p:cNvSpPr txBox="1">
            <a:spLocks/>
          </p:cNvSpPr>
          <p:nvPr/>
        </p:nvSpPr>
        <p:spPr>
          <a:xfrm>
            <a:off x="220436" y="626051"/>
            <a:ext cx="3454097" cy="3950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it-IT" dirty="0"/>
              <a:t>Prendiamo in considerazione la distribuzione Chi Quadrato. Utilizzando la stima puntuale, si è ricavato che il miglior numero di gradi di libertà è </a:t>
            </a:r>
            <a:r>
              <a:rPr lang="it-IT" dirty="0" err="1"/>
              <a:t>df</a:t>
            </a:r>
            <a:r>
              <a:rPr lang="it-IT" dirty="0"/>
              <a:t> = 5.93817. La curva è molto simile alla funzione di densità vista in precedenza. </a:t>
            </a:r>
          </a:p>
          <a:p>
            <a:pPr marL="0" indent="0">
              <a:buFont typeface="Nunito Light"/>
              <a:buNone/>
            </a:pPr>
            <a:endParaRPr lang="it-IT" dirty="0"/>
          </a:p>
          <a:p>
            <a:pPr marL="0" indent="0">
              <a:buFont typeface="Nunito Light"/>
              <a:buNone/>
            </a:pPr>
            <a:r>
              <a:rPr lang="it-IT" dirty="0"/>
              <a:t>Inoltre, utilizzando gli intervalli di confidenza per calcolare la media, si è ottenuto il seguente intervallo, con un livello di confidenza pari al 95%: [4.613314, 6.540771]. </a:t>
            </a:r>
          </a:p>
          <a:p>
            <a:pPr marL="0" indent="0">
              <a:buFont typeface="Nunito Light"/>
              <a:buNone/>
            </a:pPr>
            <a:endParaRPr lang="it-IT" dirty="0"/>
          </a:p>
          <a:p>
            <a:pPr marL="0" indent="0">
              <a:buFont typeface="Nunito Light"/>
              <a:buNone/>
            </a:pPr>
            <a:r>
              <a:rPr lang="it-IT" dirty="0"/>
              <a:t>La coerenza tra la stima puntuale dei gradi di libertà e l’intervallo di confidenza della media, calcolato con un livello di confidenza del 95%, fornisce ulteriore validità e supporto alla nostra analisi statistica.</a:t>
            </a:r>
          </a:p>
        </p:txBody>
      </p:sp>
      <p:pic>
        <p:nvPicPr>
          <p:cNvPr id="3" name="Immagine 2">
            <a:extLst>
              <a:ext uri="{FF2B5EF4-FFF2-40B4-BE49-F238E27FC236}">
                <a16:creationId xmlns:a16="http://schemas.microsoft.com/office/drawing/2014/main" id="{CF7F61D7-402B-F7FF-858D-2D41464B5FCE}"/>
              </a:ext>
            </a:extLst>
          </p:cNvPr>
          <p:cNvPicPr>
            <a:picLocks noChangeAspect="1"/>
          </p:cNvPicPr>
          <p:nvPr/>
        </p:nvPicPr>
        <p:blipFill>
          <a:blip r:embed="rId3"/>
          <a:stretch>
            <a:fillRect/>
          </a:stretch>
        </p:blipFill>
        <p:spPr>
          <a:xfrm>
            <a:off x="4166250" y="808962"/>
            <a:ext cx="4757314" cy="3525575"/>
          </a:xfrm>
          <a:prstGeom prst="rect">
            <a:avLst/>
          </a:prstGeom>
        </p:spPr>
      </p:pic>
    </p:spTree>
    <p:extLst>
      <p:ext uri="{BB962C8B-B14F-4D97-AF65-F5344CB8AC3E}">
        <p14:creationId xmlns:p14="http://schemas.microsoft.com/office/powerpoint/2010/main" val="2107208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Verifica delle ipotesi</a:t>
            </a:r>
            <a:endParaRPr dirty="0"/>
          </a:p>
        </p:txBody>
      </p:sp>
      <p:sp>
        <p:nvSpPr>
          <p:cNvPr id="8" name="Google Shape;2595;p28">
            <a:extLst>
              <a:ext uri="{FF2B5EF4-FFF2-40B4-BE49-F238E27FC236}">
                <a16:creationId xmlns:a16="http://schemas.microsoft.com/office/drawing/2014/main" id="{97D96660-C8F5-F851-ED84-BA7157E306E2}"/>
              </a:ext>
            </a:extLst>
          </p:cNvPr>
          <p:cNvSpPr txBox="1">
            <a:spLocks/>
          </p:cNvSpPr>
          <p:nvPr/>
        </p:nvSpPr>
        <p:spPr>
          <a:xfrm>
            <a:off x="1752600" y="732186"/>
            <a:ext cx="5867400" cy="3950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it-IT" sz="1600" dirty="0"/>
              <a:t>I paesi appartenenti all’OECD (Organization for </a:t>
            </a:r>
            <a:r>
              <a:rPr lang="it-IT" sz="1600" dirty="0" err="1"/>
              <a:t>Economic</a:t>
            </a:r>
            <a:r>
              <a:rPr lang="it-IT" sz="1600" dirty="0"/>
              <a:t> </a:t>
            </a:r>
            <a:r>
              <a:rPr lang="it-IT" sz="1600" dirty="0" err="1"/>
              <a:t>Cooperation</a:t>
            </a:r>
            <a:r>
              <a:rPr lang="it-IT" sz="1600" dirty="0"/>
              <a:t> and Development) dichiarano che la percentuale di disoccupati ha una deviazione standard di 2.93. </a:t>
            </a:r>
          </a:p>
          <a:p>
            <a:pPr marL="0" indent="0">
              <a:buFont typeface="Nunito Light"/>
              <a:buNone/>
            </a:pPr>
            <a:endParaRPr lang="it-IT" sz="1600" dirty="0"/>
          </a:p>
          <a:p>
            <a:pPr marL="0" indent="0">
              <a:buFont typeface="Nunito Light"/>
              <a:buNone/>
            </a:pPr>
            <a:r>
              <a:rPr lang="it-IT" sz="1600" dirty="0"/>
              <a:t>Estratto un campione di 25 paesi, si riscontra che la deviazione standard campionaria è 2.77. </a:t>
            </a:r>
          </a:p>
          <a:p>
            <a:pPr marL="0" indent="0">
              <a:buFont typeface="Nunito Light"/>
              <a:buNone/>
            </a:pPr>
            <a:endParaRPr lang="it-IT" sz="1600" dirty="0"/>
          </a:p>
          <a:p>
            <a:pPr marL="0" indent="0">
              <a:buFont typeface="Nunito Light"/>
              <a:buNone/>
            </a:pPr>
            <a:r>
              <a:rPr lang="it-IT" sz="1600" dirty="0"/>
              <a:t>Si vuole verificare se la varianza dichiarata per la percentuale di disoccupazione sia effettivamente quella dichiarata. </a:t>
            </a:r>
          </a:p>
          <a:p>
            <a:pPr marL="0" indent="0">
              <a:buFont typeface="Nunito Light"/>
              <a:buNone/>
            </a:pPr>
            <a:endParaRPr lang="it-IT" sz="1600" dirty="0"/>
          </a:p>
          <a:p>
            <a:pPr marL="0" indent="0">
              <a:buFont typeface="Nunito Light"/>
              <a:buNone/>
            </a:pPr>
            <a:r>
              <a:rPr lang="it-IT" sz="1600" dirty="0"/>
              <a:t>Si desidera costruire il test di misura α = 0.05 per verificare l’ipotesi nulla H₀ : σ² = 8,60 in alternativa all’ipotesi H₁ : σ² ≠ 8,60. </a:t>
            </a:r>
          </a:p>
          <a:p>
            <a:pPr marL="0" indent="0">
              <a:buFont typeface="Nunito Light"/>
              <a:buNone/>
            </a:pPr>
            <a:endParaRPr lang="it-IT" sz="1600" dirty="0"/>
          </a:p>
          <a:p>
            <a:pPr marL="0" indent="0">
              <a:buFont typeface="Nunito Light"/>
              <a:buNone/>
            </a:pPr>
            <a:r>
              <a:rPr lang="it-IT" sz="1600" dirty="0"/>
              <a:t>Occorre applicare un test di verifica di ipotesi bilaterale.</a:t>
            </a:r>
          </a:p>
        </p:txBody>
      </p:sp>
    </p:spTree>
    <p:extLst>
      <p:ext uri="{BB962C8B-B14F-4D97-AF65-F5344CB8AC3E}">
        <p14:creationId xmlns:p14="http://schemas.microsoft.com/office/powerpoint/2010/main" val="2715899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Verifica delle ipotesi</a:t>
            </a:r>
            <a:endParaRPr dirty="0"/>
          </a:p>
        </p:txBody>
      </p:sp>
      <p:sp>
        <p:nvSpPr>
          <p:cNvPr id="8" name="Google Shape;2595;p28">
            <a:extLst>
              <a:ext uri="{FF2B5EF4-FFF2-40B4-BE49-F238E27FC236}">
                <a16:creationId xmlns:a16="http://schemas.microsoft.com/office/drawing/2014/main" id="{97D96660-C8F5-F851-ED84-BA7157E306E2}"/>
              </a:ext>
            </a:extLst>
          </p:cNvPr>
          <p:cNvSpPr txBox="1">
            <a:spLocks/>
          </p:cNvSpPr>
          <p:nvPr/>
        </p:nvSpPr>
        <p:spPr>
          <a:xfrm>
            <a:off x="516467" y="2918710"/>
            <a:ext cx="3937000" cy="10335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it-IT" sz="1400" dirty="0"/>
              <a:t>Si ha quindi che χ² = 21.48. </a:t>
            </a:r>
          </a:p>
          <a:p>
            <a:pPr marL="0" indent="0">
              <a:buFont typeface="Nunito Light"/>
              <a:buNone/>
            </a:pPr>
            <a:endParaRPr lang="it-IT" sz="1400" dirty="0"/>
          </a:p>
          <a:p>
            <a:pPr marL="0" indent="0">
              <a:buFont typeface="Nunito Light"/>
              <a:buNone/>
            </a:pPr>
            <a:r>
              <a:rPr lang="it-IT" sz="1400" dirty="0"/>
              <a:t>Poiché 21.48 cade nella regione di accettazione, occorre quindi accettare l’ipotesi nulla con un livello di significatività del 5%.</a:t>
            </a:r>
          </a:p>
        </p:txBody>
      </p:sp>
      <p:pic>
        <p:nvPicPr>
          <p:cNvPr id="3" name="Immagine 2">
            <a:extLst>
              <a:ext uri="{FF2B5EF4-FFF2-40B4-BE49-F238E27FC236}">
                <a16:creationId xmlns:a16="http://schemas.microsoft.com/office/drawing/2014/main" id="{3EA3690D-621D-6F7C-4936-56083F56A039}"/>
              </a:ext>
            </a:extLst>
          </p:cNvPr>
          <p:cNvPicPr>
            <a:picLocks noChangeAspect="1"/>
          </p:cNvPicPr>
          <p:nvPr/>
        </p:nvPicPr>
        <p:blipFill>
          <a:blip r:embed="rId3"/>
          <a:stretch>
            <a:fillRect/>
          </a:stretch>
        </p:blipFill>
        <p:spPr>
          <a:xfrm>
            <a:off x="4587904" y="1131785"/>
            <a:ext cx="4272847" cy="3222828"/>
          </a:xfrm>
          <a:prstGeom prst="rect">
            <a:avLst/>
          </a:prstGeom>
        </p:spPr>
      </p:pic>
      <p:sp>
        <p:nvSpPr>
          <p:cNvPr id="6" name="Google Shape;2595;p28">
            <a:extLst>
              <a:ext uri="{FF2B5EF4-FFF2-40B4-BE49-F238E27FC236}">
                <a16:creationId xmlns:a16="http://schemas.microsoft.com/office/drawing/2014/main" id="{4E3AD834-8B39-2B21-C5E0-826999B11AD5}"/>
              </a:ext>
            </a:extLst>
          </p:cNvPr>
          <p:cNvSpPr txBox="1">
            <a:spLocks/>
          </p:cNvSpPr>
          <p:nvPr/>
        </p:nvSpPr>
        <p:spPr>
          <a:xfrm>
            <a:off x="516467" y="1191246"/>
            <a:ext cx="4055533" cy="15519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it-IT" sz="1400" dirty="0"/>
              <a:t>Si ha che: </a:t>
            </a:r>
          </a:p>
          <a:p>
            <a:pPr marL="285750" indent="-285750"/>
            <a:r>
              <a:rPr lang="it-IT" sz="1400" dirty="0"/>
              <a:t>Livello di significatività: α = 0.05 </a:t>
            </a:r>
          </a:p>
          <a:p>
            <a:pPr marL="285750" indent="-285750"/>
            <a:r>
              <a:rPr lang="it-IT" sz="1400" dirty="0"/>
              <a:t>Varianza dichiarata: σ₀ = 8,60 </a:t>
            </a:r>
          </a:p>
          <a:p>
            <a:pPr marL="285750" indent="-285750"/>
            <a:r>
              <a:rPr lang="it-IT" sz="1400" dirty="0"/>
              <a:t>Dimensione del campione: n = 25 </a:t>
            </a:r>
          </a:p>
          <a:p>
            <a:pPr marL="285750" indent="-285750"/>
            <a:r>
              <a:rPr lang="it-IT" sz="1400" dirty="0"/>
              <a:t>Deviazione standard campionaria: s₂₅ = 2.77</a:t>
            </a:r>
          </a:p>
        </p:txBody>
      </p:sp>
    </p:spTree>
    <p:extLst>
      <p:ext uri="{BB962C8B-B14F-4D97-AF65-F5344CB8AC3E}">
        <p14:creationId xmlns:p14="http://schemas.microsoft.com/office/powerpoint/2010/main" val="282878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Test del Chi Quadro</a:t>
            </a:r>
            <a:endParaRPr dirty="0"/>
          </a:p>
        </p:txBody>
      </p:sp>
      <p:sp>
        <p:nvSpPr>
          <p:cNvPr id="8" name="Google Shape;2595;p28">
            <a:extLst>
              <a:ext uri="{FF2B5EF4-FFF2-40B4-BE49-F238E27FC236}">
                <a16:creationId xmlns:a16="http://schemas.microsoft.com/office/drawing/2014/main" id="{97D96660-C8F5-F851-ED84-BA7157E306E2}"/>
              </a:ext>
            </a:extLst>
          </p:cNvPr>
          <p:cNvSpPr txBox="1">
            <a:spLocks/>
          </p:cNvSpPr>
          <p:nvPr/>
        </p:nvSpPr>
        <p:spPr>
          <a:xfrm>
            <a:off x="683077" y="3649436"/>
            <a:ext cx="7402590" cy="10335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it-IT" dirty="0"/>
              <a:t>Otteniamo che </a:t>
            </a:r>
            <a:r>
              <a:rPr lang="it-IT" sz="1400" b="1" dirty="0"/>
              <a:t>χ² = 0.10526</a:t>
            </a:r>
            <a:r>
              <a:rPr lang="it-IT" dirty="0"/>
              <a:t>, e consideriamo </a:t>
            </a:r>
            <a:r>
              <a:rPr lang="it-IT" sz="1400" b="1" dirty="0"/>
              <a:t>α = 0.05 </a:t>
            </a:r>
            <a:r>
              <a:rPr lang="it-IT" dirty="0"/>
              <a:t>Dato che </a:t>
            </a:r>
            <a:r>
              <a:rPr lang="it-IT" b="1" dirty="0"/>
              <a:t>la regione di accettazione per il test del chi quadrato è compresa tra 0.2157953 e 9.348404</a:t>
            </a:r>
            <a:r>
              <a:rPr lang="it-IT" dirty="0"/>
              <a:t>, e il valore calcolato del chi quadrato rientra al di fuori di questa regione: </a:t>
            </a:r>
            <a:r>
              <a:rPr lang="it-IT" sz="1400" b="1" dirty="0"/>
              <a:t>l’ipotesi nulla, ovvero che i dati seguano una distribuzione normale, viene rifiutata. </a:t>
            </a:r>
          </a:p>
        </p:txBody>
      </p:sp>
      <p:sp>
        <p:nvSpPr>
          <p:cNvPr id="6" name="Google Shape;2595;p28">
            <a:extLst>
              <a:ext uri="{FF2B5EF4-FFF2-40B4-BE49-F238E27FC236}">
                <a16:creationId xmlns:a16="http://schemas.microsoft.com/office/drawing/2014/main" id="{4E3AD834-8B39-2B21-C5E0-826999B11AD5}"/>
              </a:ext>
            </a:extLst>
          </p:cNvPr>
          <p:cNvSpPr txBox="1">
            <a:spLocks/>
          </p:cNvSpPr>
          <p:nvPr/>
        </p:nvSpPr>
        <p:spPr>
          <a:xfrm>
            <a:off x="683077" y="710293"/>
            <a:ext cx="7072994" cy="2645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it-IT" dirty="0"/>
              <a:t>Utilizziamo il test del chi quadrato per verificare che la distribuzione normale non si adatta alla distribuzione dei dati.</a:t>
            </a:r>
          </a:p>
          <a:p>
            <a:pPr marL="0" indent="0">
              <a:buFont typeface="Nunito Light"/>
              <a:buNone/>
            </a:pPr>
            <a:endParaRPr lang="it-IT" dirty="0"/>
          </a:p>
          <a:p>
            <a:pPr marL="0" indent="0">
              <a:buFont typeface="Nunito Light"/>
              <a:buNone/>
            </a:pPr>
            <a:r>
              <a:rPr lang="it-IT" dirty="0"/>
              <a:t>Innanzitutto, utilizzando i quantili della normale, vengono determinati i sottoinsiemi I₁, I₂, I₃, I₄, in modo che la probabilità che X assuma un valore appartenente a Iᵢ (i = 1, 2, 3, 4) sia uguale a pᵢ = 0.25. Ricordando che i dati possono assumere un valore compreso tra 0 e 100, si ha che </a:t>
            </a:r>
          </a:p>
          <a:p>
            <a:pPr marL="0" indent="0">
              <a:buFont typeface="Nunito Light"/>
              <a:buNone/>
            </a:pPr>
            <a:endParaRPr lang="it-IT" dirty="0"/>
          </a:p>
          <a:p>
            <a:pPr marL="0" indent="0" algn="ctr">
              <a:buFont typeface="Nunito Light"/>
              <a:buNone/>
            </a:pPr>
            <a:r>
              <a:rPr lang="it-IT" dirty="0"/>
              <a:t>gli intervalli sono: </a:t>
            </a:r>
          </a:p>
          <a:p>
            <a:pPr marL="0" indent="0" algn="ctr">
              <a:buFont typeface="Nunito Light"/>
              <a:buNone/>
            </a:pPr>
            <a:r>
              <a:rPr lang="it-IT" sz="1600" b="1" dirty="0"/>
              <a:t>I₁ = [0, 3.53] I₂ = (3.53, 4.44] I₃ = (4.44, 6.79] I₄ = (6.79, 100] </a:t>
            </a:r>
          </a:p>
          <a:p>
            <a:pPr marL="0" indent="0" algn="ctr">
              <a:buFont typeface="Nunito Light"/>
              <a:buNone/>
            </a:pPr>
            <a:endParaRPr lang="it-IT" dirty="0"/>
          </a:p>
          <a:p>
            <a:pPr marL="0" indent="0" algn="ctr">
              <a:buFont typeface="Nunito Light"/>
              <a:buNone/>
            </a:pPr>
            <a:r>
              <a:rPr lang="it-IT" dirty="0"/>
              <a:t>Le frequenze degli intervalli sono: </a:t>
            </a:r>
          </a:p>
          <a:p>
            <a:pPr marL="0" indent="0" algn="ctr">
              <a:buFont typeface="Nunito Light"/>
              <a:buNone/>
            </a:pPr>
            <a:r>
              <a:rPr lang="it-IT" sz="1600" b="1" dirty="0"/>
              <a:t>n₁ = 10, n₂ = 9, n₃ = 9, n₄ = 10</a:t>
            </a:r>
          </a:p>
        </p:txBody>
      </p:sp>
    </p:spTree>
    <p:extLst>
      <p:ext uri="{BB962C8B-B14F-4D97-AF65-F5344CB8AC3E}">
        <p14:creationId xmlns:p14="http://schemas.microsoft.com/office/powerpoint/2010/main" val="3429005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68"/>
        <p:cNvGrpSpPr/>
        <p:nvPr/>
      </p:nvGrpSpPr>
      <p:grpSpPr>
        <a:xfrm>
          <a:off x="0" y="0"/>
          <a:ext cx="0" cy="0"/>
          <a:chOff x="0" y="0"/>
          <a:chExt cx="0" cy="0"/>
        </a:xfrm>
      </p:grpSpPr>
      <p:grpSp>
        <p:nvGrpSpPr>
          <p:cNvPr id="3369" name="Google Shape;3369;p46"/>
          <p:cNvGrpSpPr/>
          <p:nvPr/>
        </p:nvGrpSpPr>
        <p:grpSpPr>
          <a:xfrm rot="10800000" flipH="1">
            <a:off x="-25" y="539501"/>
            <a:ext cx="2288588" cy="4057299"/>
            <a:chOff x="-17" y="539499"/>
            <a:chExt cx="453231" cy="4057299"/>
          </a:xfrm>
        </p:grpSpPr>
        <p:sp>
          <p:nvSpPr>
            <p:cNvPr id="3370" name="Google Shape;3370;p46"/>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1" name="Google Shape;3371;p46"/>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2" name="Google Shape;3372;p46"/>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3" name="Google Shape;3373;p46"/>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4" name="Google Shape;3374;p46"/>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5" name="Google Shape;3375;p46"/>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6" name="Google Shape;3376;p46"/>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7" name="Google Shape;3377;p46"/>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8" name="Google Shape;3378;p46"/>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9" name="Google Shape;3379;p46"/>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0" name="Google Shape;3380;p46"/>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1" name="Google Shape;3381;p46"/>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2" name="Google Shape;3382;p46"/>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3" name="Google Shape;3383;p46"/>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4" name="Google Shape;3384;p46"/>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5" name="Google Shape;3385;p46"/>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6" name="Google Shape;3386;p46"/>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7" name="Google Shape;3387;p46"/>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8" name="Google Shape;3388;p46"/>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9" name="Google Shape;3389;p46"/>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0" name="Google Shape;3390;p46"/>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1" name="Google Shape;3391;p46"/>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2" name="Google Shape;3392;p46"/>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3" name="Google Shape;3393;p46"/>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4" name="Google Shape;3394;p46"/>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5" name="Google Shape;3395;p46"/>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6" name="Google Shape;3396;p46"/>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7" name="Google Shape;3397;p46"/>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8" name="Google Shape;3398;p46"/>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9" name="Google Shape;3399;p46"/>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400" name="Google Shape;3400;p46"/>
          <p:cNvSpPr txBox="1">
            <a:spLocks noGrp="1"/>
          </p:cNvSpPr>
          <p:nvPr>
            <p:ph type="title"/>
          </p:nvPr>
        </p:nvSpPr>
        <p:spPr>
          <a:xfrm>
            <a:off x="2463575" y="288800"/>
            <a:ext cx="5785546" cy="22753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dirty="0"/>
              <a:t>Grazie per l’attenzione!</a:t>
            </a:r>
            <a:endParaRPr sz="6600" dirty="0"/>
          </a:p>
        </p:txBody>
      </p:sp>
      <p:grpSp>
        <p:nvGrpSpPr>
          <p:cNvPr id="3414" name="Google Shape;3414;p46"/>
          <p:cNvGrpSpPr/>
          <p:nvPr/>
        </p:nvGrpSpPr>
        <p:grpSpPr>
          <a:xfrm>
            <a:off x="17" y="539500"/>
            <a:ext cx="1602760" cy="4057299"/>
            <a:chOff x="-17" y="539499"/>
            <a:chExt cx="453231" cy="4057299"/>
          </a:xfrm>
        </p:grpSpPr>
        <p:sp>
          <p:nvSpPr>
            <p:cNvPr id="3415" name="Google Shape;3415;p46"/>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6" name="Google Shape;3416;p46"/>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7" name="Google Shape;3417;p46"/>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8" name="Google Shape;3418;p46"/>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9" name="Google Shape;3419;p46"/>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0" name="Google Shape;3420;p46"/>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1" name="Google Shape;3421;p46"/>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2" name="Google Shape;3422;p46"/>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3" name="Google Shape;3423;p46"/>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4" name="Google Shape;3424;p46"/>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5" name="Google Shape;3425;p46"/>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6" name="Google Shape;3426;p46"/>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7" name="Google Shape;3427;p46"/>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8" name="Google Shape;3428;p46"/>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9" name="Google Shape;3429;p46"/>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0" name="Google Shape;3430;p46"/>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1" name="Google Shape;3431;p46"/>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2" name="Google Shape;3432;p46"/>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3" name="Google Shape;3433;p46"/>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4" name="Google Shape;3434;p46"/>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5" name="Google Shape;3435;p46"/>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6" name="Google Shape;3436;p46"/>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7" name="Google Shape;3437;p46"/>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8" name="Google Shape;3438;p46"/>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9" name="Google Shape;3439;p46"/>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0" name="Google Shape;3440;p46"/>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1" name="Google Shape;3441;p46"/>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2" name="Google Shape;3442;p46"/>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3" name="Google Shape;3443;p46"/>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4" name="Google Shape;3444;p46"/>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5" name="Immagine 4">
            <a:extLst>
              <a:ext uri="{FF2B5EF4-FFF2-40B4-BE49-F238E27FC236}">
                <a16:creationId xmlns:a16="http://schemas.microsoft.com/office/drawing/2014/main" id="{A1BB9FC4-FD60-0AE7-0A53-9B30B1680204}"/>
              </a:ext>
            </a:extLst>
          </p:cNvPr>
          <p:cNvPicPr>
            <a:picLocks noChangeAspect="1"/>
          </p:cNvPicPr>
          <p:nvPr/>
        </p:nvPicPr>
        <p:blipFill>
          <a:blip r:embed="rId3"/>
          <a:stretch>
            <a:fillRect/>
          </a:stretch>
        </p:blipFill>
        <p:spPr>
          <a:xfrm>
            <a:off x="1706705" y="3791835"/>
            <a:ext cx="6779656" cy="787828"/>
          </a:xfrm>
          <a:prstGeom prst="rect">
            <a:avLst/>
          </a:prstGeom>
        </p:spPr>
      </p:pic>
      <p:grpSp>
        <p:nvGrpSpPr>
          <p:cNvPr id="3451" name="Google Shape;3513;p47">
            <a:extLst>
              <a:ext uri="{FF2B5EF4-FFF2-40B4-BE49-F238E27FC236}">
                <a16:creationId xmlns:a16="http://schemas.microsoft.com/office/drawing/2014/main" id="{20DEA8B2-C6B5-D9F7-4AAB-5C1345EF8655}"/>
              </a:ext>
            </a:extLst>
          </p:cNvPr>
          <p:cNvGrpSpPr/>
          <p:nvPr/>
        </p:nvGrpSpPr>
        <p:grpSpPr>
          <a:xfrm>
            <a:off x="4345046" y="2622756"/>
            <a:ext cx="4796501" cy="2769126"/>
            <a:chOff x="5179977" y="136093"/>
            <a:chExt cx="2686628" cy="3346133"/>
          </a:xfrm>
        </p:grpSpPr>
        <p:sp>
          <p:nvSpPr>
            <p:cNvPr id="3452" name="Google Shape;3514;p47">
              <a:extLst>
                <a:ext uri="{FF2B5EF4-FFF2-40B4-BE49-F238E27FC236}">
                  <a16:creationId xmlns:a16="http://schemas.microsoft.com/office/drawing/2014/main" id="{1409DEF9-D756-6710-9CD5-0533A5DFA41F}"/>
                </a:ext>
              </a:extLst>
            </p:cNvPr>
            <p:cNvSpPr/>
            <p:nvPr/>
          </p:nvSpPr>
          <p:spPr>
            <a:xfrm>
              <a:off x="5179977" y="2503707"/>
              <a:ext cx="168230" cy="978517"/>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3" name="Google Shape;3515;p47">
              <a:extLst>
                <a:ext uri="{FF2B5EF4-FFF2-40B4-BE49-F238E27FC236}">
                  <a16:creationId xmlns:a16="http://schemas.microsoft.com/office/drawing/2014/main" id="{FF2CAD45-AD77-8091-A345-BCA50BD757D0}"/>
                </a:ext>
              </a:extLst>
            </p:cNvPr>
            <p:cNvSpPr/>
            <p:nvPr/>
          </p:nvSpPr>
          <p:spPr>
            <a:xfrm>
              <a:off x="5389949" y="2080223"/>
              <a:ext cx="168230" cy="1402001"/>
            </a:xfrm>
            <a:custGeom>
              <a:avLst/>
              <a:gdLst/>
              <a:ahLst/>
              <a:cxnLst/>
              <a:rect l="l" t="t" r="r" b="b"/>
              <a:pathLst>
                <a:path w="665" h="5542" extrusionOk="0">
                  <a:moveTo>
                    <a:pt x="0" y="0"/>
                  </a:moveTo>
                  <a:lnTo>
                    <a:pt x="665" y="0"/>
                  </a:lnTo>
                  <a:lnTo>
                    <a:pt x="665" y="5542"/>
                  </a:lnTo>
                  <a:lnTo>
                    <a:pt x="0" y="554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4" name="Google Shape;3516;p47">
              <a:extLst>
                <a:ext uri="{FF2B5EF4-FFF2-40B4-BE49-F238E27FC236}">
                  <a16:creationId xmlns:a16="http://schemas.microsoft.com/office/drawing/2014/main" id="{5174A424-11C1-71E8-789C-12CF45D047A4}"/>
                </a:ext>
              </a:extLst>
            </p:cNvPr>
            <p:cNvSpPr/>
            <p:nvPr/>
          </p:nvSpPr>
          <p:spPr>
            <a:xfrm>
              <a:off x="5599668" y="1662052"/>
              <a:ext cx="168483" cy="1820173"/>
            </a:xfrm>
            <a:custGeom>
              <a:avLst/>
              <a:gdLst/>
              <a:ahLst/>
              <a:cxnLst/>
              <a:rect l="l" t="t" r="r" b="b"/>
              <a:pathLst>
                <a:path w="666" h="7195" extrusionOk="0">
                  <a:moveTo>
                    <a:pt x="0" y="0"/>
                  </a:moveTo>
                  <a:lnTo>
                    <a:pt x="666" y="0"/>
                  </a:lnTo>
                  <a:lnTo>
                    <a:pt x="666" y="7195"/>
                  </a:lnTo>
                  <a:lnTo>
                    <a:pt x="0" y="71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5" name="Google Shape;3517;p47">
              <a:extLst>
                <a:ext uri="{FF2B5EF4-FFF2-40B4-BE49-F238E27FC236}">
                  <a16:creationId xmlns:a16="http://schemas.microsoft.com/office/drawing/2014/main" id="{447535E1-BD54-C621-8C9E-B42B2E44CE2B}"/>
                </a:ext>
              </a:extLst>
            </p:cNvPr>
            <p:cNvSpPr/>
            <p:nvPr/>
          </p:nvSpPr>
          <p:spPr>
            <a:xfrm>
              <a:off x="5809639" y="1498628"/>
              <a:ext cx="168230" cy="1983597"/>
            </a:xfrm>
            <a:custGeom>
              <a:avLst/>
              <a:gdLst/>
              <a:ahLst/>
              <a:cxnLst/>
              <a:rect l="l" t="t" r="r" b="b"/>
              <a:pathLst>
                <a:path w="665" h="7841" extrusionOk="0">
                  <a:moveTo>
                    <a:pt x="0" y="0"/>
                  </a:moveTo>
                  <a:lnTo>
                    <a:pt x="665" y="0"/>
                  </a:lnTo>
                  <a:lnTo>
                    <a:pt x="665" y="7841"/>
                  </a:lnTo>
                  <a:lnTo>
                    <a:pt x="0" y="784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6" name="Google Shape;3518;p47">
              <a:extLst>
                <a:ext uri="{FF2B5EF4-FFF2-40B4-BE49-F238E27FC236}">
                  <a16:creationId xmlns:a16="http://schemas.microsoft.com/office/drawing/2014/main" id="{CF24ACED-E0D6-0D01-D158-50D0B5FD9C1E}"/>
                </a:ext>
              </a:extLst>
            </p:cNvPr>
            <p:cNvSpPr/>
            <p:nvPr/>
          </p:nvSpPr>
          <p:spPr>
            <a:xfrm>
              <a:off x="6229330" y="1194550"/>
              <a:ext cx="168230" cy="2287676"/>
            </a:xfrm>
            <a:custGeom>
              <a:avLst/>
              <a:gdLst/>
              <a:ahLst/>
              <a:cxnLst/>
              <a:rect l="l" t="t" r="r" b="b"/>
              <a:pathLst>
                <a:path w="665" h="9043" extrusionOk="0">
                  <a:moveTo>
                    <a:pt x="0" y="0"/>
                  </a:moveTo>
                  <a:lnTo>
                    <a:pt x="665" y="0"/>
                  </a:lnTo>
                  <a:lnTo>
                    <a:pt x="665" y="9043"/>
                  </a:lnTo>
                  <a:lnTo>
                    <a:pt x="0" y="904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7" name="Google Shape;3519;p47">
              <a:extLst>
                <a:ext uri="{FF2B5EF4-FFF2-40B4-BE49-F238E27FC236}">
                  <a16:creationId xmlns:a16="http://schemas.microsoft.com/office/drawing/2014/main" id="{FAD41BA7-CD52-CAA2-61C9-5052D5085264}"/>
                </a:ext>
              </a:extLst>
            </p:cNvPr>
            <p:cNvSpPr/>
            <p:nvPr/>
          </p:nvSpPr>
          <p:spPr>
            <a:xfrm>
              <a:off x="6649021" y="1071097"/>
              <a:ext cx="168230" cy="2411129"/>
            </a:xfrm>
            <a:custGeom>
              <a:avLst/>
              <a:gdLst/>
              <a:ahLst/>
              <a:cxnLst/>
              <a:rect l="l" t="t" r="r" b="b"/>
              <a:pathLst>
                <a:path w="665" h="9531" extrusionOk="0">
                  <a:moveTo>
                    <a:pt x="0" y="0"/>
                  </a:moveTo>
                  <a:lnTo>
                    <a:pt x="665" y="0"/>
                  </a:lnTo>
                  <a:lnTo>
                    <a:pt x="665" y="9531"/>
                  </a:lnTo>
                  <a:lnTo>
                    <a:pt x="0" y="95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8" name="Google Shape;3520;p47">
              <a:extLst>
                <a:ext uri="{FF2B5EF4-FFF2-40B4-BE49-F238E27FC236}">
                  <a16:creationId xmlns:a16="http://schemas.microsoft.com/office/drawing/2014/main" id="{B3F75788-3BCB-04BF-BC13-72502D6F490F}"/>
                </a:ext>
              </a:extLst>
            </p:cNvPr>
            <p:cNvSpPr/>
            <p:nvPr/>
          </p:nvSpPr>
          <p:spPr>
            <a:xfrm>
              <a:off x="6858993" y="868968"/>
              <a:ext cx="168230" cy="2613258"/>
            </a:xfrm>
            <a:custGeom>
              <a:avLst/>
              <a:gdLst/>
              <a:ahLst/>
              <a:cxnLst/>
              <a:rect l="l" t="t" r="r" b="b"/>
              <a:pathLst>
                <a:path w="665" h="10330" extrusionOk="0">
                  <a:moveTo>
                    <a:pt x="0" y="0"/>
                  </a:moveTo>
                  <a:lnTo>
                    <a:pt x="665" y="0"/>
                  </a:lnTo>
                  <a:lnTo>
                    <a:pt x="665" y="10330"/>
                  </a:lnTo>
                  <a:lnTo>
                    <a:pt x="0" y="1033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9" name="Google Shape;3521;p47">
              <a:extLst>
                <a:ext uri="{FF2B5EF4-FFF2-40B4-BE49-F238E27FC236}">
                  <a16:creationId xmlns:a16="http://schemas.microsoft.com/office/drawing/2014/main" id="{4F3B0764-16B5-D56E-D1EE-251F8DA62750}"/>
                </a:ext>
              </a:extLst>
            </p:cNvPr>
            <p:cNvSpPr/>
            <p:nvPr/>
          </p:nvSpPr>
          <p:spPr>
            <a:xfrm>
              <a:off x="7068712" y="447761"/>
              <a:ext cx="168230" cy="3034465"/>
            </a:xfrm>
            <a:custGeom>
              <a:avLst/>
              <a:gdLst/>
              <a:ahLst/>
              <a:cxnLst/>
              <a:rect l="l" t="t" r="r" b="b"/>
              <a:pathLst>
                <a:path w="665" h="11995" extrusionOk="0">
                  <a:moveTo>
                    <a:pt x="0" y="0"/>
                  </a:moveTo>
                  <a:lnTo>
                    <a:pt x="665" y="0"/>
                  </a:lnTo>
                  <a:lnTo>
                    <a:pt x="665" y="11995"/>
                  </a:lnTo>
                  <a:lnTo>
                    <a:pt x="0" y="119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0" name="Google Shape;3522;p47">
              <a:extLst>
                <a:ext uri="{FF2B5EF4-FFF2-40B4-BE49-F238E27FC236}">
                  <a16:creationId xmlns:a16="http://schemas.microsoft.com/office/drawing/2014/main" id="{BBEE5455-C934-7BA8-8C4A-8DC6D8280678}"/>
                </a:ext>
              </a:extLst>
            </p:cNvPr>
            <p:cNvSpPr/>
            <p:nvPr/>
          </p:nvSpPr>
          <p:spPr>
            <a:xfrm>
              <a:off x="7278684" y="546928"/>
              <a:ext cx="168230" cy="2935298"/>
            </a:xfrm>
            <a:custGeom>
              <a:avLst/>
              <a:gdLst/>
              <a:ahLst/>
              <a:cxnLst/>
              <a:rect l="l" t="t" r="r" b="b"/>
              <a:pathLst>
                <a:path w="665" h="11603" extrusionOk="0">
                  <a:moveTo>
                    <a:pt x="0" y="0"/>
                  </a:moveTo>
                  <a:lnTo>
                    <a:pt x="665" y="0"/>
                  </a:lnTo>
                  <a:lnTo>
                    <a:pt x="665" y="11603"/>
                  </a:lnTo>
                  <a:lnTo>
                    <a:pt x="0" y="116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1" name="Google Shape;3523;p47">
              <a:extLst>
                <a:ext uri="{FF2B5EF4-FFF2-40B4-BE49-F238E27FC236}">
                  <a16:creationId xmlns:a16="http://schemas.microsoft.com/office/drawing/2014/main" id="{80794AFF-2306-CEFB-0220-322F194D41E4}"/>
                </a:ext>
              </a:extLst>
            </p:cNvPr>
            <p:cNvSpPr/>
            <p:nvPr/>
          </p:nvSpPr>
          <p:spPr>
            <a:xfrm>
              <a:off x="7488656" y="315201"/>
              <a:ext cx="168230" cy="3167025"/>
            </a:xfrm>
            <a:custGeom>
              <a:avLst/>
              <a:gdLst/>
              <a:ahLst/>
              <a:cxnLst/>
              <a:rect l="l" t="t" r="r" b="b"/>
              <a:pathLst>
                <a:path w="665" h="12519" extrusionOk="0">
                  <a:moveTo>
                    <a:pt x="0" y="0"/>
                  </a:moveTo>
                  <a:lnTo>
                    <a:pt x="665" y="0"/>
                  </a:lnTo>
                  <a:lnTo>
                    <a:pt x="665" y="12519"/>
                  </a:lnTo>
                  <a:lnTo>
                    <a:pt x="0" y="1251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2" name="Google Shape;3524;p47">
              <a:extLst>
                <a:ext uri="{FF2B5EF4-FFF2-40B4-BE49-F238E27FC236}">
                  <a16:creationId xmlns:a16="http://schemas.microsoft.com/office/drawing/2014/main" id="{031239E7-42EF-E19A-CB37-C02955EEE24F}"/>
                </a:ext>
              </a:extLst>
            </p:cNvPr>
            <p:cNvSpPr/>
            <p:nvPr/>
          </p:nvSpPr>
          <p:spPr>
            <a:xfrm>
              <a:off x="7698375" y="136093"/>
              <a:ext cx="168230" cy="3346133"/>
            </a:xfrm>
            <a:custGeom>
              <a:avLst/>
              <a:gdLst/>
              <a:ahLst/>
              <a:cxnLst/>
              <a:rect l="l" t="t" r="r" b="b"/>
              <a:pathLst>
                <a:path w="665" h="13227" extrusionOk="0">
                  <a:moveTo>
                    <a:pt x="0" y="0"/>
                  </a:moveTo>
                  <a:lnTo>
                    <a:pt x="665" y="0"/>
                  </a:lnTo>
                  <a:lnTo>
                    <a:pt x="665" y="13227"/>
                  </a:lnTo>
                  <a:lnTo>
                    <a:pt x="0" y="1322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3" name="Google Shape;3525;p47">
              <a:extLst>
                <a:ext uri="{FF2B5EF4-FFF2-40B4-BE49-F238E27FC236}">
                  <a16:creationId xmlns:a16="http://schemas.microsoft.com/office/drawing/2014/main" id="{18A5FE2E-402F-FDDD-FD54-525F722DEE18}"/>
                </a:ext>
              </a:extLst>
            </p:cNvPr>
            <p:cNvSpPr/>
            <p:nvPr/>
          </p:nvSpPr>
          <p:spPr>
            <a:xfrm>
              <a:off x="6019611" y="1745787"/>
              <a:ext cx="168230" cy="1736438"/>
            </a:xfrm>
            <a:custGeom>
              <a:avLst/>
              <a:gdLst/>
              <a:ahLst/>
              <a:cxnLst/>
              <a:rect l="l" t="t" r="r" b="b"/>
              <a:pathLst>
                <a:path w="665" h="6864" extrusionOk="0">
                  <a:moveTo>
                    <a:pt x="0" y="0"/>
                  </a:moveTo>
                  <a:lnTo>
                    <a:pt x="665" y="0"/>
                  </a:lnTo>
                  <a:lnTo>
                    <a:pt x="665" y="6864"/>
                  </a:lnTo>
                  <a:lnTo>
                    <a:pt x="0" y="68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4" name="Google Shape;3526;p47">
              <a:extLst>
                <a:ext uri="{FF2B5EF4-FFF2-40B4-BE49-F238E27FC236}">
                  <a16:creationId xmlns:a16="http://schemas.microsoft.com/office/drawing/2014/main" id="{6F5498A9-75BC-2B59-698C-FD51E9781C2F}"/>
                </a:ext>
              </a:extLst>
            </p:cNvPr>
            <p:cNvSpPr/>
            <p:nvPr/>
          </p:nvSpPr>
          <p:spPr>
            <a:xfrm>
              <a:off x="6439049" y="1559090"/>
              <a:ext cx="168230" cy="1923135"/>
            </a:xfrm>
            <a:custGeom>
              <a:avLst/>
              <a:gdLst/>
              <a:ahLst/>
              <a:cxnLst/>
              <a:rect l="l" t="t" r="r" b="b"/>
              <a:pathLst>
                <a:path w="665" h="7602" extrusionOk="0">
                  <a:moveTo>
                    <a:pt x="0" y="0"/>
                  </a:moveTo>
                  <a:lnTo>
                    <a:pt x="665" y="0"/>
                  </a:lnTo>
                  <a:lnTo>
                    <a:pt x="665" y="7602"/>
                  </a:lnTo>
                  <a:lnTo>
                    <a:pt x="0" y="76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465" name="Google Shape;3527;p47">
            <a:extLst>
              <a:ext uri="{FF2B5EF4-FFF2-40B4-BE49-F238E27FC236}">
                <a16:creationId xmlns:a16="http://schemas.microsoft.com/office/drawing/2014/main" id="{DAC6669D-ACE8-E6D5-FDCD-846FA351F415}"/>
              </a:ext>
            </a:extLst>
          </p:cNvPr>
          <p:cNvGrpSpPr/>
          <p:nvPr/>
        </p:nvGrpSpPr>
        <p:grpSpPr>
          <a:xfrm>
            <a:off x="3595761" y="3682990"/>
            <a:ext cx="5545786" cy="1515733"/>
            <a:chOff x="4760286" y="2503707"/>
            <a:chExt cx="3106319" cy="978517"/>
          </a:xfrm>
        </p:grpSpPr>
        <p:sp>
          <p:nvSpPr>
            <p:cNvPr id="3466" name="Google Shape;3528;p47">
              <a:extLst>
                <a:ext uri="{FF2B5EF4-FFF2-40B4-BE49-F238E27FC236}">
                  <a16:creationId xmlns:a16="http://schemas.microsoft.com/office/drawing/2014/main" id="{6D338AD6-BDF0-A6DA-345E-C54F474A7634}"/>
                </a:ext>
              </a:extLst>
            </p:cNvPr>
            <p:cNvSpPr/>
            <p:nvPr/>
          </p:nvSpPr>
          <p:spPr>
            <a:xfrm>
              <a:off x="4760286" y="3383815"/>
              <a:ext cx="168230" cy="98408"/>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7" name="Google Shape;3529;p47">
              <a:extLst>
                <a:ext uri="{FF2B5EF4-FFF2-40B4-BE49-F238E27FC236}">
                  <a16:creationId xmlns:a16="http://schemas.microsoft.com/office/drawing/2014/main" id="{64BBE06B-FDC0-48A9-A9FD-5CF13117F94A}"/>
                </a:ext>
              </a:extLst>
            </p:cNvPr>
            <p:cNvSpPr/>
            <p:nvPr/>
          </p:nvSpPr>
          <p:spPr>
            <a:xfrm>
              <a:off x="4970005" y="3265422"/>
              <a:ext cx="168230" cy="216802"/>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8" name="Google Shape;3530;p47">
              <a:extLst>
                <a:ext uri="{FF2B5EF4-FFF2-40B4-BE49-F238E27FC236}">
                  <a16:creationId xmlns:a16="http://schemas.microsoft.com/office/drawing/2014/main" id="{66D05A36-DEA1-270B-D719-A3485EAF6295}"/>
                </a:ext>
              </a:extLst>
            </p:cNvPr>
            <p:cNvSpPr/>
            <p:nvPr/>
          </p:nvSpPr>
          <p:spPr>
            <a:xfrm>
              <a:off x="5179977" y="3196106"/>
              <a:ext cx="168230" cy="28611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9" name="Google Shape;3531;p47">
              <a:extLst>
                <a:ext uri="{FF2B5EF4-FFF2-40B4-BE49-F238E27FC236}">
                  <a16:creationId xmlns:a16="http://schemas.microsoft.com/office/drawing/2014/main" id="{71E8849C-AC05-DE75-DB03-0496C9312578}"/>
                </a:ext>
              </a:extLst>
            </p:cNvPr>
            <p:cNvSpPr/>
            <p:nvPr/>
          </p:nvSpPr>
          <p:spPr>
            <a:xfrm>
              <a:off x="5389949" y="3072400"/>
              <a:ext cx="168230" cy="409824"/>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0" name="Google Shape;3532;p47">
              <a:extLst>
                <a:ext uri="{FF2B5EF4-FFF2-40B4-BE49-F238E27FC236}">
                  <a16:creationId xmlns:a16="http://schemas.microsoft.com/office/drawing/2014/main" id="{39165266-C09E-D5C2-05C0-3E0E03BBD253}"/>
                </a:ext>
              </a:extLst>
            </p:cNvPr>
            <p:cNvSpPr/>
            <p:nvPr/>
          </p:nvSpPr>
          <p:spPr>
            <a:xfrm>
              <a:off x="5599668" y="2949959"/>
              <a:ext cx="168483" cy="532265"/>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1" name="Google Shape;3533;p47">
              <a:extLst>
                <a:ext uri="{FF2B5EF4-FFF2-40B4-BE49-F238E27FC236}">
                  <a16:creationId xmlns:a16="http://schemas.microsoft.com/office/drawing/2014/main" id="{2D3290FD-DD02-789E-E7A5-90A0E55AE634}"/>
                </a:ext>
              </a:extLst>
            </p:cNvPr>
            <p:cNvSpPr/>
            <p:nvPr/>
          </p:nvSpPr>
          <p:spPr>
            <a:xfrm>
              <a:off x="5809639" y="2902147"/>
              <a:ext cx="168230" cy="580077"/>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2" name="Google Shape;3534;p47">
              <a:extLst>
                <a:ext uri="{FF2B5EF4-FFF2-40B4-BE49-F238E27FC236}">
                  <a16:creationId xmlns:a16="http://schemas.microsoft.com/office/drawing/2014/main" id="{0370B3F6-678C-D98D-C1CB-EB61E0B9C9E4}"/>
                </a:ext>
              </a:extLst>
            </p:cNvPr>
            <p:cNvSpPr/>
            <p:nvPr/>
          </p:nvSpPr>
          <p:spPr>
            <a:xfrm>
              <a:off x="6229330" y="2813352"/>
              <a:ext cx="168230" cy="668873"/>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3" name="Google Shape;3535;p47">
              <a:extLst>
                <a:ext uri="{FF2B5EF4-FFF2-40B4-BE49-F238E27FC236}">
                  <a16:creationId xmlns:a16="http://schemas.microsoft.com/office/drawing/2014/main" id="{1B9CBCFA-88E2-A855-AB5C-EC5A14D9ADC8}"/>
                </a:ext>
              </a:extLst>
            </p:cNvPr>
            <p:cNvSpPr/>
            <p:nvPr/>
          </p:nvSpPr>
          <p:spPr>
            <a:xfrm>
              <a:off x="6649021" y="2777176"/>
              <a:ext cx="168230" cy="705048"/>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4" name="Google Shape;3536;p47">
              <a:extLst>
                <a:ext uri="{FF2B5EF4-FFF2-40B4-BE49-F238E27FC236}">
                  <a16:creationId xmlns:a16="http://schemas.microsoft.com/office/drawing/2014/main" id="{B2E85D5F-87CA-AD46-1A1A-E0E17F5B49FB}"/>
                </a:ext>
              </a:extLst>
            </p:cNvPr>
            <p:cNvSpPr/>
            <p:nvPr/>
          </p:nvSpPr>
          <p:spPr>
            <a:xfrm>
              <a:off x="6858993" y="2717979"/>
              <a:ext cx="168230" cy="76424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5" name="Google Shape;3537;p47">
              <a:extLst>
                <a:ext uri="{FF2B5EF4-FFF2-40B4-BE49-F238E27FC236}">
                  <a16:creationId xmlns:a16="http://schemas.microsoft.com/office/drawing/2014/main" id="{2ED72C00-B202-F3E5-B576-103BE6BFA7C2}"/>
                </a:ext>
              </a:extLst>
            </p:cNvPr>
            <p:cNvSpPr/>
            <p:nvPr/>
          </p:nvSpPr>
          <p:spPr>
            <a:xfrm>
              <a:off x="7068712" y="2594779"/>
              <a:ext cx="168230" cy="887445"/>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6" name="Google Shape;3538;p47">
              <a:extLst>
                <a:ext uri="{FF2B5EF4-FFF2-40B4-BE49-F238E27FC236}">
                  <a16:creationId xmlns:a16="http://schemas.microsoft.com/office/drawing/2014/main" id="{EC7076BD-79DD-1C83-41AF-22D0BFFD327A}"/>
                </a:ext>
              </a:extLst>
            </p:cNvPr>
            <p:cNvSpPr/>
            <p:nvPr/>
          </p:nvSpPr>
          <p:spPr>
            <a:xfrm>
              <a:off x="7278684" y="2623871"/>
              <a:ext cx="168230" cy="858353"/>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7" name="Google Shape;3539;p47">
              <a:extLst>
                <a:ext uri="{FF2B5EF4-FFF2-40B4-BE49-F238E27FC236}">
                  <a16:creationId xmlns:a16="http://schemas.microsoft.com/office/drawing/2014/main" id="{C8F62AC3-1124-4463-DBBD-CB8775A75112}"/>
                </a:ext>
              </a:extLst>
            </p:cNvPr>
            <p:cNvSpPr/>
            <p:nvPr/>
          </p:nvSpPr>
          <p:spPr>
            <a:xfrm>
              <a:off x="7488656" y="2556074"/>
              <a:ext cx="168230" cy="926151"/>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8" name="Google Shape;3540;p47">
              <a:extLst>
                <a:ext uri="{FF2B5EF4-FFF2-40B4-BE49-F238E27FC236}">
                  <a16:creationId xmlns:a16="http://schemas.microsoft.com/office/drawing/2014/main" id="{52D9CB3B-0445-9B93-F016-617009747FD6}"/>
                </a:ext>
              </a:extLst>
            </p:cNvPr>
            <p:cNvSpPr/>
            <p:nvPr/>
          </p:nvSpPr>
          <p:spPr>
            <a:xfrm>
              <a:off x="7698375" y="2503707"/>
              <a:ext cx="168230" cy="978517"/>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9" name="Google Shape;3541;p47">
              <a:extLst>
                <a:ext uri="{FF2B5EF4-FFF2-40B4-BE49-F238E27FC236}">
                  <a16:creationId xmlns:a16="http://schemas.microsoft.com/office/drawing/2014/main" id="{902E5942-6F65-44FD-F20C-066BBFA3FA18}"/>
                </a:ext>
              </a:extLst>
            </p:cNvPr>
            <p:cNvSpPr/>
            <p:nvPr/>
          </p:nvSpPr>
          <p:spPr>
            <a:xfrm>
              <a:off x="6019611" y="2974498"/>
              <a:ext cx="168230" cy="507726"/>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0" name="Google Shape;3542;p47">
              <a:extLst>
                <a:ext uri="{FF2B5EF4-FFF2-40B4-BE49-F238E27FC236}">
                  <a16:creationId xmlns:a16="http://schemas.microsoft.com/office/drawing/2014/main" id="{CBE047D0-B902-5C17-DB08-2D8C5DF98286}"/>
                </a:ext>
              </a:extLst>
            </p:cNvPr>
            <p:cNvSpPr/>
            <p:nvPr/>
          </p:nvSpPr>
          <p:spPr>
            <a:xfrm>
              <a:off x="6439049" y="2919855"/>
              <a:ext cx="168230" cy="562369"/>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481" name="Google Shape;3544;p47">
            <a:extLst>
              <a:ext uri="{FF2B5EF4-FFF2-40B4-BE49-F238E27FC236}">
                <a16:creationId xmlns:a16="http://schemas.microsoft.com/office/drawing/2014/main" id="{0BFECCCC-E1CF-B1A6-A8A3-598B90B3440C}"/>
              </a:ext>
            </a:extLst>
          </p:cNvPr>
          <p:cNvSpPr/>
          <p:nvPr/>
        </p:nvSpPr>
        <p:spPr>
          <a:xfrm>
            <a:off x="3628555" y="2465004"/>
            <a:ext cx="5545802" cy="2344477"/>
          </a:xfrm>
          <a:custGeom>
            <a:avLst/>
            <a:gdLst/>
            <a:ahLst/>
            <a:cxnLst/>
            <a:rect l="l" t="t" r="r" b="b"/>
            <a:pathLst>
              <a:path w="13227" h="4403" fill="none" extrusionOk="0">
                <a:moveTo>
                  <a:pt x="0" y="4403"/>
                </a:moveTo>
                <a:cubicBezTo>
                  <a:pt x="220" y="3664"/>
                  <a:pt x="667" y="2659"/>
                  <a:pt x="1497" y="2514"/>
                </a:cubicBezTo>
                <a:cubicBezTo>
                  <a:pt x="2831" y="2280"/>
                  <a:pt x="3256" y="3398"/>
                  <a:pt x="4192" y="3398"/>
                </a:cubicBezTo>
                <a:cubicBezTo>
                  <a:pt x="5128" y="3398"/>
                  <a:pt x="5418" y="381"/>
                  <a:pt x="6447" y="381"/>
                </a:cubicBezTo>
                <a:cubicBezTo>
                  <a:pt x="7548" y="381"/>
                  <a:pt x="7791" y="2931"/>
                  <a:pt x="8955" y="2931"/>
                </a:cubicBezTo>
                <a:cubicBezTo>
                  <a:pt x="10119" y="2931"/>
                  <a:pt x="10105" y="673"/>
                  <a:pt x="11512" y="673"/>
                </a:cubicBezTo>
                <a:cubicBezTo>
                  <a:pt x="12332" y="673"/>
                  <a:pt x="12897" y="306"/>
                  <a:pt x="13227" y="0"/>
                </a:cubicBezTo>
              </a:path>
            </a:pathLst>
          </a:custGeom>
          <a:noFill/>
          <a:ln w="9525" cap="rnd" cmpd="sng">
            <a:solidFill>
              <a:schemeClr val="accen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482" name="Google Shape;3545;p47">
            <a:extLst>
              <a:ext uri="{FF2B5EF4-FFF2-40B4-BE49-F238E27FC236}">
                <a16:creationId xmlns:a16="http://schemas.microsoft.com/office/drawing/2014/main" id="{FA418172-0D05-9019-D708-0883504ECFB3}"/>
              </a:ext>
            </a:extLst>
          </p:cNvPr>
          <p:cNvGrpSpPr/>
          <p:nvPr/>
        </p:nvGrpSpPr>
        <p:grpSpPr>
          <a:xfrm>
            <a:off x="3576386" y="3036095"/>
            <a:ext cx="5546154" cy="1684005"/>
            <a:chOff x="4382300" y="4001604"/>
            <a:chExt cx="4761687" cy="1138474"/>
          </a:xfrm>
        </p:grpSpPr>
        <p:sp>
          <p:nvSpPr>
            <p:cNvPr id="3483" name="Google Shape;3546;p47">
              <a:extLst>
                <a:ext uri="{FF2B5EF4-FFF2-40B4-BE49-F238E27FC236}">
                  <a16:creationId xmlns:a16="http://schemas.microsoft.com/office/drawing/2014/main" id="{84935668-4E03-6FF8-C25E-AE75D78513ED}"/>
                </a:ext>
              </a:extLst>
            </p:cNvPr>
            <p:cNvSpPr/>
            <p:nvPr/>
          </p:nvSpPr>
          <p:spPr>
            <a:xfrm>
              <a:off x="4382300" y="4001604"/>
              <a:ext cx="4761687" cy="1138474"/>
            </a:xfrm>
            <a:custGeom>
              <a:avLst/>
              <a:gdLst/>
              <a:ahLst/>
              <a:cxnLst/>
              <a:rect l="l" t="t" r="r" b="b"/>
              <a:pathLst>
                <a:path w="13227" h="7891" fill="none" extrusionOk="0">
                  <a:moveTo>
                    <a:pt x="0" y="7891"/>
                  </a:moveTo>
                  <a:lnTo>
                    <a:pt x="599" y="7524"/>
                  </a:lnTo>
                  <a:lnTo>
                    <a:pt x="1428" y="6660"/>
                  </a:lnTo>
                  <a:lnTo>
                    <a:pt x="2673" y="6285"/>
                  </a:lnTo>
                  <a:lnTo>
                    <a:pt x="3917" y="5100"/>
                  </a:lnTo>
                  <a:lnTo>
                    <a:pt x="5162" y="4638"/>
                  </a:lnTo>
                  <a:lnTo>
                    <a:pt x="6407" y="3410"/>
                  </a:lnTo>
                  <a:lnTo>
                    <a:pt x="7650" y="4357"/>
                  </a:lnTo>
                  <a:lnTo>
                    <a:pt x="8895" y="3900"/>
                  </a:lnTo>
                  <a:lnTo>
                    <a:pt x="10139" y="1732"/>
                  </a:lnTo>
                  <a:lnTo>
                    <a:pt x="11384" y="1086"/>
                  </a:lnTo>
                  <a:lnTo>
                    <a:pt x="12628" y="641"/>
                  </a:lnTo>
                  <a:lnTo>
                    <a:pt x="13227" y="0"/>
                  </a:lnTo>
                </a:path>
              </a:pathLst>
            </a:custGeom>
            <a:noFill/>
            <a:ln w="9525" cap="rnd" cmpd="sng">
              <a:solidFill>
                <a:schemeClr val="accent1"/>
              </a:solidFill>
              <a:prstDash val="solid"/>
              <a:round/>
              <a:headEnd type="none" w="sm" len="sm"/>
              <a:tailEnd type="none" w="sm" len="sm"/>
            </a:ln>
          </p:spPr>
          <p:txBody>
            <a:bodyPr spcFirstLastPara="1" wrap="square" lIns="94675" tIns="49675" rIns="94675" bIns="49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4" name="Google Shape;3547;p47">
              <a:extLst>
                <a:ext uri="{FF2B5EF4-FFF2-40B4-BE49-F238E27FC236}">
                  <a16:creationId xmlns:a16="http://schemas.microsoft.com/office/drawing/2014/main" id="{43981DE7-C28B-98D1-95ED-9AC84A49C6CD}"/>
                </a:ext>
              </a:extLst>
            </p:cNvPr>
            <p:cNvSpPr/>
            <p:nvPr/>
          </p:nvSpPr>
          <p:spPr>
            <a:xfrm>
              <a:off x="4534455" y="5049488"/>
              <a:ext cx="75240" cy="75600"/>
            </a:xfrm>
            <a:custGeom>
              <a:avLst/>
              <a:gdLst/>
              <a:ahLst/>
              <a:cxnLst/>
              <a:rect l="l" t="t" r="r" b="b"/>
              <a:pathLst>
                <a:path w="209" h="210" extrusionOk="0">
                  <a:moveTo>
                    <a:pt x="209" y="105"/>
                  </a:moveTo>
                  <a:cubicBezTo>
                    <a:pt x="209" y="163"/>
                    <a:pt x="163" y="210"/>
                    <a:pt x="105" y="210"/>
                  </a:cubicBezTo>
                  <a:cubicBezTo>
                    <a:pt x="47" y="210"/>
                    <a:pt x="0" y="163"/>
                    <a:pt x="0" y="105"/>
                  </a:cubicBezTo>
                  <a:cubicBezTo>
                    <a:pt x="0" y="47"/>
                    <a:pt x="47" y="0"/>
                    <a:pt x="105" y="0"/>
                  </a:cubicBezTo>
                  <a:cubicBezTo>
                    <a:pt x="163" y="0"/>
                    <a:pt x="209" y="47"/>
                    <a:pt x="209" y="105"/>
                  </a:cubicBezTo>
                  <a:close/>
                </a:path>
              </a:pathLst>
            </a:custGeom>
            <a:solidFill>
              <a:schemeClr val="accen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5" name="Google Shape;3548;p47">
              <a:extLst>
                <a:ext uri="{FF2B5EF4-FFF2-40B4-BE49-F238E27FC236}">
                  <a16:creationId xmlns:a16="http://schemas.microsoft.com/office/drawing/2014/main" id="{67A9A7CB-63C4-AB8A-AFCF-33777EEE9756}"/>
                </a:ext>
              </a:extLst>
            </p:cNvPr>
            <p:cNvSpPr/>
            <p:nvPr/>
          </p:nvSpPr>
          <p:spPr>
            <a:xfrm>
              <a:off x="5755280" y="4705593"/>
              <a:ext cx="75240" cy="75600"/>
            </a:xfrm>
            <a:custGeom>
              <a:avLst/>
              <a:gdLst/>
              <a:ahLst/>
              <a:cxnLst/>
              <a:rect l="l" t="t" r="r" b="b"/>
              <a:pathLst>
                <a:path w="209" h="210" extrusionOk="0">
                  <a:moveTo>
                    <a:pt x="209" y="105"/>
                  </a:moveTo>
                  <a:cubicBezTo>
                    <a:pt x="209" y="163"/>
                    <a:pt x="163" y="210"/>
                    <a:pt x="105" y="210"/>
                  </a:cubicBezTo>
                  <a:cubicBezTo>
                    <a:pt x="47" y="210"/>
                    <a:pt x="0" y="163"/>
                    <a:pt x="0" y="105"/>
                  </a:cubicBezTo>
                  <a:cubicBezTo>
                    <a:pt x="0" y="47"/>
                    <a:pt x="47" y="0"/>
                    <a:pt x="105" y="0"/>
                  </a:cubicBezTo>
                  <a:cubicBezTo>
                    <a:pt x="162" y="0"/>
                    <a:pt x="209" y="47"/>
                    <a:pt x="209" y="105"/>
                  </a:cubicBezTo>
                  <a:close/>
                </a:path>
              </a:pathLst>
            </a:custGeom>
            <a:solidFill>
              <a:schemeClr val="accen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6" name="Google Shape;3549;p47">
              <a:extLst>
                <a:ext uri="{FF2B5EF4-FFF2-40B4-BE49-F238E27FC236}">
                  <a16:creationId xmlns:a16="http://schemas.microsoft.com/office/drawing/2014/main" id="{12FBB290-5C04-812C-3A32-C67BF4C060F4}"/>
                </a:ext>
              </a:extLst>
            </p:cNvPr>
            <p:cNvSpPr/>
            <p:nvPr/>
          </p:nvSpPr>
          <p:spPr>
            <a:xfrm>
              <a:off x="5288720" y="4868868"/>
              <a:ext cx="75600" cy="75600"/>
            </a:xfrm>
            <a:custGeom>
              <a:avLst/>
              <a:gdLst/>
              <a:ahLst/>
              <a:cxnLst/>
              <a:rect l="l" t="t" r="r" b="b"/>
              <a:pathLst>
                <a:path w="210" h="210" extrusionOk="0">
                  <a:moveTo>
                    <a:pt x="210" y="105"/>
                  </a:moveTo>
                  <a:cubicBezTo>
                    <a:pt x="210" y="163"/>
                    <a:pt x="163" y="210"/>
                    <a:pt x="105" y="210"/>
                  </a:cubicBezTo>
                  <a:cubicBezTo>
                    <a:pt x="47" y="210"/>
                    <a:pt x="0" y="163"/>
                    <a:pt x="0" y="105"/>
                  </a:cubicBezTo>
                  <a:cubicBezTo>
                    <a:pt x="0" y="47"/>
                    <a:pt x="47" y="0"/>
                    <a:pt x="105" y="0"/>
                  </a:cubicBezTo>
                  <a:cubicBezTo>
                    <a:pt x="163" y="0"/>
                    <a:pt x="210" y="47"/>
                    <a:pt x="210" y="105"/>
                  </a:cubicBezTo>
                  <a:close/>
                </a:path>
              </a:pathLst>
            </a:custGeom>
            <a:solidFill>
              <a:schemeClr val="accen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7" name="Google Shape;3550;p47">
              <a:extLst>
                <a:ext uri="{FF2B5EF4-FFF2-40B4-BE49-F238E27FC236}">
                  <a16:creationId xmlns:a16="http://schemas.microsoft.com/office/drawing/2014/main" id="{3019A017-81A8-728A-8D3B-F97AA5CEE0B9}"/>
                </a:ext>
              </a:extLst>
            </p:cNvPr>
            <p:cNvSpPr/>
            <p:nvPr/>
          </p:nvSpPr>
          <p:spPr>
            <a:xfrm>
              <a:off x="6651695" y="4459023"/>
              <a:ext cx="75240" cy="75600"/>
            </a:xfrm>
            <a:custGeom>
              <a:avLst/>
              <a:gdLst/>
              <a:ahLst/>
              <a:cxnLst/>
              <a:rect l="l" t="t" r="r" b="b"/>
              <a:pathLst>
                <a:path w="209" h="210" extrusionOk="0">
                  <a:moveTo>
                    <a:pt x="209" y="105"/>
                  </a:moveTo>
                  <a:cubicBezTo>
                    <a:pt x="209" y="163"/>
                    <a:pt x="163" y="210"/>
                    <a:pt x="105" y="210"/>
                  </a:cubicBezTo>
                  <a:cubicBezTo>
                    <a:pt x="47" y="210"/>
                    <a:pt x="0" y="163"/>
                    <a:pt x="0" y="105"/>
                  </a:cubicBezTo>
                  <a:cubicBezTo>
                    <a:pt x="0" y="47"/>
                    <a:pt x="47" y="0"/>
                    <a:pt x="105" y="0"/>
                  </a:cubicBezTo>
                  <a:cubicBezTo>
                    <a:pt x="162" y="0"/>
                    <a:pt x="209" y="47"/>
                    <a:pt x="209" y="105"/>
                  </a:cubicBezTo>
                  <a:close/>
                </a:path>
              </a:pathLst>
            </a:custGeom>
            <a:solidFill>
              <a:schemeClr val="accen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8" name="Google Shape;3551;p47">
              <a:extLst>
                <a:ext uri="{FF2B5EF4-FFF2-40B4-BE49-F238E27FC236}">
                  <a16:creationId xmlns:a16="http://schemas.microsoft.com/office/drawing/2014/main" id="{43F17E14-E88B-6206-8AD0-E45BF2A489BD}"/>
                </a:ext>
              </a:extLst>
            </p:cNvPr>
            <p:cNvSpPr/>
            <p:nvPr/>
          </p:nvSpPr>
          <p:spPr>
            <a:xfrm>
              <a:off x="6203360" y="4629998"/>
              <a:ext cx="75600" cy="75600"/>
            </a:xfrm>
            <a:custGeom>
              <a:avLst/>
              <a:gdLst/>
              <a:ahLst/>
              <a:cxnLst/>
              <a:rect l="l" t="t" r="r" b="b"/>
              <a:pathLst>
                <a:path w="210" h="210" extrusionOk="0">
                  <a:moveTo>
                    <a:pt x="210" y="105"/>
                  </a:moveTo>
                  <a:cubicBezTo>
                    <a:pt x="210" y="163"/>
                    <a:pt x="163" y="210"/>
                    <a:pt x="105" y="210"/>
                  </a:cubicBezTo>
                  <a:cubicBezTo>
                    <a:pt x="47" y="210"/>
                    <a:pt x="0" y="163"/>
                    <a:pt x="0" y="105"/>
                  </a:cubicBezTo>
                  <a:cubicBezTo>
                    <a:pt x="0" y="47"/>
                    <a:pt x="47" y="0"/>
                    <a:pt x="105" y="0"/>
                  </a:cubicBezTo>
                  <a:cubicBezTo>
                    <a:pt x="163" y="0"/>
                    <a:pt x="210" y="47"/>
                    <a:pt x="210" y="105"/>
                  </a:cubicBezTo>
                  <a:close/>
                </a:path>
              </a:pathLst>
            </a:custGeom>
            <a:solidFill>
              <a:schemeClr val="accen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9" name="Google Shape;3552;p47">
              <a:extLst>
                <a:ext uri="{FF2B5EF4-FFF2-40B4-BE49-F238E27FC236}">
                  <a16:creationId xmlns:a16="http://schemas.microsoft.com/office/drawing/2014/main" id="{AFDE489C-8543-954D-A952-E6070186AF23}"/>
                </a:ext>
              </a:extLst>
            </p:cNvPr>
            <p:cNvSpPr/>
            <p:nvPr/>
          </p:nvSpPr>
          <p:spPr>
            <a:xfrm>
              <a:off x="7110760" y="4585248"/>
              <a:ext cx="75240" cy="75600"/>
            </a:xfrm>
            <a:custGeom>
              <a:avLst/>
              <a:gdLst/>
              <a:ahLst/>
              <a:cxnLst/>
              <a:rect l="l" t="t" r="r" b="b"/>
              <a:pathLst>
                <a:path w="209" h="210" extrusionOk="0">
                  <a:moveTo>
                    <a:pt x="209" y="105"/>
                  </a:moveTo>
                  <a:cubicBezTo>
                    <a:pt x="209" y="163"/>
                    <a:pt x="163" y="210"/>
                    <a:pt x="105" y="210"/>
                  </a:cubicBezTo>
                  <a:cubicBezTo>
                    <a:pt x="47" y="210"/>
                    <a:pt x="0" y="163"/>
                    <a:pt x="0" y="105"/>
                  </a:cubicBezTo>
                  <a:cubicBezTo>
                    <a:pt x="0" y="47"/>
                    <a:pt x="47" y="0"/>
                    <a:pt x="105" y="0"/>
                  </a:cubicBezTo>
                  <a:cubicBezTo>
                    <a:pt x="163" y="0"/>
                    <a:pt x="209" y="47"/>
                    <a:pt x="209" y="105"/>
                  </a:cubicBezTo>
                  <a:close/>
                </a:path>
              </a:pathLst>
            </a:custGeom>
            <a:solidFill>
              <a:schemeClr val="accen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0" name="Google Shape;3553;p47">
              <a:extLst>
                <a:ext uri="{FF2B5EF4-FFF2-40B4-BE49-F238E27FC236}">
                  <a16:creationId xmlns:a16="http://schemas.microsoft.com/office/drawing/2014/main" id="{14662528-AF69-4A3D-B374-8EDE28BC6016}"/>
                </a:ext>
              </a:extLst>
            </p:cNvPr>
            <p:cNvSpPr/>
            <p:nvPr/>
          </p:nvSpPr>
          <p:spPr>
            <a:xfrm>
              <a:off x="7547290" y="4522320"/>
              <a:ext cx="75600" cy="75240"/>
            </a:xfrm>
            <a:custGeom>
              <a:avLst/>
              <a:gdLst/>
              <a:ahLst/>
              <a:cxnLst/>
              <a:rect l="l" t="t" r="r" b="b"/>
              <a:pathLst>
                <a:path w="210" h="209" extrusionOk="0">
                  <a:moveTo>
                    <a:pt x="210" y="105"/>
                  </a:moveTo>
                  <a:cubicBezTo>
                    <a:pt x="210" y="163"/>
                    <a:pt x="163" y="209"/>
                    <a:pt x="105" y="209"/>
                  </a:cubicBezTo>
                  <a:cubicBezTo>
                    <a:pt x="47" y="209"/>
                    <a:pt x="0" y="163"/>
                    <a:pt x="0" y="105"/>
                  </a:cubicBezTo>
                  <a:cubicBezTo>
                    <a:pt x="0" y="47"/>
                    <a:pt x="47" y="0"/>
                    <a:pt x="105" y="0"/>
                  </a:cubicBezTo>
                  <a:cubicBezTo>
                    <a:pt x="163" y="0"/>
                    <a:pt x="210" y="47"/>
                    <a:pt x="210" y="105"/>
                  </a:cubicBezTo>
                  <a:close/>
                </a:path>
              </a:pathLst>
            </a:custGeom>
            <a:solidFill>
              <a:schemeClr val="accent1"/>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1" name="Google Shape;3554;p47">
              <a:extLst>
                <a:ext uri="{FF2B5EF4-FFF2-40B4-BE49-F238E27FC236}">
                  <a16:creationId xmlns:a16="http://schemas.microsoft.com/office/drawing/2014/main" id="{BE0142CC-F258-963A-0FFB-37313ABEFEA5}"/>
                </a:ext>
              </a:extLst>
            </p:cNvPr>
            <p:cNvSpPr/>
            <p:nvPr/>
          </p:nvSpPr>
          <p:spPr>
            <a:xfrm>
              <a:off x="4856440" y="4924885"/>
              <a:ext cx="75600" cy="75600"/>
            </a:xfrm>
            <a:custGeom>
              <a:avLst/>
              <a:gdLst/>
              <a:ahLst/>
              <a:cxnLst/>
              <a:rect l="l" t="t" r="r" b="b"/>
              <a:pathLst>
                <a:path w="210" h="210" extrusionOk="0">
                  <a:moveTo>
                    <a:pt x="210" y="105"/>
                  </a:moveTo>
                  <a:cubicBezTo>
                    <a:pt x="210" y="163"/>
                    <a:pt x="163" y="210"/>
                    <a:pt x="105" y="210"/>
                  </a:cubicBezTo>
                  <a:cubicBezTo>
                    <a:pt x="47" y="210"/>
                    <a:pt x="0" y="163"/>
                    <a:pt x="0" y="105"/>
                  </a:cubicBezTo>
                  <a:cubicBezTo>
                    <a:pt x="0" y="47"/>
                    <a:pt x="47" y="0"/>
                    <a:pt x="105" y="0"/>
                  </a:cubicBezTo>
                  <a:cubicBezTo>
                    <a:pt x="163" y="0"/>
                    <a:pt x="210" y="47"/>
                    <a:pt x="210" y="105"/>
                  </a:cubicBezTo>
                  <a:close/>
                </a:path>
              </a:pathLst>
            </a:custGeom>
            <a:solidFill>
              <a:schemeClr val="accen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2" name="Google Shape;3555;p47">
              <a:extLst>
                <a:ext uri="{FF2B5EF4-FFF2-40B4-BE49-F238E27FC236}">
                  <a16:creationId xmlns:a16="http://schemas.microsoft.com/office/drawing/2014/main" id="{ADEFC27C-DE46-030B-1D72-065811586D39}"/>
                </a:ext>
              </a:extLst>
            </p:cNvPr>
            <p:cNvSpPr/>
            <p:nvPr/>
          </p:nvSpPr>
          <p:spPr>
            <a:xfrm>
              <a:off x="8453340" y="4122393"/>
              <a:ext cx="75240" cy="75600"/>
            </a:xfrm>
            <a:custGeom>
              <a:avLst/>
              <a:gdLst/>
              <a:ahLst/>
              <a:cxnLst/>
              <a:rect l="l" t="t" r="r" b="b"/>
              <a:pathLst>
                <a:path w="209" h="210" extrusionOk="0">
                  <a:moveTo>
                    <a:pt x="209" y="105"/>
                  </a:moveTo>
                  <a:cubicBezTo>
                    <a:pt x="209" y="163"/>
                    <a:pt x="162" y="210"/>
                    <a:pt x="104" y="210"/>
                  </a:cubicBezTo>
                  <a:cubicBezTo>
                    <a:pt x="46" y="210"/>
                    <a:pt x="0" y="163"/>
                    <a:pt x="0" y="105"/>
                  </a:cubicBezTo>
                  <a:cubicBezTo>
                    <a:pt x="0" y="47"/>
                    <a:pt x="46" y="0"/>
                    <a:pt x="104" y="0"/>
                  </a:cubicBezTo>
                  <a:cubicBezTo>
                    <a:pt x="162" y="0"/>
                    <a:pt x="209" y="47"/>
                    <a:pt x="209" y="105"/>
                  </a:cubicBezTo>
                  <a:close/>
                </a:path>
              </a:pathLst>
            </a:custGeom>
            <a:solidFill>
              <a:schemeClr val="accen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3" name="Google Shape;3556;p47">
              <a:extLst>
                <a:ext uri="{FF2B5EF4-FFF2-40B4-BE49-F238E27FC236}">
                  <a16:creationId xmlns:a16="http://schemas.microsoft.com/office/drawing/2014/main" id="{47FB5F07-0BA2-FFA8-BA5F-0BC810C9C52C}"/>
                </a:ext>
              </a:extLst>
            </p:cNvPr>
            <p:cNvSpPr/>
            <p:nvPr/>
          </p:nvSpPr>
          <p:spPr>
            <a:xfrm>
              <a:off x="7999980" y="4219077"/>
              <a:ext cx="75240" cy="75240"/>
            </a:xfrm>
            <a:custGeom>
              <a:avLst/>
              <a:gdLst/>
              <a:ahLst/>
              <a:cxnLst/>
              <a:rect l="l" t="t" r="r" b="b"/>
              <a:pathLst>
                <a:path w="209" h="209" extrusionOk="0">
                  <a:moveTo>
                    <a:pt x="209" y="104"/>
                  </a:moveTo>
                  <a:cubicBezTo>
                    <a:pt x="209" y="162"/>
                    <a:pt x="163" y="209"/>
                    <a:pt x="105" y="209"/>
                  </a:cubicBezTo>
                  <a:cubicBezTo>
                    <a:pt x="47" y="209"/>
                    <a:pt x="0" y="162"/>
                    <a:pt x="0" y="104"/>
                  </a:cubicBezTo>
                  <a:cubicBezTo>
                    <a:pt x="0" y="46"/>
                    <a:pt x="47" y="0"/>
                    <a:pt x="105" y="0"/>
                  </a:cubicBezTo>
                  <a:cubicBezTo>
                    <a:pt x="162" y="0"/>
                    <a:pt x="209" y="46"/>
                    <a:pt x="209" y="104"/>
                  </a:cubicBezTo>
                  <a:close/>
                </a:path>
              </a:pathLst>
            </a:custGeom>
            <a:solidFill>
              <a:schemeClr val="accent1"/>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4" name="Google Shape;3557;p47">
              <a:extLst>
                <a:ext uri="{FF2B5EF4-FFF2-40B4-BE49-F238E27FC236}">
                  <a16:creationId xmlns:a16="http://schemas.microsoft.com/office/drawing/2014/main" id="{A63F02AE-2321-9423-3769-45755651428D}"/>
                </a:ext>
              </a:extLst>
            </p:cNvPr>
            <p:cNvSpPr/>
            <p:nvPr/>
          </p:nvSpPr>
          <p:spPr>
            <a:xfrm>
              <a:off x="8897355" y="4056933"/>
              <a:ext cx="75240" cy="75600"/>
            </a:xfrm>
            <a:custGeom>
              <a:avLst/>
              <a:gdLst/>
              <a:ahLst/>
              <a:cxnLst/>
              <a:rect l="l" t="t" r="r" b="b"/>
              <a:pathLst>
                <a:path w="209" h="210" extrusionOk="0">
                  <a:moveTo>
                    <a:pt x="209" y="105"/>
                  </a:moveTo>
                  <a:cubicBezTo>
                    <a:pt x="209" y="163"/>
                    <a:pt x="162" y="210"/>
                    <a:pt x="104" y="210"/>
                  </a:cubicBezTo>
                  <a:cubicBezTo>
                    <a:pt x="46" y="210"/>
                    <a:pt x="0" y="163"/>
                    <a:pt x="0" y="105"/>
                  </a:cubicBezTo>
                  <a:cubicBezTo>
                    <a:pt x="0" y="47"/>
                    <a:pt x="46" y="0"/>
                    <a:pt x="104" y="0"/>
                  </a:cubicBezTo>
                  <a:cubicBezTo>
                    <a:pt x="162" y="0"/>
                    <a:pt x="209" y="47"/>
                    <a:pt x="209" y="105"/>
                  </a:cubicBezTo>
                  <a:close/>
                </a:path>
              </a:pathLst>
            </a:custGeom>
            <a:solidFill>
              <a:schemeClr val="accen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2595" name="Google Shape;2595;p28"/>
          <p:cNvSpPr txBox="1">
            <a:spLocks noGrp="1"/>
          </p:cNvSpPr>
          <p:nvPr>
            <p:ph type="body" idx="1"/>
          </p:nvPr>
        </p:nvSpPr>
        <p:spPr>
          <a:xfrm>
            <a:off x="6033612" y="789575"/>
            <a:ext cx="2865562" cy="40168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La </a:t>
            </a:r>
            <a:r>
              <a:rPr lang="it-IT" b="1" dirty="0">
                <a:solidFill>
                  <a:schemeClr val="accent1">
                    <a:lumMod val="75000"/>
                  </a:schemeClr>
                </a:solidFill>
              </a:rPr>
              <a:t>crisi finanziaria del 2008 </a:t>
            </a:r>
            <a:r>
              <a:rPr lang="it-IT" dirty="0"/>
              <a:t>ha colpito pesantemente l’economia greca, aggravata da un alto livello di debito pubblico accumulato nel corso degli anni precedenti.</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Nel tempo, nonostante gli sforzi per implementare riforme economiche e strutturali, </a:t>
            </a:r>
            <a:r>
              <a:rPr lang="it-IT" dirty="0">
                <a:solidFill>
                  <a:schemeClr val="accent1">
                    <a:lumMod val="75000"/>
                  </a:schemeClr>
                </a:solidFill>
              </a:rPr>
              <a:t>la Grecia ha faticato a riprendersi completamente dalla crisi. </a:t>
            </a:r>
            <a:r>
              <a:rPr lang="it-IT" dirty="0"/>
              <a:t>La combinazione di una serie di fattori come l’austerità, il debito elevato, la mancanza di investimenti e la fuga di capitali ha ostacolato la ripresa economica e il miglioramento delle condizioni della forza lavoro nel paese.</a:t>
            </a:r>
            <a:endParaRPr dirty="0"/>
          </a:p>
        </p:txBody>
      </p:sp>
      <p:pic>
        <p:nvPicPr>
          <p:cNvPr id="11" name="Immagine 10">
            <a:extLst>
              <a:ext uri="{FF2B5EF4-FFF2-40B4-BE49-F238E27FC236}">
                <a16:creationId xmlns:a16="http://schemas.microsoft.com/office/drawing/2014/main" id="{F656E056-C6DB-1E63-AAEC-99B3B4F0F951}"/>
              </a:ext>
            </a:extLst>
          </p:cNvPr>
          <p:cNvPicPr>
            <a:picLocks noChangeAspect="1"/>
          </p:cNvPicPr>
          <p:nvPr/>
        </p:nvPicPr>
        <p:blipFill>
          <a:blip r:embed="rId3"/>
          <a:stretch>
            <a:fillRect/>
          </a:stretch>
        </p:blipFill>
        <p:spPr>
          <a:xfrm>
            <a:off x="244826" y="698330"/>
            <a:ext cx="5633460" cy="4199318"/>
          </a:xfrm>
          <a:prstGeom prst="rect">
            <a:avLst/>
          </a:prstGeom>
        </p:spPr>
      </p:pic>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Grecia</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2595" name="Google Shape;2595;p28"/>
          <p:cNvSpPr txBox="1">
            <a:spLocks noGrp="1"/>
          </p:cNvSpPr>
          <p:nvPr>
            <p:ph type="body" idx="1"/>
          </p:nvPr>
        </p:nvSpPr>
        <p:spPr>
          <a:xfrm>
            <a:off x="6033612" y="789575"/>
            <a:ext cx="2865562" cy="40168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Il brusco calo della forza lavoro in Giappone nel 2011 è stato principalmente influenzato da due fattori principali;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Il Giappone è stato colpito da un </a:t>
            </a:r>
            <a:r>
              <a:rPr lang="it-IT" b="1" dirty="0">
                <a:solidFill>
                  <a:schemeClr val="accent1">
                    <a:lumMod val="75000"/>
                  </a:schemeClr>
                </a:solidFill>
              </a:rPr>
              <a:t>grave terremoto seguito da uno tsunami </a:t>
            </a:r>
            <a:r>
              <a:rPr lang="it-IT" dirty="0"/>
              <a:t>devastante nella regione di Tohoku.</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Il terremoto e lo tsunami del marzo 2011 hanno causato gravi danni alla </a:t>
            </a:r>
            <a:r>
              <a:rPr lang="it-IT" b="1" dirty="0">
                <a:solidFill>
                  <a:schemeClr val="accent1">
                    <a:lumMod val="75000"/>
                  </a:schemeClr>
                </a:solidFill>
              </a:rPr>
              <a:t>centrale nucleare di Fukushima Daiichi</a:t>
            </a:r>
            <a:r>
              <a:rPr lang="it-IT" dirty="0"/>
              <a:t>, causando una serie di incidenti nucleari e la contaminazione radioattiva nelle zone circostanti. A seguito di questi incidenti, molte persone hanno abbandonato le loro case e i loro posti di lavoro nelle aree colpite, portando a una significativa riduzione della forza lavoro in quelle regioni.</a:t>
            </a:r>
            <a:endParaRPr dirty="0"/>
          </a:p>
        </p:txBody>
      </p:sp>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Giappone</a:t>
            </a:r>
            <a:endParaRPr dirty="0"/>
          </a:p>
        </p:txBody>
      </p:sp>
      <p:pic>
        <p:nvPicPr>
          <p:cNvPr id="3" name="Immagine 2">
            <a:extLst>
              <a:ext uri="{FF2B5EF4-FFF2-40B4-BE49-F238E27FC236}">
                <a16:creationId xmlns:a16="http://schemas.microsoft.com/office/drawing/2014/main" id="{01A2DA19-E257-76F5-E893-C582791EFE27}"/>
              </a:ext>
            </a:extLst>
          </p:cNvPr>
          <p:cNvPicPr>
            <a:picLocks noChangeAspect="1"/>
          </p:cNvPicPr>
          <p:nvPr/>
        </p:nvPicPr>
        <p:blipFill>
          <a:blip r:embed="rId3"/>
          <a:stretch>
            <a:fillRect/>
          </a:stretch>
        </p:blipFill>
        <p:spPr>
          <a:xfrm>
            <a:off x="244826" y="702058"/>
            <a:ext cx="5738482" cy="4104345"/>
          </a:xfrm>
          <a:prstGeom prst="rect">
            <a:avLst/>
          </a:prstGeom>
        </p:spPr>
      </p:pic>
    </p:spTree>
    <p:extLst>
      <p:ext uri="{BB962C8B-B14F-4D97-AF65-F5344CB8AC3E}">
        <p14:creationId xmlns:p14="http://schemas.microsoft.com/office/powerpoint/2010/main" val="3960206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2595" name="Google Shape;2595;p28"/>
          <p:cNvSpPr txBox="1">
            <a:spLocks noGrp="1"/>
          </p:cNvSpPr>
          <p:nvPr>
            <p:ph type="body" idx="1"/>
          </p:nvPr>
        </p:nvSpPr>
        <p:spPr>
          <a:xfrm>
            <a:off x="6033612" y="789575"/>
            <a:ext cx="2865562" cy="40168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Il Lussemburgo ha risposto alla pandemia COVID-19 con una serie di </a:t>
            </a:r>
            <a:r>
              <a:rPr lang="it-IT" b="1" dirty="0">
                <a:solidFill>
                  <a:schemeClr val="accent1"/>
                </a:solidFill>
              </a:rPr>
              <a:t>misure tempestive </a:t>
            </a:r>
            <a:r>
              <a:rPr lang="it-IT" dirty="0"/>
              <a:t>e coordinate.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Queste includono </a:t>
            </a:r>
            <a:r>
              <a:rPr lang="it-IT" b="1" dirty="0">
                <a:solidFill>
                  <a:schemeClr val="accent1"/>
                </a:solidFill>
              </a:rPr>
              <a:t>restrizioni di viaggio, chiusure di attività non essenziali e misure di distanziamento sociale per mitigare la diffusione del virus</a:t>
            </a:r>
            <a:r>
              <a:rPr lang="it-IT" dirty="0"/>
              <a:t>. Il paese ha anche implementato una </a:t>
            </a:r>
            <a:r>
              <a:rPr lang="it-IT" b="1" dirty="0">
                <a:solidFill>
                  <a:schemeClr val="accent1"/>
                </a:solidFill>
              </a:rPr>
              <a:t>campagna di vaccinazione efficace</a:t>
            </a:r>
            <a:r>
              <a:rPr lang="it-IT" dirty="0"/>
              <a:t> e ha fornito supporto finanziario alle imprese e ai cittadini colpiti dalla crisi economica derivante dalla pandemia. </a:t>
            </a:r>
          </a:p>
        </p:txBody>
      </p:sp>
      <p:sp>
        <p:nvSpPr>
          <p:cNvPr id="12" name="Google Shape;2596;p28">
            <a:extLst>
              <a:ext uri="{FF2B5EF4-FFF2-40B4-BE49-F238E27FC236}">
                <a16:creationId xmlns:a16="http://schemas.microsoft.com/office/drawing/2014/main" id="{062AAC50-4217-1FAD-9E4B-D85460371F78}"/>
              </a:ext>
            </a:extLst>
          </p:cNvPr>
          <p:cNvSpPr txBox="1">
            <a:spLocks noGrp="1"/>
          </p:cNvSpPr>
          <p:nvPr>
            <p:ph type="title"/>
          </p:nvPr>
        </p:nvSpPr>
        <p:spPr>
          <a:xfrm>
            <a:off x="0" y="533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Lussemburgo</a:t>
            </a:r>
            <a:endParaRPr dirty="0"/>
          </a:p>
        </p:txBody>
      </p:sp>
      <p:pic>
        <p:nvPicPr>
          <p:cNvPr id="5" name="Immagine 4">
            <a:extLst>
              <a:ext uri="{FF2B5EF4-FFF2-40B4-BE49-F238E27FC236}">
                <a16:creationId xmlns:a16="http://schemas.microsoft.com/office/drawing/2014/main" id="{3EA19BA0-C9A8-4D47-BB9D-5F85182CF271}"/>
              </a:ext>
            </a:extLst>
          </p:cNvPr>
          <p:cNvPicPr>
            <a:picLocks noChangeAspect="1"/>
          </p:cNvPicPr>
          <p:nvPr/>
        </p:nvPicPr>
        <p:blipFill>
          <a:blip r:embed="rId3"/>
          <a:stretch>
            <a:fillRect/>
          </a:stretch>
        </p:blipFill>
        <p:spPr>
          <a:xfrm>
            <a:off x="244826" y="689783"/>
            <a:ext cx="5553099" cy="4116620"/>
          </a:xfrm>
          <a:prstGeom prst="rect">
            <a:avLst/>
          </a:prstGeom>
        </p:spPr>
      </p:pic>
    </p:spTree>
    <p:extLst>
      <p:ext uri="{BB962C8B-B14F-4D97-AF65-F5344CB8AC3E}">
        <p14:creationId xmlns:p14="http://schemas.microsoft.com/office/powerpoint/2010/main" val="2958231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Scatterplot</a:t>
            </a:r>
            <a:endParaRPr dirty="0"/>
          </a:p>
        </p:txBody>
      </p:sp>
      <p:sp>
        <p:nvSpPr>
          <p:cNvPr id="2693" name="Google Shape;2693;p31"/>
          <p:cNvSpPr txBox="1">
            <a:spLocks noGrp="1"/>
          </p:cNvSpPr>
          <p:nvPr>
            <p:ph type="subTitle" idx="1"/>
          </p:nvPr>
        </p:nvSpPr>
        <p:spPr>
          <a:xfrm>
            <a:off x="713225" y="3630749"/>
            <a:ext cx="7717500" cy="10918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Dal 2010 al 2022, per 38 paesi.</a:t>
            </a:r>
            <a:r>
              <a:rPr lang="it-IT" dirty="0"/>
              <a:t> Variabile indipendente: il numero di persone che costituiscono la forza lavoro (in migliaia); mentre come variabile dipendente si ha il numero di lavoratori (sempre in migliaia)</a:t>
            </a:r>
            <a:endParaRPr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178056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ayesian Data Analysis - Master of Science in Biostatistics by Slidesgo">
  <a:themeElements>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4519</Words>
  <Application>Microsoft Office PowerPoint</Application>
  <PresentationFormat>Presentazione su schermo (16:9)</PresentationFormat>
  <Paragraphs>250</Paragraphs>
  <Slides>54</Slides>
  <Notes>54</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54</vt:i4>
      </vt:variant>
    </vt:vector>
  </HeadingPairs>
  <TitlesOfParts>
    <vt:vector size="59" baseType="lpstr">
      <vt:lpstr>Outfit ExtraBold</vt:lpstr>
      <vt:lpstr>Nunito Light</vt:lpstr>
      <vt:lpstr>Lato</vt:lpstr>
      <vt:lpstr>Arial</vt:lpstr>
      <vt:lpstr>Bayesian Data Analysis - Master of Science in Biostatistics by Slidesgo</vt:lpstr>
      <vt:lpstr>Labour Force Statistics Corso: Statistica e Analisi dei dati</vt:lpstr>
      <vt:lpstr>Forza Lavoro</vt:lpstr>
      <vt:lpstr>Struttura del dataset</vt:lpstr>
      <vt:lpstr>Obiettivo dell’analisi</vt:lpstr>
      <vt:lpstr>Serie Temporali</vt:lpstr>
      <vt:lpstr>Grecia</vt:lpstr>
      <vt:lpstr>Giappone</vt:lpstr>
      <vt:lpstr>Lussemburgo</vt:lpstr>
      <vt:lpstr>Scatterplot</vt:lpstr>
      <vt:lpstr>Grecia</vt:lpstr>
      <vt:lpstr>Lettonia</vt:lpstr>
      <vt:lpstr>Barplot sulle  differenze di genere </vt:lpstr>
      <vt:lpstr>Lituania</vt:lpstr>
      <vt:lpstr>OECD Countries</vt:lpstr>
      <vt:lpstr>Perché questa differenza?</vt:lpstr>
      <vt:lpstr>Presentazione standard di PowerPoint</vt:lpstr>
      <vt:lpstr>Barplot sull’età</vt:lpstr>
      <vt:lpstr>Italia</vt:lpstr>
      <vt:lpstr>Islanda</vt:lpstr>
      <vt:lpstr>OECD Countries</vt:lpstr>
      <vt:lpstr>Istogrammi</vt:lpstr>
      <vt:lpstr>Istogramma del 2010</vt:lpstr>
      <vt:lpstr>Istogramma del 2022</vt:lpstr>
      <vt:lpstr>Panoramica Generale 2010-2022</vt:lpstr>
      <vt:lpstr>Boxplot</vt:lpstr>
      <vt:lpstr>Boxplot dal 2010 al 2022</vt:lpstr>
      <vt:lpstr>Analisi</vt:lpstr>
      <vt:lpstr>Cluster Gerarchico</vt:lpstr>
      <vt:lpstr>-6.64</vt:lpstr>
      <vt:lpstr>Scegliere il numero k</vt:lpstr>
      <vt:lpstr>Scegliere il numero k</vt:lpstr>
      <vt:lpstr>Dopo aver considerato questi grafici, sembra che 4 sia il numero migliore di cluster, tuttavia vale la pena considerare anche k = 2 e 3.  Come distanza e legame sono stati scelti Manhattan e Average, per non dare troppo peso agli outlier.</vt:lpstr>
      <vt:lpstr>k = 2</vt:lpstr>
      <vt:lpstr>k = 2</vt:lpstr>
      <vt:lpstr>k = 3</vt:lpstr>
      <vt:lpstr>k = 4</vt:lpstr>
      <vt:lpstr>Analisi sui cluster</vt:lpstr>
      <vt:lpstr>Cluster K-MEANS</vt:lpstr>
      <vt:lpstr>Scegliere il numero k</vt:lpstr>
      <vt:lpstr>Scegliere il numero k</vt:lpstr>
      <vt:lpstr>Dopo aver valutato questi metodi, consideriamo k = 2,3,4.</vt:lpstr>
      <vt:lpstr>k = 2</vt:lpstr>
      <vt:lpstr>k = 3</vt:lpstr>
      <vt:lpstr>k = 4</vt:lpstr>
      <vt:lpstr>Analisi sui cluster</vt:lpstr>
      <vt:lpstr>Variabili Aleatorie</vt:lpstr>
      <vt:lpstr>Istogramma del 2022</vt:lpstr>
      <vt:lpstr>Funzione di Densità</vt:lpstr>
      <vt:lpstr>Funzione di Distribuzione Normale</vt:lpstr>
      <vt:lpstr>Funzione di Distribuzione Chi Quadrato</vt:lpstr>
      <vt:lpstr>Verifica delle ipotesi</vt:lpstr>
      <vt:lpstr>Verifica delle ipotesi</vt:lpstr>
      <vt:lpstr>Test del Chi Quadro</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Labour Force Statistics Corso: Statistica e Analisi dei dati</dc:title>
  <dc:creator>giova</dc:creator>
  <cp:lastModifiedBy>Giovanni Borrelli</cp:lastModifiedBy>
  <cp:revision>5</cp:revision>
  <dcterms:modified xsi:type="dcterms:W3CDTF">2024-03-15T07:39:18Z</dcterms:modified>
</cp:coreProperties>
</file>