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336" r:id="rId3"/>
    <p:sldId id="337" r:id="rId4"/>
    <p:sldId id="345" r:id="rId5"/>
    <p:sldId id="350" r:id="rId6"/>
    <p:sldId id="351" r:id="rId7"/>
    <p:sldId id="347" r:id="rId8"/>
    <p:sldId id="346" r:id="rId9"/>
    <p:sldId id="344" r:id="rId10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4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7E5F-82FE-8247-B26C-7CCB6E41AF46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B456-1D29-5C47-B591-F317CE1C43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2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9844-1648-6A41-B5C5-1ACE23A3D234}" type="datetimeFigureOut">
              <a:rPr lang="pt-BR" smtClean="0"/>
              <a:pPr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960B-A56E-BE4E-BF8D-EA165D5D1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5934" y="791711"/>
            <a:ext cx="8776098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2800" dirty="0" err="1">
                <a:solidFill>
                  <a:schemeClr val="bg1"/>
                </a:solidFill>
              </a:rPr>
              <a:t>Análise</a:t>
            </a:r>
            <a:r>
              <a:rPr lang="en-US" sz="2800" dirty="0">
                <a:solidFill>
                  <a:schemeClr val="bg1"/>
                </a:solidFill>
              </a:rPr>
              <a:t> de dados a luz da </a:t>
            </a:r>
            <a:r>
              <a:rPr lang="en-US" sz="2800" dirty="0" err="1">
                <a:solidFill>
                  <a:schemeClr val="bg1"/>
                </a:solidFill>
              </a:rPr>
              <a:t>Interação</a:t>
            </a:r>
            <a:r>
              <a:rPr lang="en-US" sz="2800" dirty="0">
                <a:solidFill>
                  <a:schemeClr val="bg1"/>
                </a:solidFill>
              </a:rPr>
              <a:t> Humano-</a:t>
            </a:r>
            <a:r>
              <a:rPr lang="en-US" sz="2800" dirty="0" err="1">
                <a:solidFill>
                  <a:schemeClr val="bg1"/>
                </a:solidFill>
              </a:rPr>
              <a:t>Computador</a:t>
            </a:r>
            <a:br>
              <a:rPr lang="en-US" sz="2800" dirty="0">
                <a:solidFill>
                  <a:srgbClr val="CC3399"/>
                </a:solidFill>
                <a:latin typeface="HoratioDMed" pitchFamily="34" charset="0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D1D13B-A974-3F48-B3A9-0C4D19480BD0}"/>
              </a:ext>
            </a:extLst>
          </p:cNvPr>
          <p:cNvSpPr/>
          <p:nvPr/>
        </p:nvSpPr>
        <p:spPr>
          <a:xfrm>
            <a:off x="1763486" y="3001706"/>
            <a:ext cx="5122506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726" lvl="1" algn="ctr">
              <a:lnSpc>
                <a:spcPct val="93000"/>
              </a:lnSpc>
              <a:buSzPct val="45000"/>
              <a:defRPr/>
            </a:pPr>
            <a:r>
              <a:rPr lang="en-US" sz="2400" dirty="0" err="1">
                <a:solidFill>
                  <a:schemeClr val="bg1"/>
                </a:solidFill>
              </a:rPr>
              <a:t>Profa</a:t>
            </a:r>
            <a:r>
              <a:rPr lang="en-US" sz="2400" dirty="0">
                <a:solidFill>
                  <a:schemeClr val="bg1"/>
                </a:solidFill>
              </a:rPr>
              <a:t>. Elizabeth </a:t>
            </a:r>
            <a:r>
              <a:rPr lang="en-US" sz="2400" dirty="0" err="1">
                <a:solidFill>
                  <a:schemeClr val="bg1"/>
                </a:solidFill>
              </a:rPr>
              <a:t>Sucupira</a:t>
            </a:r>
            <a:r>
              <a:rPr lang="en-US" sz="2400" dirty="0">
                <a:solidFill>
                  <a:schemeClr val="bg1"/>
                </a:solidFill>
              </a:rPr>
              <a:t> Furtado </a:t>
            </a:r>
          </a:p>
          <a:p>
            <a:pPr marL="414726" lvl="1" algn="ctr">
              <a:lnSpc>
                <a:spcPct val="93000"/>
              </a:lnSpc>
              <a:buSzPct val="45000"/>
              <a:defRPr/>
            </a:pPr>
            <a:r>
              <a:rPr lang="en-US" sz="2400" dirty="0" err="1">
                <a:solidFill>
                  <a:schemeClr val="bg1"/>
                </a:solidFill>
              </a:rPr>
              <a:t>Universidade</a:t>
            </a:r>
            <a:r>
              <a:rPr lang="en-US" sz="2400" dirty="0">
                <a:solidFill>
                  <a:schemeClr val="bg1"/>
                </a:solidFill>
              </a:rPr>
              <a:t> de Fortaleza</a:t>
            </a:r>
          </a:p>
          <a:p>
            <a:pPr marL="414726" lvl="1" algn="ctr">
              <a:lnSpc>
                <a:spcPct val="93000"/>
              </a:lnSpc>
              <a:buSzPct val="45000"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414726" lvl="1" algn="ctr">
              <a:lnSpc>
                <a:spcPct val="93000"/>
              </a:lnSpc>
              <a:buSzPct val="45000"/>
              <a:defRPr/>
            </a:pPr>
            <a:r>
              <a:rPr lang="en-US" sz="2400" dirty="0" err="1">
                <a:solidFill>
                  <a:schemeClr val="bg1"/>
                </a:solidFill>
              </a:rPr>
              <a:t>Educação</a:t>
            </a:r>
            <a:r>
              <a:rPr lang="en-US" sz="2400" dirty="0">
                <a:solidFill>
                  <a:schemeClr val="bg1"/>
                </a:solidFill>
              </a:rPr>
              <a:t> Virtual - </a:t>
            </a:r>
            <a:r>
              <a:rPr lang="en-US" sz="2400" dirty="0" err="1">
                <a:solidFill>
                  <a:schemeClr val="bg1"/>
                </a:solidFill>
              </a:rPr>
              <a:t>Estatística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aplicada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ciência</a:t>
            </a:r>
            <a:r>
              <a:rPr lang="en-US" sz="2400" dirty="0">
                <a:solidFill>
                  <a:schemeClr val="bg1"/>
                </a:solidFill>
              </a:rPr>
              <a:t> dos dados</a:t>
            </a:r>
          </a:p>
          <a:p>
            <a:pPr marL="414726" lvl="1" algn="ctr">
              <a:lnSpc>
                <a:spcPct val="93000"/>
              </a:lnSpc>
              <a:buSzPct val="45000"/>
              <a:defRPr/>
            </a:pPr>
            <a:r>
              <a:rPr lang="en-US" sz="2400" dirty="0">
                <a:solidFill>
                  <a:schemeClr val="bg1"/>
                </a:solidFill>
              </a:rPr>
              <a:t>Abril 2020</a:t>
            </a:r>
          </a:p>
        </p:txBody>
      </p:sp>
    </p:spTree>
    <p:extLst>
      <p:ext uri="{BB962C8B-B14F-4D97-AF65-F5344CB8AC3E}">
        <p14:creationId xmlns:p14="http://schemas.microsoft.com/office/powerpoint/2010/main" val="1129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  <a:latin typeface="HoratioDMed" pitchFamily="34" charset="0"/>
              </a:rPr>
              <a:t>Análise do Interesse do Usuário pelas variáveis dependentes (calculadas)</a:t>
            </a:r>
            <a:endParaRPr lang="pt-BR" sz="3500">
              <a:solidFill>
                <a:srgbClr val="FFFFFF"/>
              </a:solidFill>
              <a:latin typeface="HoratioDMed" pitchFamily="34" charset="0"/>
              <a:ea typeface="+mn-ea"/>
              <a:cs typeface="+mn-cs"/>
            </a:endParaRPr>
          </a:p>
        </p:txBody>
      </p:sp>
      <p:sp>
        <p:nvSpPr>
          <p:cNvPr id="10651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100" dirty="0"/>
              <a:t>Questão Investigativa: Qual software pareceu ser o melhor considerando o tempo de uso pelos participantes?</a:t>
            </a:r>
          </a:p>
          <a:p>
            <a:pPr>
              <a:buNone/>
            </a:pPr>
            <a:r>
              <a:rPr lang="pt-BR" sz="2100" i="1" dirty="0"/>
              <a:t> </a:t>
            </a:r>
            <a:endParaRPr lang="pt-BR" sz="2100" dirty="0"/>
          </a:p>
          <a:p>
            <a:pPr>
              <a:buNone/>
            </a:pPr>
            <a:r>
              <a:rPr lang="pt-BR" sz="2100" dirty="0"/>
              <a:t>Fator: Variável Dependente = Variável calculada (resultado): Tempo usado pelos participantes</a:t>
            </a:r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2100" dirty="0"/>
              <a:t>Variável Independente = Variável que você não tem controle : software que os participantes usaram</a:t>
            </a:r>
          </a:p>
        </p:txBody>
      </p:sp>
    </p:spTree>
    <p:extLst>
      <p:ext uri="{BB962C8B-B14F-4D97-AF65-F5344CB8AC3E}">
        <p14:creationId xmlns:p14="http://schemas.microsoft.com/office/powerpoint/2010/main" val="26571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HoratioDMed" pitchFamily="34" charset="0"/>
              </a:rPr>
              <a:t>Teste A/</a:t>
            </a:r>
            <a:r>
              <a:rPr lang="pt-BR" dirty="0" err="1">
                <a:solidFill>
                  <a:srgbClr val="FFFFFF"/>
                </a:solidFill>
                <a:latin typeface="HoratioDMed" pitchFamily="34" charset="0"/>
              </a:rPr>
              <a:t>B</a:t>
            </a:r>
            <a:r>
              <a:rPr lang="pt-BR" dirty="0">
                <a:solidFill>
                  <a:srgbClr val="FFFFFF"/>
                </a:solidFill>
                <a:latin typeface="HoratioDMed" pitchFamily="34" charset="0"/>
              </a:rPr>
              <a:t> </a:t>
            </a:r>
            <a:br>
              <a:rPr lang="pt-BR" dirty="0">
                <a:solidFill>
                  <a:srgbClr val="FFFFFF"/>
                </a:solidFill>
                <a:latin typeface="HoratioDMed" pitchFamily="34" charset="0"/>
              </a:rPr>
            </a:br>
            <a:r>
              <a:rPr lang="pt-BR" sz="2000" dirty="0">
                <a:solidFill>
                  <a:schemeClr val="bg1"/>
                </a:solidFill>
              </a:rPr>
              <a:t>Grupo A é exposto a um software enquanto o Grupo </a:t>
            </a:r>
            <a:r>
              <a:rPr lang="pt-BR" sz="2000" dirty="0" err="1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> é exposto ao outro</a:t>
            </a:r>
            <a:br>
              <a:rPr lang="pt-BR" dirty="0"/>
            </a:br>
            <a:endParaRPr lang="pt-BR" dirty="0">
              <a:solidFill>
                <a:srgbClr val="FFFFFF"/>
              </a:solidFill>
              <a:latin typeface="HoratioDMed" pitchFamily="34" charset="0"/>
              <a:ea typeface="+mn-ea"/>
              <a:cs typeface="+mn-cs"/>
            </a:endParaRPr>
          </a:p>
        </p:txBody>
      </p:sp>
      <p:sp>
        <p:nvSpPr>
          <p:cNvPr id="10649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 fontScale="85000" lnSpcReduction="20000"/>
          </a:bodyPr>
          <a:lstStyle/>
          <a:p>
            <a:pPr>
              <a:buNone/>
            </a:pPr>
            <a:r>
              <a:rPr lang="pt-BR" sz="1700" i="1" dirty="0"/>
              <a:t> 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Variáveis independentes = fatores (</a:t>
            </a:r>
            <a:r>
              <a:rPr lang="pt-BR" dirty="0" err="1"/>
              <a:t>factors</a:t>
            </a:r>
            <a:r>
              <a:rPr lang="pt-BR" dirty="0"/>
              <a:t>), assumem diferentes valores = níveis (</a:t>
            </a:r>
            <a:r>
              <a:rPr lang="pt-BR" dirty="0" err="1"/>
              <a:t>levels</a:t>
            </a:r>
            <a:r>
              <a:rPr lang="pt-BR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Níveis Zoom e </a:t>
            </a:r>
            <a:r>
              <a:rPr lang="pt-BR" dirty="0" err="1"/>
              <a:t>Hangout</a:t>
            </a:r>
            <a:r>
              <a:rPr lang="pt-BR" dirty="0"/>
              <a:t> para o fator Software </a:t>
            </a:r>
            <a:r>
              <a:rPr lang="pt-BR" dirty="0" err="1"/>
              <a:t>Meet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None/>
            </a:pPr>
            <a:endParaRPr lang="pt-BR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F4D326-DE1C-EA44-B20F-B9053DAE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4451722"/>
            <a:ext cx="5903106" cy="77737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B399814-8659-8D40-9200-2640633F5256}"/>
              </a:ext>
            </a:extLst>
          </p:cNvPr>
          <p:cNvSpPr txBox="1">
            <a:spLocks/>
          </p:cNvSpPr>
          <p:nvPr/>
        </p:nvSpPr>
        <p:spPr>
          <a:xfrm>
            <a:off x="6639152" y="3902345"/>
            <a:ext cx="2022247" cy="549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rgbClr val="CC3399"/>
                </a:solidFill>
                <a:latin typeface="HoratioDMed" pitchFamily="34" charset="0"/>
                <a:ea typeface="+mn-ea"/>
                <a:cs typeface="+mn-cs"/>
              </a:rPr>
              <a:t>Teste de variância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CC4C7F-23C1-8E43-BF4F-AB5176DC29BD}"/>
              </a:ext>
            </a:extLst>
          </p:cNvPr>
          <p:cNvSpPr/>
          <p:nvPr/>
        </p:nvSpPr>
        <p:spPr>
          <a:xfrm>
            <a:off x="3618642" y="3142012"/>
            <a:ext cx="475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H1: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Meets?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EA9A59-5DB1-B942-BE3A-7A2A4D2397F7}"/>
              </a:ext>
            </a:extLst>
          </p:cNvPr>
          <p:cNvSpPr/>
          <p:nvPr/>
        </p:nvSpPr>
        <p:spPr>
          <a:xfrm>
            <a:off x="3125279" y="5581885"/>
            <a:ext cx="6102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 </a:t>
            </a:r>
            <a:r>
              <a:rPr lang="pt-BR" dirty="0" err="1"/>
              <a:t>independent-samples</a:t>
            </a:r>
            <a:r>
              <a:rPr lang="pt-BR" dirty="0"/>
              <a:t> </a:t>
            </a:r>
            <a:r>
              <a:rPr lang="pt-BR" dirty="0" err="1"/>
              <a:t>t-test</a:t>
            </a:r>
            <a:r>
              <a:rPr lang="pt-BR" dirty="0"/>
              <a:t> </a:t>
            </a:r>
          </a:p>
          <a:p>
            <a:r>
              <a:rPr lang="pt-BR" dirty="0" err="1"/>
              <a:t>t.test</a:t>
            </a:r>
            <a:r>
              <a:rPr lang="pt-BR" dirty="0"/>
              <a:t>(Tempo ~ </a:t>
            </a:r>
            <a:r>
              <a:rPr lang="pt-BR" dirty="0" err="1"/>
              <a:t>Meet</a:t>
            </a:r>
            <a:r>
              <a:rPr lang="pt-BR" dirty="0"/>
              <a:t>, data=</a:t>
            </a:r>
            <a:r>
              <a:rPr lang="pt-BR" dirty="0" err="1"/>
              <a:t>Meet</a:t>
            </a:r>
            <a:r>
              <a:rPr lang="pt-BR" dirty="0"/>
              <a:t>, </a:t>
            </a:r>
            <a:r>
              <a:rPr lang="pt-BR" dirty="0" err="1"/>
              <a:t>var.equal</a:t>
            </a:r>
            <a:r>
              <a:rPr lang="pt-BR" dirty="0"/>
              <a:t>=</a:t>
            </a:r>
            <a:r>
              <a:rPr lang="pt-BR" dirty="0">
                <a:solidFill>
                  <a:srgbClr val="FF0000"/>
                </a:solidFill>
              </a:rPr>
              <a:t>TRUE?????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730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-10477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Suposições para Análise de Variância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D283F47-D726-934C-A550-49B6684C72BE}"/>
              </a:ext>
            </a:extLst>
          </p:cNvPr>
          <p:cNvSpPr/>
          <p:nvPr/>
        </p:nvSpPr>
        <p:spPr>
          <a:xfrm>
            <a:off x="720840" y="1155400"/>
            <a:ext cx="77023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Independência - um usuário é independente do outro; medidas de um usuário são independentes das medidas de outro; um usuário não é medido múltiplas vezes (</a:t>
            </a:r>
            <a:r>
              <a:rPr lang="pt-BR" dirty="0" err="1"/>
              <a:t>Within</a:t>
            </a:r>
            <a:r>
              <a:rPr lang="pt-BR" dirty="0"/>
              <a:t>, </a:t>
            </a:r>
            <a:r>
              <a:rPr lang="pt-BR" dirty="0" err="1"/>
              <a:t>repeated</a:t>
            </a:r>
            <a:r>
              <a:rPr lang="pt-BR" dirty="0"/>
              <a:t> </a:t>
            </a:r>
            <a:r>
              <a:rPr lang="pt-BR" dirty="0" err="1"/>
              <a:t>measures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Normalidade – do fenômeno que estamos medindo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Homogeneidade da variância – a variância entre os grupos é pequena ou muito diferente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 descr="Uma imagem contendo pessoa, homem, em pé, frente&#10;&#10;Descrição gerada automaticamente">
            <a:extLst>
              <a:ext uri="{FF2B5EF4-FFF2-40B4-BE49-F238E27FC236}">
                <a16:creationId xmlns:a16="http://schemas.microsoft.com/office/drawing/2014/main" id="{E2F692BE-10F6-384B-BA4A-C430A0F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113689"/>
            <a:ext cx="4572000" cy="24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9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5" y="322133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Testes para comprovar as Suposições</a:t>
            </a:r>
            <a:b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</a:br>
            <a:endParaRPr lang="pt-BR" sz="3200" dirty="0">
              <a:solidFill>
                <a:schemeClr val="accent1"/>
              </a:solidFill>
              <a:latin typeface="HoratioDMed" pitchFamily="34" charset="0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E83E5F8-8868-C745-884D-DDCAABBA7BDC}"/>
              </a:ext>
            </a:extLst>
          </p:cNvPr>
          <p:cNvSpPr/>
          <p:nvPr/>
        </p:nvSpPr>
        <p:spPr>
          <a:xfrm>
            <a:off x="690900" y="1355401"/>
            <a:ext cx="81502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Teste da </a:t>
            </a:r>
            <a:r>
              <a:rPr lang="en-US" u="sng" dirty="0" err="1"/>
              <a:t>normalidade</a:t>
            </a:r>
            <a:r>
              <a:rPr lang="en-US" u="sng" dirty="0"/>
              <a:t> – </a:t>
            </a:r>
            <a:r>
              <a:rPr lang="en-US" u="sng" dirty="0" err="1"/>
              <a:t>shapiro</a:t>
            </a:r>
            <a:r>
              <a:rPr lang="en-US" u="sng" dirty="0"/>
              <a:t>-test</a:t>
            </a:r>
          </a:p>
          <a:p>
            <a:r>
              <a:rPr lang="en-US" dirty="0"/>
              <a:t>    H0 (o </a:t>
            </a:r>
            <a:r>
              <a:rPr lang="en-US" dirty="0" err="1"/>
              <a:t>fenômeno</a:t>
            </a:r>
            <a:r>
              <a:rPr lang="en-US" dirty="0"/>
              <a:t> </a:t>
            </a:r>
            <a:r>
              <a:rPr lang="en-US" dirty="0" err="1"/>
              <a:t>estudado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normal). Se p&lt;0.05, </a:t>
            </a:r>
            <a:r>
              <a:rPr lang="en-US" dirty="0" err="1"/>
              <a:t>rejeita</a:t>
            </a:r>
            <a:r>
              <a:rPr lang="en-US" dirty="0"/>
              <a:t> a H0 com 9.95% </a:t>
            </a:r>
            <a:r>
              <a:rPr lang="en-US" dirty="0" err="1"/>
              <a:t>certeza</a:t>
            </a:r>
            <a:r>
              <a:rPr lang="en-US" dirty="0"/>
              <a:t>.</a:t>
            </a:r>
          </a:p>
          <a:p>
            <a:r>
              <a:rPr lang="en-US" dirty="0"/>
              <a:t>    se p&gt;0.05,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rejeita</a:t>
            </a:r>
            <a:r>
              <a:rPr lang="en-US" dirty="0"/>
              <a:t> a H0,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fenômeno</a:t>
            </a:r>
            <a:r>
              <a:rPr lang="en-US" dirty="0"/>
              <a:t> </a:t>
            </a:r>
            <a:r>
              <a:rPr lang="en-US" dirty="0" err="1"/>
              <a:t>estudado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normal</a:t>
            </a:r>
          </a:p>
          <a:p>
            <a:r>
              <a:rPr lang="en-US" u="sng" dirty="0"/>
              <a:t>Teste da </a:t>
            </a:r>
            <a:r>
              <a:rPr lang="en-US" u="sng" dirty="0" err="1"/>
              <a:t>Lognormalidade</a:t>
            </a:r>
            <a:r>
              <a:rPr lang="en-US" u="sng" dirty="0"/>
              <a:t> - </a:t>
            </a:r>
            <a:r>
              <a:rPr lang="en-US" u="sng" dirty="0" err="1"/>
              <a:t>Komogorov</a:t>
            </a:r>
            <a:endParaRPr lang="en-US" u="sng" dirty="0"/>
          </a:p>
          <a:p>
            <a:r>
              <a:rPr lang="en-US" dirty="0"/>
              <a:t>    H0 (o </a:t>
            </a:r>
            <a:r>
              <a:rPr lang="en-US" dirty="0" err="1"/>
              <a:t>fenômeno</a:t>
            </a:r>
            <a:r>
              <a:rPr lang="en-US" dirty="0"/>
              <a:t> </a:t>
            </a:r>
            <a:r>
              <a:rPr lang="en-US" dirty="0" err="1"/>
              <a:t>estudado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lognormal). Se p&lt;0.05, </a:t>
            </a:r>
            <a:r>
              <a:rPr lang="en-US" dirty="0" err="1"/>
              <a:t>rejeita</a:t>
            </a:r>
            <a:r>
              <a:rPr lang="en-US" dirty="0"/>
              <a:t> a H0 com 9.95% </a:t>
            </a:r>
            <a:r>
              <a:rPr lang="en-US" dirty="0" err="1"/>
              <a:t>certeza</a:t>
            </a:r>
            <a:r>
              <a:rPr lang="en-US" dirty="0"/>
              <a:t>.</a:t>
            </a:r>
          </a:p>
          <a:p>
            <a:r>
              <a:rPr lang="en-US" dirty="0"/>
              <a:t>    se p&gt;0.05, </a:t>
            </a:r>
            <a:r>
              <a:rPr lang="pt-BR" dirty="0"/>
              <a:t>O </a:t>
            </a:r>
            <a:r>
              <a:rPr lang="pt-BR" dirty="0" err="1"/>
              <a:t>lognormality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mostra que nós não estamos significantemente longe de uma </a:t>
            </a:r>
            <a:r>
              <a:rPr lang="pt-BR" dirty="0" err="1"/>
              <a:t>lognormal</a:t>
            </a:r>
            <a:r>
              <a:rPr lang="pt-BR" dirty="0"/>
              <a:t>, e que ela pode ser uma </a:t>
            </a:r>
            <a:r>
              <a:rPr lang="pt-BR" dirty="0" err="1"/>
              <a:t>lognormal</a:t>
            </a:r>
            <a:r>
              <a:rPr lang="pt-BR" dirty="0"/>
              <a:t>. Então por isto, criamos uma coluna para </a:t>
            </a:r>
            <a:r>
              <a:rPr lang="pt-BR" dirty="0" err="1"/>
              <a:t>lognormal</a:t>
            </a:r>
            <a:r>
              <a:rPr lang="pt-BR" dirty="0"/>
              <a:t>, e podemos analisar a </a:t>
            </a:r>
            <a:r>
              <a:rPr lang="pt-BR" dirty="0" err="1"/>
              <a:t>homegeneidade</a:t>
            </a:r>
            <a:r>
              <a:rPr lang="pt-BR" dirty="0"/>
              <a:t> da amostra criada. </a:t>
            </a:r>
          </a:p>
          <a:p>
            <a:r>
              <a:rPr lang="en-US" u="sng" dirty="0"/>
              <a:t>Teste da </a:t>
            </a:r>
            <a:r>
              <a:rPr lang="en-US" u="sng" dirty="0" err="1"/>
              <a:t>Homogeneidade</a:t>
            </a:r>
            <a:r>
              <a:rPr lang="en-US" u="sng" dirty="0"/>
              <a:t> – </a:t>
            </a:r>
            <a:r>
              <a:rPr lang="en-US" u="sng" dirty="0" err="1"/>
              <a:t>Levene</a:t>
            </a:r>
            <a:endParaRPr lang="en-US" u="sng" dirty="0"/>
          </a:p>
          <a:p>
            <a:r>
              <a:rPr lang="en-US" dirty="0"/>
              <a:t>    H0 (o </a:t>
            </a:r>
            <a:r>
              <a:rPr lang="en-US" dirty="0" err="1"/>
              <a:t>fenômeno</a:t>
            </a:r>
            <a:r>
              <a:rPr lang="en-US" dirty="0"/>
              <a:t> </a:t>
            </a:r>
            <a:r>
              <a:rPr lang="en-US" dirty="0" err="1"/>
              <a:t>estudado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homogeneidade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variância</a:t>
            </a:r>
            <a:r>
              <a:rPr lang="en-US" dirty="0"/>
              <a:t>). Se p&lt;0.05, </a:t>
            </a:r>
            <a:r>
              <a:rPr lang="en-US" dirty="0" err="1"/>
              <a:t>rejeita</a:t>
            </a:r>
            <a:r>
              <a:rPr lang="en-US" dirty="0"/>
              <a:t> a H0 com 9.95% </a:t>
            </a:r>
            <a:r>
              <a:rPr lang="en-US" dirty="0" err="1"/>
              <a:t>certeza</a:t>
            </a:r>
            <a:r>
              <a:rPr lang="en-US" dirty="0"/>
              <a:t>.</a:t>
            </a:r>
            <a:r>
              <a:rPr lang="pt-BR" dirty="0"/>
              <a:t> (</a:t>
            </a:r>
            <a:r>
              <a:rPr lang="pt-BR" dirty="0" err="1"/>
              <a:t>Boxplot</a:t>
            </a:r>
            <a:r>
              <a:rPr lang="pt-BR" dirty="0"/>
              <a:t>). Usa a média no cálculo.</a:t>
            </a:r>
            <a:endParaRPr lang="en-US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HoratioDMed" pitchFamily="34" charset="0"/>
              </a:rPr>
              <a:t>Teste A/</a:t>
            </a:r>
            <a:r>
              <a:rPr lang="pt-BR" dirty="0" err="1">
                <a:solidFill>
                  <a:srgbClr val="FFFFFF"/>
                </a:solidFill>
                <a:latin typeface="HoratioDMed" pitchFamily="34" charset="0"/>
              </a:rPr>
              <a:t>B</a:t>
            </a:r>
            <a:r>
              <a:rPr lang="pt-BR" dirty="0">
                <a:solidFill>
                  <a:srgbClr val="FFFFFF"/>
                </a:solidFill>
                <a:latin typeface="HoratioDMed" pitchFamily="34" charset="0"/>
              </a:rPr>
              <a:t> </a:t>
            </a:r>
            <a:br>
              <a:rPr lang="pt-BR" dirty="0">
                <a:solidFill>
                  <a:srgbClr val="FFFFFF"/>
                </a:solidFill>
                <a:latin typeface="HoratioDMed" pitchFamily="34" charset="0"/>
              </a:rPr>
            </a:br>
            <a:r>
              <a:rPr lang="pt-BR" sz="2000" dirty="0">
                <a:solidFill>
                  <a:schemeClr val="bg1"/>
                </a:solidFill>
              </a:rPr>
              <a:t>Grupo A é exposto a um software enquanto o Grupo </a:t>
            </a:r>
            <a:r>
              <a:rPr lang="pt-BR" sz="2000" dirty="0" err="1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> é exposto ao outro</a:t>
            </a:r>
            <a:br>
              <a:rPr lang="pt-BR" dirty="0"/>
            </a:br>
            <a:endParaRPr lang="pt-BR" dirty="0">
              <a:solidFill>
                <a:srgbClr val="FFFFFF"/>
              </a:solidFill>
              <a:latin typeface="HoratioDMed" pitchFamily="34" charset="0"/>
              <a:ea typeface="+mn-ea"/>
              <a:cs typeface="+mn-cs"/>
            </a:endParaRPr>
          </a:p>
        </p:txBody>
      </p:sp>
      <p:sp>
        <p:nvSpPr>
          <p:cNvPr id="10649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1700" i="1" dirty="0"/>
              <a:t> </a:t>
            </a:r>
            <a:endParaRPr lang="pt-BR" sz="1700" dirty="0"/>
          </a:p>
          <a:p>
            <a:r>
              <a:rPr lang="pt-BR" dirty="0"/>
              <a:t># Se existe a violação da homogeneidade, mas não existe, a violação da normalidade: </a:t>
            </a:r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BR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F4D326-DE1C-EA44-B20F-B9053DAE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4451722"/>
            <a:ext cx="5903106" cy="77737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B399814-8659-8D40-9200-2640633F5256}"/>
              </a:ext>
            </a:extLst>
          </p:cNvPr>
          <p:cNvSpPr txBox="1">
            <a:spLocks/>
          </p:cNvSpPr>
          <p:nvPr/>
        </p:nvSpPr>
        <p:spPr>
          <a:xfrm>
            <a:off x="6639152" y="3902345"/>
            <a:ext cx="2022247" cy="549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rgbClr val="CC3399"/>
                </a:solidFill>
                <a:latin typeface="HoratioDMed" pitchFamily="34" charset="0"/>
                <a:ea typeface="+mn-ea"/>
                <a:cs typeface="+mn-cs"/>
              </a:rPr>
              <a:t>Teste de variância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CC4C7F-23C1-8E43-BF4F-AB5176DC29BD}"/>
              </a:ext>
            </a:extLst>
          </p:cNvPr>
          <p:cNvSpPr/>
          <p:nvPr/>
        </p:nvSpPr>
        <p:spPr>
          <a:xfrm>
            <a:off x="3618642" y="3142012"/>
            <a:ext cx="475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H1: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Meets?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EA9A59-5DB1-B942-BE3A-7A2A4D2397F7}"/>
              </a:ext>
            </a:extLst>
          </p:cNvPr>
          <p:cNvSpPr/>
          <p:nvPr/>
        </p:nvSpPr>
        <p:spPr>
          <a:xfrm>
            <a:off x="3125279" y="5581885"/>
            <a:ext cx="6102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 </a:t>
            </a:r>
            <a:r>
              <a:rPr lang="pt-BR" dirty="0" err="1"/>
              <a:t>independent-samples</a:t>
            </a:r>
            <a:r>
              <a:rPr lang="pt-BR" dirty="0"/>
              <a:t> </a:t>
            </a:r>
            <a:r>
              <a:rPr lang="pt-BR" dirty="0" err="1"/>
              <a:t>t-test</a:t>
            </a:r>
            <a:r>
              <a:rPr lang="pt-BR" dirty="0"/>
              <a:t> </a:t>
            </a:r>
          </a:p>
          <a:p>
            <a:r>
              <a:rPr lang="pt-BR" dirty="0" err="1"/>
              <a:t>t.test</a:t>
            </a:r>
            <a:r>
              <a:rPr lang="pt-BR" dirty="0"/>
              <a:t>(Tempo ~ </a:t>
            </a:r>
            <a:r>
              <a:rPr lang="pt-BR" dirty="0" err="1"/>
              <a:t>Meet</a:t>
            </a:r>
            <a:r>
              <a:rPr lang="pt-BR" dirty="0"/>
              <a:t>, data=</a:t>
            </a:r>
            <a:r>
              <a:rPr lang="pt-BR" dirty="0" err="1"/>
              <a:t>Meet</a:t>
            </a:r>
            <a:r>
              <a:rPr lang="pt-BR" dirty="0"/>
              <a:t>, </a:t>
            </a:r>
            <a:r>
              <a:rPr lang="pt-BR" dirty="0" err="1"/>
              <a:t>var.equal</a:t>
            </a:r>
            <a:r>
              <a:rPr lang="pt-BR" dirty="0"/>
              <a:t>=</a:t>
            </a:r>
            <a:r>
              <a:rPr lang="pt-BR" dirty="0">
                <a:solidFill>
                  <a:srgbClr val="FF0000"/>
                </a:solidFill>
              </a:rPr>
              <a:t>FALSE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83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45931" y="1237188"/>
            <a:ext cx="7917349" cy="1390398"/>
          </a:xfrm>
        </p:spPr>
        <p:txBody>
          <a:bodyPr anchor="ctr">
            <a:normAutofit fontScale="77500" lnSpcReduction="20000"/>
          </a:bodyPr>
          <a:lstStyle/>
          <a:p>
            <a:pPr>
              <a:buNone/>
            </a:pPr>
            <a:r>
              <a:rPr lang="pt-BR" sz="1700" i="1" dirty="0"/>
              <a:t> 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H1: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diferença</a:t>
            </a:r>
            <a:r>
              <a:rPr lang="en-US" sz="2400" dirty="0"/>
              <a:t> </a:t>
            </a:r>
            <a:r>
              <a:rPr lang="en-US" sz="2400" dirty="0" err="1"/>
              <a:t>significativa</a:t>
            </a:r>
            <a:r>
              <a:rPr lang="en-US" sz="2400" dirty="0"/>
              <a:t> entre </a:t>
            </a:r>
            <a:r>
              <a:rPr lang="en-US" sz="2400" dirty="0" err="1"/>
              <a:t>os</a:t>
            </a:r>
            <a:r>
              <a:rPr lang="en-US" sz="2400" dirty="0"/>
              <a:t> Meets </a:t>
            </a:r>
            <a:r>
              <a:rPr lang="pt-BR" sz="2400" dirty="0"/>
              <a:t>Zoom, </a:t>
            </a:r>
            <a:r>
              <a:rPr lang="pt-BR" sz="2400" dirty="0" err="1"/>
              <a:t>Hangout</a:t>
            </a:r>
            <a:r>
              <a:rPr lang="pt-BR" sz="2400" dirty="0"/>
              <a:t> e </a:t>
            </a:r>
            <a:r>
              <a:rPr lang="pt-BR" sz="2400" dirty="0" err="1"/>
              <a:t>skype</a:t>
            </a:r>
            <a:r>
              <a:rPr lang="pt-BR" sz="2400" dirty="0"/>
              <a:t> </a:t>
            </a:r>
            <a:r>
              <a:rPr lang="en-US" sz="2400" dirty="0"/>
              <a:t>?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fatores : </a:t>
            </a:r>
          </a:p>
          <a:p>
            <a:pPr marL="0" indent="0">
              <a:buNone/>
            </a:pPr>
            <a:r>
              <a:rPr lang="pt-BR" sz="2400" dirty="0"/>
              <a:t>níveis :</a:t>
            </a:r>
          </a:p>
          <a:p>
            <a:pPr marL="457200" lvl="1" indent="0">
              <a:buNone/>
            </a:pPr>
            <a:endParaRPr lang="pt-BR" dirty="0"/>
          </a:p>
          <a:p>
            <a:pPr>
              <a:buNone/>
            </a:pPr>
            <a:endParaRPr lang="pt-BR" sz="17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A046C31-7C11-E547-85CF-1BDF9466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80" y="-7064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Exemplo 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992362-8ABB-8046-ACFD-2E401781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80969" y="676595"/>
            <a:ext cx="5247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7" y="-3687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Modelo da Pesquisa </a:t>
            </a:r>
            <a:b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</a:br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(Com a Triangulação dos dados)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E5B2D-1DF4-0E43-920B-D9D32E91AF3D}"/>
              </a:ext>
            </a:extLst>
          </p:cNvPr>
          <p:cNvSpPr/>
          <p:nvPr/>
        </p:nvSpPr>
        <p:spPr>
          <a:xfrm>
            <a:off x="1323268" y="5023335"/>
            <a:ext cx="2584580" cy="82109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86EDB2-D58C-3C47-97DF-EA08E3CA7630}"/>
              </a:ext>
            </a:extLst>
          </p:cNvPr>
          <p:cNvSpPr/>
          <p:nvPr/>
        </p:nvSpPr>
        <p:spPr>
          <a:xfrm>
            <a:off x="5046183" y="5022746"/>
            <a:ext cx="2584580" cy="82109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ABA64D6-31FE-1C48-B621-F7327B2FA355}"/>
              </a:ext>
            </a:extLst>
          </p:cNvPr>
          <p:cNvSpPr txBox="1"/>
          <p:nvPr/>
        </p:nvSpPr>
        <p:spPr>
          <a:xfrm>
            <a:off x="5622800" y="5097221"/>
            <a:ext cx="133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Interesse do usuário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E4741-8BA6-0A41-8C79-D7EFF2F88026}"/>
              </a:ext>
            </a:extLst>
          </p:cNvPr>
          <p:cNvCxnSpPr>
            <a:cxnSpLocks/>
          </p:cNvCxnSpPr>
          <p:nvPr/>
        </p:nvCxnSpPr>
        <p:spPr>
          <a:xfrm>
            <a:off x="3907848" y="5444948"/>
            <a:ext cx="113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095F3F-B4AE-4B49-969D-E9EC875AC10F}"/>
              </a:ext>
            </a:extLst>
          </p:cNvPr>
          <p:cNvSpPr txBox="1"/>
          <p:nvPr/>
        </p:nvSpPr>
        <p:spPr>
          <a:xfrm>
            <a:off x="1996953" y="4986602"/>
            <a:ext cx="215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Qualidade </a:t>
            </a:r>
          </a:p>
          <a:p>
            <a:r>
              <a:rPr lang="pt-BR" dirty="0"/>
              <a:t>do Design </a:t>
            </a:r>
          </a:p>
          <a:p>
            <a:r>
              <a:rPr lang="pt-BR" dirty="0"/>
              <a:t>do site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917D365-9BF9-304F-AB0C-CCA8C61037BF}"/>
              </a:ext>
            </a:extLst>
          </p:cNvPr>
          <p:cNvSpPr/>
          <p:nvPr/>
        </p:nvSpPr>
        <p:spPr>
          <a:xfrm>
            <a:off x="4170062" y="555888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H1</a:t>
            </a:r>
            <a:endParaRPr lang="pt-BR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2A3116C-3DFF-924D-ADD7-77F6585A23FC}"/>
              </a:ext>
            </a:extLst>
          </p:cNvPr>
          <p:cNvSpPr txBox="1">
            <a:spLocks/>
          </p:cNvSpPr>
          <p:nvPr/>
        </p:nvSpPr>
        <p:spPr>
          <a:xfrm>
            <a:off x="1529902" y="5897428"/>
            <a:ext cx="2022247" cy="549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rgbClr val="CC3399"/>
                </a:solidFill>
                <a:latin typeface="HoratioDMed" pitchFamily="34" charset="0"/>
                <a:ea typeface="+mn-ea"/>
                <a:cs typeface="+mn-cs"/>
              </a:rPr>
              <a:t>(provoca os efeitos)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E83E5F8-8868-C745-884D-DDCAABBA7BDC}"/>
              </a:ext>
            </a:extLst>
          </p:cNvPr>
          <p:cNvSpPr/>
          <p:nvPr/>
        </p:nvSpPr>
        <p:spPr>
          <a:xfrm>
            <a:off x="639147" y="2374652"/>
            <a:ext cx="8484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en-US" dirty="0" err="1"/>
              <a:t>Pergunta</a:t>
            </a:r>
            <a:r>
              <a:rPr lang="en-US" dirty="0"/>
              <a:t>-se: </a:t>
            </a:r>
          </a:p>
          <a:p>
            <a:r>
              <a:rPr lang="en-US" dirty="0"/>
              <a:t>Qual a </a:t>
            </a:r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Hipóteses</a:t>
            </a:r>
            <a:r>
              <a:rPr lang="en-US" dirty="0"/>
              <a:t>?</a:t>
            </a:r>
          </a:p>
          <a:p>
            <a:r>
              <a:rPr lang="en-US" dirty="0"/>
              <a:t>H1: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Meets?</a:t>
            </a:r>
          </a:p>
          <a:p>
            <a:r>
              <a:rPr lang="en-US" dirty="0"/>
              <a:t>H1: A </a:t>
            </a:r>
            <a:r>
              <a:rPr lang="en-US" dirty="0" err="1"/>
              <a:t>qualidade</a:t>
            </a:r>
            <a:r>
              <a:rPr lang="en-US" dirty="0"/>
              <a:t> do design do site </a:t>
            </a:r>
            <a:r>
              <a:rPr lang="en-US" dirty="0" err="1"/>
              <a:t>afeta</a:t>
            </a:r>
            <a:r>
              <a:rPr lang="en-US" dirty="0"/>
              <a:t> </a:t>
            </a:r>
            <a:r>
              <a:rPr lang="en-US" dirty="0" err="1"/>
              <a:t>positivamente</a:t>
            </a:r>
            <a:r>
              <a:rPr lang="en-US" dirty="0"/>
              <a:t> o interesse do </a:t>
            </a:r>
            <a:r>
              <a:rPr lang="en-US" dirty="0" err="1"/>
              <a:t>usuário</a:t>
            </a:r>
            <a:endParaRPr lang="pt-BR" dirty="0"/>
          </a:p>
          <a:p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uma</a:t>
            </a:r>
            <a:r>
              <a:rPr lang="en-US" dirty="0"/>
              <a:t> se </a:t>
            </a:r>
            <a:r>
              <a:rPr lang="en-US" dirty="0" err="1"/>
              <a:t>relaciona</a:t>
            </a:r>
            <a:r>
              <a:rPr lang="en-US" dirty="0"/>
              <a:t> com a </a:t>
            </a:r>
            <a:r>
              <a:rPr lang="en-US" dirty="0" err="1"/>
              <a:t>outra</a:t>
            </a:r>
            <a:r>
              <a:rPr lang="en-US" dirty="0"/>
              <a:t>?</a:t>
            </a:r>
          </a:p>
          <a:p>
            <a:r>
              <a:rPr lang="en-US" dirty="0"/>
              <a:t>Qual </a:t>
            </a:r>
            <a:r>
              <a:rPr lang="en-US" dirty="0" err="1"/>
              <a:t>seria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melhor</a:t>
            </a:r>
            <a:r>
              <a:rPr lang="en-US" dirty="0"/>
              <a:t> as </a:t>
            </a:r>
            <a:r>
              <a:rPr lang="en-US" dirty="0" err="1"/>
              <a:t>representaria</a:t>
            </a:r>
            <a:r>
              <a:rPr lang="en-US" dirty="0"/>
              <a:t>?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799C0F7-43E5-6249-8DDA-6836BA45B2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9147" y="1213788"/>
            <a:ext cx="7228909" cy="1341652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pt-BR" sz="1700" dirty="0"/>
              <a:t>Triangulação: 2 ou mais técnicas aplicadas:</a:t>
            </a:r>
          </a:p>
          <a:p>
            <a:r>
              <a:rPr lang="pt-BR" sz="1700" dirty="0"/>
              <a:t> Análise quantitativa da qualidade do site - Dados quantitativos medidos pelo no. páginas visitadas e tempo gasto pelos participantes </a:t>
            </a:r>
          </a:p>
          <a:p>
            <a:r>
              <a:rPr lang="pt-BR" sz="1700" dirty="0"/>
              <a:t>Análise qualitativa sobre o interesse do usuário (</a:t>
            </a:r>
            <a:r>
              <a:rPr lang="pt-BR" sz="1700" dirty="0" err="1"/>
              <a:t>ex</a:t>
            </a:r>
            <a:r>
              <a:rPr lang="pt-BR" sz="1700" dirty="0"/>
              <a:t>: Dados de Entrevistas por usuário) </a:t>
            </a:r>
          </a:p>
        </p:txBody>
      </p:sp>
    </p:spTree>
    <p:extLst>
      <p:ext uri="{BB962C8B-B14F-4D97-AF65-F5344CB8AC3E}">
        <p14:creationId xmlns:p14="http://schemas.microsoft.com/office/powerpoint/2010/main" val="18049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4EED01-8177-5D4E-8484-7213852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HoratioDMed" pitchFamily="34" charset="0"/>
                <a:ea typeface="+mn-ea"/>
                <a:cs typeface="+mn-cs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21166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613</Words>
  <Application>Microsoft Macintosh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HoratioDMed</vt:lpstr>
      <vt:lpstr>Office Theme</vt:lpstr>
      <vt:lpstr>Análise de dados a luz da Interação Humano-Computador </vt:lpstr>
      <vt:lpstr>Análise do Interesse do Usuário pelas variáveis dependentes (calculadas)</vt:lpstr>
      <vt:lpstr>Teste A/B  Grupo A é exposto a um software enquanto o Grupo B é exposto ao outro </vt:lpstr>
      <vt:lpstr>Suposições para Análise de Variância</vt:lpstr>
      <vt:lpstr>Testes para comprovar as Suposições </vt:lpstr>
      <vt:lpstr>Teste A/B  Grupo A é exposto a um software enquanto o Grupo B é exposto ao outro </vt:lpstr>
      <vt:lpstr>Exemplo 2</vt:lpstr>
      <vt:lpstr>Modelo da Pesquisa  (Com a Triangulação dos dados)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a luz da Interação Humano-Computador </dc:title>
  <dc:creator>MARIA ELIZABETH S FURTADO</dc:creator>
  <cp:lastModifiedBy>MARIA ELIZABETH S FURTADO</cp:lastModifiedBy>
  <cp:revision>62</cp:revision>
  <dcterms:created xsi:type="dcterms:W3CDTF">2020-04-23T15:22:54Z</dcterms:created>
  <dcterms:modified xsi:type="dcterms:W3CDTF">2020-05-07T18:47:40Z</dcterms:modified>
</cp:coreProperties>
</file>