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25E5076-3810-47DD-B79F-674D7AD40C01}" styleName="Stile scuro 1 - Color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Stile scuro 1 - Colore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44" d="100"/>
          <a:sy n="44" d="100"/>
        </p:scale>
        <p:origin x="1042" y="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EC7B9D-6E9E-48E5-9F83-6E8BD9B43DD9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9714AAC-2B84-40EE-A96E-8D84127654C6}">
      <dgm:prSet/>
      <dgm:spPr/>
      <dgm:t>
        <a:bodyPr/>
        <a:lstStyle/>
        <a:p>
          <a:r>
            <a:rPr lang="it-IT" dirty="0"/>
            <a:t>Il sito permette di prendere le ordinazioni dei commensali e inserirle in database.</a:t>
          </a:r>
          <a:endParaRPr lang="en-US" dirty="0"/>
        </a:p>
      </dgm:t>
    </dgm:pt>
    <dgm:pt modelId="{7B7B8307-CFA1-43C9-814A-52A00104DB3D}" type="parTrans" cxnId="{25B909B6-5AE9-4CB9-8432-1E494D1DA875}">
      <dgm:prSet/>
      <dgm:spPr/>
      <dgm:t>
        <a:bodyPr/>
        <a:lstStyle/>
        <a:p>
          <a:endParaRPr lang="en-US"/>
        </a:p>
      </dgm:t>
    </dgm:pt>
    <dgm:pt modelId="{3CC8BF9F-AEDE-4D52-B77E-79B0FB7EE310}" type="sibTrans" cxnId="{25B909B6-5AE9-4CB9-8432-1E494D1DA875}">
      <dgm:prSet/>
      <dgm:spPr/>
      <dgm:t>
        <a:bodyPr/>
        <a:lstStyle/>
        <a:p>
          <a:endParaRPr lang="en-US"/>
        </a:p>
      </dgm:t>
    </dgm:pt>
    <dgm:pt modelId="{D9F7D167-8D6B-4547-A530-A915EE1920C3}">
      <dgm:prSet/>
      <dgm:spPr/>
      <dgm:t>
        <a:bodyPr/>
        <a:lstStyle/>
        <a:p>
          <a:r>
            <a:rPr lang="it-IT"/>
            <a:t>Sono presenti meccanismi di registrazione e autenticazione dei clienti inoltre due API REST si occupano di reperire dati riguardo ai prodotti proposti dall’attività, quali valori nutrizionali e immagine corrispondente.</a:t>
          </a:r>
          <a:endParaRPr lang="en-US"/>
        </a:p>
      </dgm:t>
    </dgm:pt>
    <dgm:pt modelId="{EFD3E9CF-562C-4DAD-ACE9-E38037FB16C0}" type="parTrans" cxnId="{1B49B719-F406-4605-A7E0-AA5F68C1727D}">
      <dgm:prSet/>
      <dgm:spPr/>
      <dgm:t>
        <a:bodyPr/>
        <a:lstStyle/>
        <a:p>
          <a:endParaRPr lang="en-US"/>
        </a:p>
      </dgm:t>
    </dgm:pt>
    <dgm:pt modelId="{B65BA36D-3A71-4867-9873-6A0B7F27E940}" type="sibTrans" cxnId="{1B49B719-F406-4605-A7E0-AA5F68C1727D}">
      <dgm:prSet/>
      <dgm:spPr/>
      <dgm:t>
        <a:bodyPr/>
        <a:lstStyle/>
        <a:p>
          <a:endParaRPr lang="en-US"/>
        </a:p>
      </dgm:t>
    </dgm:pt>
    <dgm:pt modelId="{3FB0242A-8DAA-44C3-A922-7F51F66D3DEF}">
      <dgm:prSet/>
      <dgm:spPr/>
      <dgm:t>
        <a:bodyPr/>
        <a:lstStyle/>
        <a:p>
          <a:r>
            <a:rPr lang="it-IT" dirty="0"/>
            <a:t>Si è fatto uso anche del database </a:t>
          </a:r>
          <a:r>
            <a:rPr lang="it-IT" dirty="0" err="1"/>
            <a:t>MongoDb</a:t>
          </a:r>
          <a:r>
            <a:rPr lang="it-IT" dirty="0"/>
            <a:t> per la visualizzazione dei menù del giorno.</a:t>
          </a:r>
          <a:endParaRPr lang="en-US" dirty="0"/>
        </a:p>
      </dgm:t>
    </dgm:pt>
    <dgm:pt modelId="{F0E57FA4-82EB-4CBE-BA2F-CC554DC8665D}" type="parTrans" cxnId="{955975E9-4542-4C78-AFB9-C7826CA99513}">
      <dgm:prSet/>
      <dgm:spPr/>
      <dgm:t>
        <a:bodyPr/>
        <a:lstStyle/>
        <a:p>
          <a:endParaRPr lang="en-US"/>
        </a:p>
      </dgm:t>
    </dgm:pt>
    <dgm:pt modelId="{47D5A779-D2D2-4173-AD90-A47BE4E2B357}" type="sibTrans" cxnId="{955975E9-4542-4C78-AFB9-C7826CA99513}">
      <dgm:prSet/>
      <dgm:spPr/>
      <dgm:t>
        <a:bodyPr/>
        <a:lstStyle/>
        <a:p>
          <a:endParaRPr lang="en-US"/>
        </a:p>
      </dgm:t>
    </dgm:pt>
    <dgm:pt modelId="{9B5393FB-C556-4D6E-B8A1-4934EBB96FAC}" type="pres">
      <dgm:prSet presAssocID="{BBEC7B9D-6E9E-48E5-9F83-6E8BD9B43DD9}" presName="Name0" presStyleCnt="0">
        <dgm:presLayoutVars>
          <dgm:dir/>
          <dgm:animLvl val="lvl"/>
          <dgm:resizeHandles val="exact"/>
        </dgm:presLayoutVars>
      </dgm:prSet>
      <dgm:spPr/>
    </dgm:pt>
    <dgm:pt modelId="{5D25F7A4-629C-4C67-89A1-7685DF04BD1F}" type="pres">
      <dgm:prSet presAssocID="{3FB0242A-8DAA-44C3-A922-7F51F66D3DEF}" presName="boxAndChildren" presStyleCnt="0"/>
      <dgm:spPr/>
    </dgm:pt>
    <dgm:pt modelId="{0DC57AA6-8D6F-4155-AD17-0BE9A0CB78BC}" type="pres">
      <dgm:prSet presAssocID="{3FB0242A-8DAA-44C3-A922-7F51F66D3DEF}" presName="parentTextBox" presStyleLbl="node1" presStyleIdx="0" presStyleCnt="3"/>
      <dgm:spPr/>
    </dgm:pt>
    <dgm:pt modelId="{1A0BCBF8-06A3-44A1-8737-913B84DC60D9}" type="pres">
      <dgm:prSet presAssocID="{B65BA36D-3A71-4867-9873-6A0B7F27E940}" presName="sp" presStyleCnt="0"/>
      <dgm:spPr/>
    </dgm:pt>
    <dgm:pt modelId="{A65354CB-466E-440B-83DA-B6AC51A95F14}" type="pres">
      <dgm:prSet presAssocID="{D9F7D167-8D6B-4547-A530-A915EE1920C3}" presName="arrowAndChildren" presStyleCnt="0"/>
      <dgm:spPr/>
    </dgm:pt>
    <dgm:pt modelId="{065AFDEC-5653-4B91-8DBB-A53E6D3BFB83}" type="pres">
      <dgm:prSet presAssocID="{D9F7D167-8D6B-4547-A530-A915EE1920C3}" presName="parentTextArrow" presStyleLbl="node1" presStyleIdx="1" presStyleCnt="3"/>
      <dgm:spPr/>
    </dgm:pt>
    <dgm:pt modelId="{E7E91DF1-A255-4376-99DA-FA0BECC0248A}" type="pres">
      <dgm:prSet presAssocID="{3CC8BF9F-AEDE-4D52-B77E-79B0FB7EE310}" presName="sp" presStyleCnt="0"/>
      <dgm:spPr/>
    </dgm:pt>
    <dgm:pt modelId="{95B95404-1CA8-4FA6-B315-AE8F0125AFBA}" type="pres">
      <dgm:prSet presAssocID="{19714AAC-2B84-40EE-A96E-8D84127654C6}" presName="arrowAndChildren" presStyleCnt="0"/>
      <dgm:spPr/>
    </dgm:pt>
    <dgm:pt modelId="{FD43D366-879C-404D-BBDA-1FE375720C7A}" type="pres">
      <dgm:prSet presAssocID="{19714AAC-2B84-40EE-A96E-8D84127654C6}" presName="parentTextArrow" presStyleLbl="node1" presStyleIdx="2" presStyleCnt="3"/>
      <dgm:spPr/>
    </dgm:pt>
  </dgm:ptLst>
  <dgm:cxnLst>
    <dgm:cxn modelId="{1B49B719-F406-4605-A7E0-AA5F68C1727D}" srcId="{BBEC7B9D-6E9E-48E5-9F83-6E8BD9B43DD9}" destId="{D9F7D167-8D6B-4547-A530-A915EE1920C3}" srcOrd="1" destOrd="0" parTransId="{EFD3E9CF-562C-4DAD-ACE9-E38037FB16C0}" sibTransId="{B65BA36D-3A71-4867-9873-6A0B7F27E940}"/>
    <dgm:cxn modelId="{123A4F9F-1C5F-4B47-95E1-865ADF10D946}" type="presOf" srcId="{19714AAC-2B84-40EE-A96E-8D84127654C6}" destId="{FD43D366-879C-404D-BBDA-1FE375720C7A}" srcOrd="0" destOrd="0" presId="urn:microsoft.com/office/officeart/2005/8/layout/process4"/>
    <dgm:cxn modelId="{654E0CA1-9E00-4E8E-A7A9-DE8B9A10E58B}" type="presOf" srcId="{BBEC7B9D-6E9E-48E5-9F83-6E8BD9B43DD9}" destId="{9B5393FB-C556-4D6E-B8A1-4934EBB96FAC}" srcOrd="0" destOrd="0" presId="urn:microsoft.com/office/officeart/2005/8/layout/process4"/>
    <dgm:cxn modelId="{25B909B6-5AE9-4CB9-8432-1E494D1DA875}" srcId="{BBEC7B9D-6E9E-48E5-9F83-6E8BD9B43DD9}" destId="{19714AAC-2B84-40EE-A96E-8D84127654C6}" srcOrd="0" destOrd="0" parTransId="{7B7B8307-CFA1-43C9-814A-52A00104DB3D}" sibTransId="{3CC8BF9F-AEDE-4D52-B77E-79B0FB7EE310}"/>
    <dgm:cxn modelId="{4C3C26BC-370A-47D4-971E-7F0FCF57CB8B}" type="presOf" srcId="{3FB0242A-8DAA-44C3-A922-7F51F66D3DEF}" destId="{0DC57AA6-8D6F-4155-AD17-0BE9A0CB78BC}" srcOrd="0" destOrd="0" presId="urn:microsoft.com/office/officeart/2005/8/layout/process4"/>
    <dgm:cxn modelId="{A8C01BE4-B68A-49FD-AD02-3FA2D432E751}" type="presOf" srcId="{D9F7D167-8D6B-4547-A530-A915EE1920C3}" destId="{065AFDEC-5653-4B91-8DBB-A53E6D3BFB83}" srcOrd="0" destOrd="0" presId="urn:microsoft.com/office/officeart/2005/8/layout/process4"/>
    <dgm:cxn modelId="{955975E9-4542-4C78-AFB9-C7826CA99513}" srcId="{BBEC7B9D-6E9E-48E5-9F83-6E8BD9B43DD9}" destId="{3FB0242A-8DAA-44C3-A922-7F51F66D3DEF}" srcOrd="2" destOrd="0" parTransId="{F0E57FA4-82EB-4CBE-BA2F-CC554DC8665D}" sibTransId="{47D5A779-D2D2-4173-AD90-A47BE4E2B357}"/>
    <dgm:cxn modelId="{A9313087-7B14-4C42-B547-7CC8F8C5ACDE}" type="presParOf" srcId="{9B5393FB-C556-4D6E-B8A1-4934EBB96FAC}" destId="{5D25F7A4-629C-4C67-89A1-7685DF04BD1F}" srcOrd="0" destOrd="0" presId="urn:microsoft.com/office/officeart/2005/8/layout/process4"/>
    <dgm:cxn modelId="{6CBE7316-12FA-4D23-ACEF-AD7C4CDB8C63}" type="presParOf" srcId="{5D25F7A4-629C-4C67-89A1-7685DF04BD1F}" destId="{0DC57AA6-8D6F-4155-AD17-0BE9A0CB78BC}" srcOrd="0" destOrd="0" presId="urn:microsoft.com/office/officeart/2005/8/layout/process4"/>
    <dgm:cxn modelId="{CA1D5937-941E-4997-9D00-2D18B0892414}" type="presParOf" srcId="{9B5393FB-C556-4D6E-B8A1-4934EBB96FAC}" destId="{1A0BCBF8-06A3-44A1-8737-913B84DC60D9}" srcOrd="1" destOrd="0" presId="urn:microsoft.com/office/officeart/2005/8/layout/process4"/>
    <dgm:cxn modelId="{F76F8EA3-AFA8-4274-92D9-50DCFA3A0BD3}" type="presParOf" srcId="{9B5393FB-C556-4D6E-B8A1-4934EBB96FAC}" destId="{A65354CB-466E-440B-83DA-B6AC51A95F14}" srcOrd="2" destOrd="0" presId="urn:microsoft.com/office/officeart/2005/8/layout/process4"/>
    <dgm:cxn modelId="{2F0B061C-F8F9-4A56-B1DD-1B3F3F0DA988}" type="presParOf" srcId="{A65354CB-466E-440B-83DA-B6AC51A95F14}" destId="{065AFDEC-5653-4B91-8DBB-A53E6D3BFB83}" srcOrd="0" destOrd="0" presId="urn:microsoft.com/office/officeart/2005/8/layout/process4"/>
    <dgm:cxn modelId="{C90F8CF6-24F0-48C5-9E87-395683C9F7FC}" type="presParOf" srcId="{9B5393FB-C556-4D6E-B8A1-4934EBB96FAC}" destId="{E7E91DF1-A255-4376-99DA-FA0BECC0248A}" srcOrd="3" destOrd="0" presId="urn:microsoft.com/office/officeart/2005/8/layout/process4"/>
    <dgm:cxn modelId="{DD32CECB-1AD4-40D7-B281-5AE1E624D671}" type="presParOf" srcId="{9B5393FB-C556-4D6E-B8A1-4934EBB96FAC}" destId="{95B95404-1CA8-4FA6-B315-AE8F0125AFBA}" srcOrd="4" destOrd="0" presId="urn:microsoft.com/office/officeart/2005/8/layout/process4"/>
    <dgm:cxn modelId="{DE3A2ECF-66E0-4068-AB8F-0F909B5B7D19}" type="presParOf" srcId="{95B95404-1CA8-4FA6-B315-AE8F0125AFBA}" destId="{FD43D366-879C-404D-BBDA-1FE375720C7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C57AA6-8D6F-4155-AD17-0BE9A0CB78BC}">
      <dsp:nvSpPr>
        <dsp:cNvPr id="0" name=""/>
        <dsp:cNvSpPr/>
      </dsp:nvSpPr>
      <dsp:spPr>
        <a:xfrm>
          <a:off x="0" y="4542894"/>
          <a:ext cx="6537958" cy="14910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Si è fatto uso anche del database </a:t>
          </a:r>
          <a:r>
            <a:rPr lang="it-IT" sz="2100" kern="1200" dirty="0" err="1"/>
            <a:t>MongoDb</a:t>
          </a:r>
          <a:r>
            <a:rPr lang="it-IT" sz="2100" kern="1200" dirty="0"/>
            <a:t> per la visualizzazione dei menù del giorno.</a:t>
          </a:r>
          <a:endParaRPr lang="en-US" sz="2100" kern="1200" dirty="0"/>
        </a:p>
      </dsp:txBody>
      <dsp:txXfrm>
        <a:off x="0" y="4542894"/>
        <a:ext cx="6537958" cy="1491079"/>
      </dsp:txXfrm>
    </dsp:sp>
    <dsp:sp modelId="{065AFDEC-5653-4B91-8DBB-A53E6D3BFB83}">
      <dsp:nvSpPr>
        <dsp:cNvPr id="0" name=""/>
        <dsp:cNvSpPr/>
      </dsp:nvSpPr>
      <dsp:spPr>
        <a:xfrm rot="10800000">
          <a:off x="0" y="2271980"/>
          <a:ext cx="6537958" cy="2293279"/>
        </a:xfrm>
        <a:prstGeom prst="upArrowCallou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Sono presenti meccanismi di registrazione e autenticazione dei clienti inoltre due API REST si occupano di reperire dati riguardo ai prodotti proposti dall’attività, quali valori nutrizionali e immagine corrispondente.</a:t>
          </a:r>
          <a:endParaRPr lang="en-US" sz="2100" kern="1200"/>
        </a:p>
      </dsp:txBody>
      <dsp:txXfrm rot="10800000">
        <a:off x="0" y="2271980"/>
        <a:ext cx="6537958" cy="1490104"/>
      </dsp:txXfrm>
    </dsp:sp>
    <dsp:sp modelId="{FD43D366-879C-404D-BBDA-1FE375720C7A}">
      <dsp:nvSpPr>
        <dsp:cNvPr id="0" name=""/>
        <dsp:cNvSpPr/>
      </dsp:nvSpPr>
      <dsp:spPr>
        <a:xfrm rot="10800000">
          <a:off x="0" y="1066"/>
          <a:ext cx="6537958" cy="2293279"/>
        </a:xfrm>
        <a:prstGeom prst="upArrowCallou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Il sito permette di prendere le ordinazioni dei commensali e inserirle in database.</a:t>
          </a:r>
          <a:endParaRPr lang="en-US" sz="2100" kern="1200" dirty="0"/>
        </a:p>
      </dsp:txBody>
      <dsp:txXfrm rot="10800000">
        <a:off x="0" y="1066"/>
        <a:ext cx="6537958" cy="1490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12:39:07.8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C69E3-388C-449E-8D8F-182C7BE98935}" type="datetimeFigureOut">
              <a:rPr lang="it-IT" smtClean="0"/>
              <a:t>22/09/2022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243EB-935A-4365-BA0D-58141C6FB3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306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7F9C529-DE19-4B44-AC85-88F2E098F638}" type="datetimeFigureOut">
              <a:rPr lang="it-IT" smtClean="0"/>
              <a:t>22/09/2022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D248-4686-41D8-AF5E-642CA4236ED5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77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C529-DE19-4B44-AC85-88F2E098F638}" type="datetimeFigureOut">
              <a:rPr lang="it-IT" smtClean="0"/>
              <a:t>22/09/2022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D248-4686-41D8-AF5E-642CA4236E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175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C529-DE19-4B44-AC85-88F2E098F638}" type="datetimeFigureOut">
              <a:rPr lang="it-IT" smtClean="0"/>
              <a:t>22/09/2022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D248-4686-41D8-AF5E-642CA4236ED5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42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C529-DE19-4B44-AC85-88F2E098F638}" type="datetimeFigureOut">
              <a:rPr lang="it-IT" smtClean="0"/>
              <a:t>22/09/2022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D248-4686-41D8-AF5E-642CA4236E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742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C529-DE19-4B44-AC85-88F2E098F638}" type="datetimeFigureOut">
              <a:rPr lang="it-IT" smtClean="0"/>
              <a:t>22/09/2022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D248-4686-41D8-AF5E-642CA4236ED5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44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C529-DE19-4B44-AC85-88F2E098F638}" type="datetimeFigureOut">
              <a:rPr lang="it-IT" smtClean="0"/>
              <a:t>22/09/2022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D248-4686-41D8-AF5E-642CA4236E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474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C529-DE19-4B44-AC85-88F2E098F638}" type="datetimeFigureOut">
              <a:rPr lang="it-IT" smtClean="0"/>
              <a:t>22/09/2022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D248-4686-41D8-AF5E-642CA4236E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496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C529-DE19-4B44-AC85-88F2E098F638}" type="datetimeFigureOut">
              <a:rPr lang="it-IT" smtClean="0"/>
              <a:t>22/09/2022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D248-4686-41D8-AF5E-642CA4236E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770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C529-DE19-4B44-AC85-88F2E098F638}" type="datetimeFigureOut">
              <a:rPr lang="it-IT" smtClean="0"/>
              <a:t>22/09/2022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D248-4686-41D8-AF5E-642CA4236E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05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C529-DE19-4B44-AC85-88F2E098F638}" type="datetimeFigureOut">
              <a:rPr lang="it-IT" smtClean="0"/>
              <a:t>22/09/2022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D248-4686-41D8-AF5E-642CA4236E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600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C529-DE19-4B44-AC85-88F2E098F638}" type="datetimeFigureOut">
              <a:rPr lang="it-IT" smtClean="0"/>
              <a:t>22/09/2022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D248-4686-41D8-AF5E-642CA4236ED5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16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7F9C529-DE19-4B44-AC85-88F2E098F638}" type="datetimeFigureOut">
              <a:rPr lang="it-IT" smtClean="0"/>
              <a:t>22/09/2022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733D248-4686-41D8-AF5E-642CA4236ED5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91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4CE1EEE-B261-E053-AA64-6CFAA7BB7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Presentazione progetto unico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61B5F36-B7FF-D9F2-F39A-FD7F8338E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GIOVANNI CASCONE</a:t>
            </a:r>
          </a:p>
          <a:p>
            <a:r>
              <a:rPr lang="it-IT">
                <a:solidFill>
                  <a:srgbClr val="FFFFFF"/>
                </a:solidFill>
              </a:rPr>
              <a:t>O46001257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65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C6D92F-368A-6C62-CC9D-7587E58DD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306" y="181231"/>
            <a:ext cx="11256521" cy="810004"/>
          </a:xfrm>
        </p:spPr>
        <p:txBody>
          <a:bodyPr>
            <a:noAutofit/>
          </a:bodyPr>
          <a:lstStyle/>
          <a:p>
            <a:r>
              <a:rPr lang="it-IT" sz="3600" dirty="0"/>
              <a:t>- Diagramma dell’interazione tra le </a:t>
            </a:r>
            <a:r>
              <a:rPr lang="it-IT" sz="3600" dirty="0" err="1"/>
              <a:t>route</a:t>
            </a:r>
            <a:r>
              <a:rPr lang="it-IT" sz="3600" dirty="0"/>
              <a:t> dell’applicazione.</a:t>
            </a:r>
            <a:br>
              <a:rPr lang="it-IT" sz="3600" dirty="0"/>
            </a:br>
            <a:endParaRPr lang="it-IT" sz="32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A97B417-89CD-5015-1392-5D06BF548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21" y="586232"/>
            <a:ext cx="11770758" cy="6271767"/>
          </a:xfrm>
        </p:spPr>
      </p:pic>
    </p:spTree>
    <p:extLst>
      <p:ext uri="{BB962C8B-B14F-4D97-AF65-F5344CB8AC3E}">
        <p14:creationId xmlns:p14="http://schemas.microsoft.com/office/powerpoint/2010/main" val="2221775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87BCF4-A0D4-45E1-17D0-6AD6C41D7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- Descrizione dell’API del servizio utilizzato.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B3C997-1D98-2AE7-4BE7-6B54590FB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990" y="1846383"/>
            <a:ext cx="3706133" cy="4426401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Le API utilizzate sono</a:t>
            </a:r>
          </a:p>
          <a:p>
            <a:br>
              <a:rPr lang="en-US" b="1" dirty="0"/>
            </a:br>
            <a:r>
              <a:rPr lang="en-US" b="1" i="0" dirty="0" err="1">
                <a:effectLst/>
                <a:latin typeface="Inter"/>
              </a:rPr>
              <a:t>Edamam</a:t>
            </a:r>
            <a:r>
              <a:rPr lang="en-US" b="1" i="0" dirty="0">
                <a:effectLst/>
                <a:latin typeface="Inter"/>
              </a:rPr>
              <a:t> Food and Grocery Database</a:t>
            </a:r>
            <a:endParaRPr lang="it-IT" b="1" dirty="0"/>
          </a:p>
          <a:p>
            <a:r>
              <a:rPr lang="it-IT" dirty="0"/>
              <a:t>Che permette di avere a disposizione una serie di dati sul cibo, utilizzando come parametro di ricerca il nome dell’alimento, tra cui i valori nutrizionali che sono quelli d’interesse per il sito</a:t>
            </a:r>
          </a:p>
          <a:p>
            <a:r>
              <a:rPr lang="it-IT" b="1" i="0" dirty="0">
                <a:effectLst/>
                <a:latin typeface="Inter"/>
              </a:rPr>
              <a:t>Google Image </a:t>
            </a:r>
            <a:r>
              <a:rPr lang="it-IT" b="1" i="0" dirty="0" err="1">
                <a:effectLst/>
                <a:latin typeface="Inter"/>
              </a:rPr>
              <a:t>Search</a:t>
            </a:r>
            <a:endParaRPr lang="it-IT" b="1" dirty="0"/>
          </a:p>
          <a:p>
            <a:r>
              <a:rPr lang="it-IT" dirty="0"/>
              <a:t>Permette di reperire immagini da </a:t>
            </a:r>
            <a:r>
              <a:rPr lang="it-IT" dirty="0" err="1"/>
              <a:t>google</a:t>
            </a:r>
            <a:r>
              <a:rPr lang="it-IT" dirty="0"/>
              <a:t>, utilizzando come parametro di ricerca il nome dell’alimento. 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CFAE59B0-282E-136D-57DF-3EE3F3F20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87" y="1624125"/>
            <a:ext cx="3384570" cy="5005275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C7B1C29F-35C4-975F-1FE8-AD0101701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610" y="1624124"/>
            <a:ext cx="3688400" cy="5005275"/>
          </a:xfrm>
          <a:prstGeom prst="rect">
            <a:avLst/>
          </a:prstGeom>
        </p:spPr>
      </p:pic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278F179-D407-D12E-169D-EF8D9EF90653}"/>
              </a:ext>
            </a:extLst>
          </p:cNvPr>
          <p:cNvCxnSpPr/>
          <p:nvPr/>
        </p:nvCxnSpPr>
        <p:spPr>
          <a:xfrm flipV="1">
            <a:off x="3587262" y="2268415"/>
            <a:ext cx="937025" cy="40444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14D30B97-A810-A2D3-BD51-D0946192F887}"/>
              </a:ext>
            </a:extLst>
          </p:cNvPr>
          <p:cNvCxnSpPr/>
          <p:nvPr/>
        </p:nvCxnSpPr>
        <p:spPr>
          <a:xfrm flipV="1">
            <a:off x="3059723" y="3768031"/>
            <a:ext cx="5363308" cy="1005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A0B44942-7B45-9FF1-BEBD-8998CA54FB0A}"/>
              </a:ext>
            </a:extLst>
          </p:cNvPr>
          <p:cNvSpPr/>
          <p:nvPr/>
        </p:nvSpPr>
        <p:spPr>
          <a:xfrm>
            <a:off x="267990" y="4408816"/>
            <a:ext cx="2791733" cy="4572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574AE469-CFB7-83FA-16A1-F8976FF5EC39}"/>
              </a:ext>
            </a:extLst>
          </p:cNvPr>
          <p:cNvSpPr/>
          <p:nvPr/>
        </p:nvSpPr>
        <p:spPr>
          <a:xfrm>
            <a:off x="267990" y="2404519"/>
            <a:ext cx="3319272" cy="685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907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38F826D-DB99-926D-BA26-D8B5490D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APPLICAZIONE PER SERVIZI DI RISTORAZIONE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9E36760B-4A8B-3D4D-BD92-AB2F1364BD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6505271"/>
              </p:ext>
            </p:extLst>
          </p:nvPr>
        </p:nvGraphicFramePr>
        <p:xfrm>
          <a:off x="5166360" y="441960"/>
          <a:ext cx="6537959" cy="6035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578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918E45-E289-B88E-F3EE-7B8E34E67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it-IT" dirty="0"/>
              <a:t>indice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5233A4-E59F-3722-C8E8-3775353CF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r>
              <a:rPr lang="it-IT" sz="1900" dirty="0"/>
              <a:t>Al progetto dovrà essere allegata una relazione con i seguenti contenuti:</a:t>
            </a:r>
          </a:p>
          <a:p>
            <a:r>
              <a:rPr lang="it-IT" sz="1900" dirty="0"/>
              <a:t> - Schema della struttura delle pagine con le dimensioni di ciascun box e le distanze tra i box.</a:t>
            </a:r>
          </a:p>
          <a:p>
            <a:r>
              <a:rPr lang="it-IT" sz="1900" dirty="0"/>
              <a:t>- </a:t>
            </a:r>
            <a:r>
              <a:rPr lang="it-IT" sz="1900" dirty="0" err="1"/>
              <a:t>Screenshot</a:t>
            </a:r>
            <a:r>
              <a:rPr lang="it-IT" sz="1900" dirty="0"/>
              <a:t> di tutte le pagine del sito.</a:t>
            </a:r>
          </a:p>
          <a:p>
            <a:r>
              <a:rPr lang="it-IT" sz="1900" dirty="0"/>
              <a:t> - Diagramma ER del database relazionale. </a:t>
            </a:r>
          </a:p>
          <a:p>
            <a:r>
              <a:rPr lang="it-IT" sz="1900" dirty="0"/>
              <a:t>- Diagramma dell’interazione tra le </a:t>
            </a:r>
            <a:r>
              <a:rPr lang="it-IT" sz="1900" dirty="0" err="1"/>
              <a:t>route</a:t>
            </a:r>
            <a:r>
              <a:rPr lang="it-IT" sz="1900" dirty="0"/>
              <a:t> dell’applicazione.</a:t>
            </a:r>
          </a:p>
          <a:p>
            <a:r>
              <a:rPr lang="it-IT" sz="1900" dirty="0"/>
              <a:t>- Descrizione dell’API del servizio utilizzato.</a:t>
            </a:r>
          </a:p>
        </p:txBody>
      </p:sp>
    </p:spTree>
    <p:extLst>
      <p:ext uri="{BB962C8B-B14F-4D97-AF65-F5344CB8AC3E}">
        <p14:creationId xmlns:p14="http://schemas.microsoft.com/office/powerpoint/2010/main" val="2812688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D1F142-0BD8-3B39-8B06-39AC4D07B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1180453" cy="1737360"/>
          </a:xfrm>
        </p:spPr>
        <p:txBody>
          <a:bodyPr/>
          <a:lstStyle/>
          <a:p>
            <a:r>
              <a:rPr lang="it-IT"/>
              <a:t>login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1F13AA72-B821-93E4-A223-B17A4DDA6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739" y="987352"/>
            <a:ext cx="8467593" cy="5686815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4D3A3A-9780-843D-90CD-164003A8B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7238" y="1871501"/>
            <a:ext cx="4030707" cy="1679681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(elemento h1, si adatta in altezza alle dimensioni del testo)</a:t>
            </a:r>
          </a:p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#titolo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2em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--terzo-colore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it-IT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DD90619-C4A3-6AD5-A9B1-EB5B6637324C}"/>
              </a:ext>
            </a:extLst>
          </p:cNvPr>
          <p:cNvSpPr txBox="1"/>
          <p:nvPr/>
        </p:nvSpPr>
        <p:spPr>
          <a:xfrm flipH="1">
            <a:off x="9238132" y="2353432"/>
            <a:ext cx="27432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it-IT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-items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C36A70F-62C3-0691-8DB2-95A57DAC1730}"/>
              </a:ext>
            </a:extLst>
          </p:cNvPr>
          <p:cNvSpPr txBox="1"/>
          <p:nvPr/>
        </p:nvSpPr>
        <p:spPr>
          <a:xfrm flipH="1">
            <a:off x="297296" y="3753314"/>
            <a:ext cx="4030707" cy="19159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//Si adatta alle dimensioni degli elementi</a:t>
            </a:r>
          </a:p>
          <a:p>
            <a:r>
              <a:rPr lang="it-IT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space-around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0.5em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--primo-colore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2em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3%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it-IT" sz="105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86AE366-373E-D4E5-D9AC-BC5BF6D82E56}"/>
              </a:ext>
            </a:extLst>
          </p:cNvPr>
          <p:cNvSpPr txBox="1"/>
          <p:nvPr/>
        </p:nvSpPr>
        <p:spPr>
          <a:xfrm>
            <a:off x="7602970" y="4957010"/>
            <a:ext cx="3752950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--primo-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2em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0.4em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margin-top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10%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it-IT" sz="12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5960C0A-50C8-2BC2-7634-8FE069D4BA75}"/>
              </a:ext>
            </a:extLst>
          </p:cNvPr>
          <p:cNvSpPr txBox="1"/>
          <p:nvPr/>
        </p:nvSpPr>
        <p:spPr>
          <a:xfrm>
            <a:off x="9027464" y="435691"/>
            <a:ext cx="2953868" cy="15465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it-IT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'Lucida</a:t>
            </a:r>
            <a:r>
              <a:rPr lang="it-IT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Sans’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--secondo-colore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0%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it-IT" sz="10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4BF7741A-D93D-805E-E083-33A3D7117BA4}"/>
                  </a:ext>
                </a:extLst>
              </p14:cNvPr>
              <p14:cNvContentPartPr/>
              <p14:nvPr/>
            </p14:nvContentPartPr>
            <p14:xfrm>
              <a:off x="6507120" y="273960"/>
              <a:ext cx="360" cy="360"/>
            </p14:xfrm>
          </p:contentPart>
        </mc:Choice>
        <mc:Fallback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4BF7741A-D93D-805E-E083-33A3D7117B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02800" y="269640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Verbindingslijn: gekromd 13">
            <a:extLst>
              <a:ext uri="{FF2B5EF4-FFF2-40B4-BE49-F238E27FC236}">
                <a16:creationId xmlns:a16="http://schemas.microsoft.com/office/drawing/2014/main" id="{E3C53905-9146-453A-97C4-39B4BF2376A0}"/>
              </a:ext>
            </a:extLst>
          </p:cNvPr>
          <p:cNvSpPr/>
          <p:nvPr/>
        </p:nvSpPr>
        <p:spPr>
          <a:xfrm rot="21600000" flipV="1">
            <a:off x="4571640" y="1515960"/>
            <a:ext cx="914400" cy="914400"/>
          </a:xfrm>
          <a:prstGeom prst="curvedConnector2">
            <a:avLst/>
          </a:prstGeom>
          <a:solidFill>
            <a:srgbClr val="000000">
              <a:alpha val="5000"/>
            </a:srgbClr>
          </a:solidFill>
          <a:ln w="9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fr-FR">
              <a:solidFill>
                <a:srgbClr val="000000"/>
              </a:solidFill>
            </a:endParaRPr>
          </a:p>
        </p:txBody>
      </p:sp>
      <p:sp>
        <p:nvSpPr>
          <p:cNvPr id="15" name="Conector recto de flecha 14">
            <a:extLst>
              <a:ext uri="{FF2B5EF4-FFF2-40B4-BE49-F238E27FC236}">
                <a16:creationId xmlns:a16="http://schemas.microsoft.com/office/drawing/2014/main" id="{B04C448E-B9E8-40BD-ABD7-03155B8CB7C2}"/>
              </a:ext>
            </a:extLst>
          </p:cNvPr>
          <p:cNvSpPr/>
          <p:nvPr/>
        </p:nvSpPr>
        <p:spPr>
          <a:xfrm rot="-1987207">
            <a:off x="4119178" y="3716640"/>
            <a:ext cx="2560320" cy="0"/>
          </a:xfrm>
          <a:prstGeom prst="straightConnector1">
            <a:avLst/>
          </a:prstGeom>
          <a:solidFill>
            <a:srgbClr val="000000">
              <a:alpha val="5000"/>
            </a:srgbClr>
          </a:solidFill>
          <a:ln w="9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16" name="Connettore curvo 15">
            <a:extLst>
              <a:ext uri="{FF2B5EF4-FFF2-40B4-BE49-F238E27FC236}">
                <a16:creationId xmlns:a16="http://schemas.microsoft.com/office/drawing/2014/main" id="{053E7610-7B3E-49A4-A30C-8957462C8F2D}"/>
              </a:ext>
            </a:extLst>
          </p:cNvPr>
          <p:cNvSpPr/>
          <p:nvPr/>
        </p:nvSpPr>
        <p:spPr>
          <a:xfrm rot="5400000">
            <a:off x="6084000" y="4120200"/>
            <a:ext cx="548640" cy="2377440"/>
          </a:xfrm>
          <a:prstGeom prst="curvedConnector3">
            <a:avLst>
              <a:gd name="adj1" fmla="val 28916"/>
            </a:avLst>
          </a:prstGeom>
          <a:solidFill>
            <a:srgbClr val="000000">
              <a:alpha val="5000"/>
            </a:srgbClr>
          </a:solidFill>
          <a:ln w="9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91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4B00C4-0A15-A590-39D2-3986FCA7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registrazione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249056A9-59F9-C9C5-7B93-840BCE8B3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99" y="471509"/>
            <a:ext cx="7494171" cy="5914982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EC3D5CA-F3F5-8B04-198C-7C5ACC7A6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2100072" cy="3762294"/>
          </a:xfrm>
        </p:spPr>
        <p:txBody>
          <a:bodyPr>
            <a:normAutofit/>
          </a:bodyPr>
          <a:lstStyle/>
          <a:p>
            <a:r>
              <a:rPr lang="it-IT" sz="2000" dirty="0"/>
              <a:t>-Stessa struttura della pagina di </a:t>
            </a:r>
            <a:r>
              <a:rPr lang="it-IT" sz="2400" dirty="0"/>
              <a:t>login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00987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278EFF-B8BB-A314-B23A-782DC2301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808" y="471509"/>
            <a:ext cx="1216152" cy="1737360"/>
          </a:xfrm>
        </p:spPr>
        <p:txBody>
          <a:bodyPr/>
          <a:lstStyle/>
          <a:p>
            <a:r>
              <a:rPr lang="it-IT" dirty="0"/>
              <a:t>home</a:t>
            </a:r>
          </a:p>
        </p:txBody>
      </p:sp>
      <p:pic>
        <p:nvPicPr>
          <p:cNvPr id="6" name="Segnaposto contenuto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1A5831D-4DED-DD54-EF63-6A7E533B8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39014"/>
            <a:ext cx="6934200" cy="6592508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018E6BA-91D7-5E47-9279-7C878568E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441" y="3780452"/>
            <a:ext cx="3505199" cy="1523068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it-IT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8px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it-IT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'Lucida</a:t>
            </a:r>
            <a:r>
              <a:rPr lang="it-IT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Sans’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,…;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--secondo-colore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0%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it-IT" sz="7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593D0AF-FF30-4791-AC58-106BED757E11}"/>
              </a:ext>
            </a:extLst>
          </p:cNvPr>
          <p:cNvSpPr txBox="1"/>
          <p:nvPr/>
        </p:nvSpPr>
        <p:spPr>
          <a:xfrm>
            <a:off x="2103121" y="139014"/>
            <a:ext cx="3154680" cy="3416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space-around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2em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--secondo-colore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1em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0.2em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--primo-colore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0.2em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0.5em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0.5em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0.5em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0.5em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CCC5DC12-09E7-26A9-8702-FB866F73F45B}"/>
              </a:ext>
            </a:extLst>
          </p:cNvPr>
          <p:cNvSpPr/>
          <p:nvPr/>
        </p:nvSpPr>
        <p:spPr>
          <a:xfrm>
            <a:off x="5257801" y="295783"/>
            <a:ext cx="320039" cy="351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938927BD-8BD4-1283-2FAB-87376DDE1E2F}"/>
              </a:ext>
            </a:extLst>
          </p:cNvPr>
          <p:cNvCxnSpPr>
            <a:cxnSpLocks/>
          </p:cNvCxnSpPr>
          <p:nvPr/>
        </p:nvCxnSpPr>
        <p:spPr>
          <a:xfrm>
            <a:off x="7284720" y="647234"/>
            <a:ext cx="0" cy="198120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A5AEFFF-646B-1161-94A5-6AB438F81978}"/>
              </a:ext>
            </a:extLst>
          </p:cNvPr>
          <p:cNvSpPr txBox="1"/>
          <p:nvPr/>
        </p:nvSpPr>
        <p:spPr>
          <a:xfrm>
            <a:off x="7284719" y="1360835"/>
            <a:ext cx="619080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0000"/>
                </a:solidFill>
              </a:rPr>
              <a:t>300px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8D0C4BDA-8816-AF15-F684-F4A7DAAA107B}"/>
              </a:ext>
            </a:extLst>
          </p:cNvPr>
          <p:cNvCxnSpPr>
            <a:cxnSpLocks/>
          </p:cNvCxnSpPr>
          <p:nvPr/>
        </p:nvCxnSpPr>
        <p:spPr>
          <a:xfrm>
            <a:off x="7437120" y="960120"/>
            <a:ext cx="4754880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5B97004F-0F0D-FFE9-943E-EC814756D8CF}"/>
              </a:ext>
            </a:extLst>
          </p:cNvPr>
          <p:cNvCxnSpPr>
            <a:cxnSpLocks/>
          </p:cNvCxnSpPr>
          <p:nvPr/>
        </p:nvCxnSpPr>
        <p:spPr>
          <a:xfrm>
            <a:off x="5257799" y="2208869"/>
            <a:ext cx="2179321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4D53899-C6DB-1D56-98F9-E4306A8E8BE2}"/>
              </a:ext>
            </a:extLst>
          </p:cNvPr>
          <p:cNvSpPr txBox="1"/>
          <p:nvPr/>
        </p:nvSpPr>
        <p:spPr>
          <a:xfrm>
            <a:off x="6046562" y="2280152"/>
            <a:ext cx="502061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0000"/>
                </a:solidFill>
              </a:rPr>
              <a:t>30%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F60A928-255F-625B-7414-B569D14A4B9C}"/>
              </a:ext>
            </a:extLst>
          </p:cNvPr>
          <p:cNvSpPr txBox="1"/>
          <p:nvPr/>
        </p:nvSpPr>
        <p:spPr>
          <a:xfrm>
            <a:off x="9505020" y="1061335"/>
            <a:ext cx="498855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0000"/>
                </a:solidFill>
              </a:rPr>
              <a:t>70%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AAE807B-F39E-8DC6-0359-01109309B97E}"/>
              </a:ext>
            </a:extLst>
          </p:cNvPr>
          <p:cNvSpPr txBox="1"/>
          <p:nvPr/>
        </p:nvSpPr>
        <p:spPr>
          <a:xfrm>
            <a:off x="2060002" y="4974640"/>
            <a:ext cx="3073277" cy="11079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space-around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it-IT" dirty="0"/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8BAA764D-2FE6-27E1-1727-976F09B8B1C1}"/>
              </a:ext>
            </a:extLst>
          </p:cNvPr>
          <p:cNvCxnSpPr/>
          <p:nvPr/>
        </p:nvCxnSpPr>
        <p:spPr>
          <a:xfrm flipV="1">
            <a:off x="4678680" y="4312920"/>
            <a:ext cx="579119" cy="624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C9D219AB-E9B6-58AE-DDE4-91223F5F4A4E}"/>
              </a:ext>
            </a:extLst>
          </p:cNvPr>
          <p:cNvCxnSpPr/>
          <p:nvPr/>
        </p:nvCxnSpPr>
        <p:spPr>
          <a:xfrm>
            <a:off x="5257799" y="2717089"/>
            <a:ext cx="0" cy="302839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31CDB861-3E26-182E-FF12-E6B47123CBC5}"/>
              </a:ext>
            </a:extLst>
          </p:cNvPr>
          <p:cNvSpPr txBox="1"/>
          <p:nvPr/>
        </p:nvSpPr>
        <p:spPr>
          <a:xfrm>
            <a:off x="7693319" y="5011835"/>
            <a:ext cx="3922869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it-IT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it-IT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-items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0.5em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--primo-colore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1em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1em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93649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74D14B-32F5-854F-9A0E-5567BFF8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Prodotti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CF05876-8048-73B3-581C-067C118C0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088" y="256533"/>
            <a:ext cx="5754624" cy="6273098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31D3627-C5B7-DB4E-82DE-215EB7A77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768" y="2828352"/>
            <a:ext cx="4248912" cy="2235754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it-IT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#tab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it-IT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-items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0.5em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--primo-colore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1em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1em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1.5em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4A60E15-E1BD-8A70-3C31-4539120AF89C}"/>
              </a:ext>
            </a:extLst>
          </p:cNvPr>
          <p:cNvSpPr txBox="1"/>
          <p:nvPr/>
        </p:nvSpPr>
        <p:spPr>
          <a:xfrm flipH="1">
            <a:off x="1069847" y="2208869"/>
            <a:ext cx="3075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/>
              <a:t>-Quasi identica alla struttura della pagina home</a:t>
            </a:r>
            <a:endParaRPr lang="it-IT" dirty="0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5EFE5E64-153D-2DE4-37C4-89EB38D466D6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297680" y="2855200"/>
            <a:ext cx="4572000" cy="10910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80B4A03-0979-1155-3832-EDB75D28FD51}"/>
              </a:ext>
            </a:extLst>
          </p:cNvPr>
          <p:cNvSpPr txBox="1"/>
          <p:nvPr/>
        </p:nvSpPr>
        <p:spPr>
          <a:xfrm>
            <a:off x="2176272" y="4221307"/>
            <a:ext cx="3358896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#immagine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#immagine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90%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90%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1em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object-fit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cover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0.2em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0.2em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0.2em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0.2em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788D5B68-92B3-56DF-0283-70FDF5EE9A98}"/>
              </a:ext>
            </a:extLst>
          </p:cNvPr>
          <p:cNvCxnSpPr/>
          <p:nvPr/>
        </p:nvCxnSpPr>
        <p:spPr>
          <a:xfrm flipV="1">
            <a:off x="5532120" y="4592560"/>
            <a:ext cx="3337560" cy="6090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C01008F4-2676-94F7-7527-D218E977F309}"/>
              </a:ext>
            </a:extLst>
          </p:cNvPr>
          <p:cNvSpPr/>
          <p:nvPr/>
        </p:nvSpPr>
        <p:spPr>
          <a:xfrm>
            <a:off x="8656320" y="3860574"/>
            <a:ext cx="2484120" cy="14639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705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FC99B3-D92E-9967-3E7C-DF97A0CC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8"/>
            <a:ext cx="1490472" cy="1785997"/>
          </a:xfrm>
        </p:spPr>
        <p:txBody>
          <a:bodyPr/>
          <a:lstStyle/>
          <a:p>
            <a:r>
              <a:rPr lang="it-IT" dirty="0"/>
              <a:t>menu</a:t>
            </a: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4C5E8EAC-7BB5-D5E2-3383-26B6CC492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864640"/>
            <a:ext cx="7019608" cy="5362708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471EA03-1097-AD4B-B57D-A9FA5F41A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2404872" cy="1171494"/>
          </a:xfrm>
        </p:spPr>
        <p:txBody>
          <a:bodyPr/>
          <a:lstStyle/>
          <a:p>
            <a:r>
              <a:rPr lang="it-IT" sz="1600" dirty="0"/>
              <a:t>-Quasi identica alla struttura della pagina home, con una tabella in meno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2219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D911B8-D9DE-9345-0A18-56FB57E1F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192" y="0"/>
            <a:ext cx="5677408" cy="995352"/>
          </a:xfrm>
        </p:spPr>
        <p:txBody>
          <a:bodyPr/>
          <a:lstStyle/>
          <a:p>
            <a:r>
              <a:rPr lang="it-IT" dirty="0"/>
              <a:t>Diagramma </a:t>
            </a:r>
            <a:r>
              <a:rPr lang="it-IT" dirty="0" err="1"/>
              <a:t>er</a:t>
            </a:r>
            <a:r>
              <a:rPr lang="it-IT" dirty="0"/>
              <a:t> database</a:t>
            </a:r>
          </a:p>
        </p:txBody>
      </p:sp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E0A9A8B9-4F0E-62C4-8338-AC38C2A3A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907830"/>
              </p:ext>
            </p:extLst>
          </p:nvPr>
        </p:nvGraphicFramePr>
        <p:xfrm>
          <a:off x="267716" y="2960688"/>
          <a:ext cx="205232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320">
                  <a:extLst>
                    <a:ext uri="{9D8B030D-6E8A-4147-A177-3AD203B41FA5}">
                      <a16:colId xmlns:a16="http://schemas.microsoft.com/office/drawing/2014/main" val="2196868855"/>
                    </a:ext>
                  </a:extLst>
                </a:gridCol>
              </a:tblGrid>
              <a:tr h="328506">
                <a:tc>
                  <a:txBody>
                    <a:bodyPr/>
                    <a:lstStyle/>
                    <a:p>
                      <a:r>
                        <a:rPr lang="it-IT" dirty="0"/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41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 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384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USERNAME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730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362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9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1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COGNOME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03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CREATED_AT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25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UPDATED_AT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972444"/>
                  </a:ext>
                </a:extLst>
              </a:tr>
            </a:tbl>
          </a:graphicData>
        </a:graphic>
      </p:graphicFrame>
      <p:graphicFrame>
        <p:nvGraphicFramePr>
          <p:cNvPr id="8" name="Tabella 8">
            <a:extLst>
              <a:ext uri="{FF2B5EF4-FFF2-40B4-BE49-F238E27FC236}">
                <a16:creationId xmlns:a16="http://schemas.microsoft.com/office/drawing/2014/main" id="{8EB49926-F638-CB47-B346-3E7CA0D5E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523918"/>
              </p:ext>
            </p:extLst>
          </p:nvPr>
        </p:nvGraphicFramePr>
        <p:xfrm>
          <a:off x="267716" y="264192"/>
          <a:ext cx="183896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960">
                  <a:extLst>
                    <a:ext uri="{9D8B030D-6E8A-4147-A177-3AD203B41FA5}">
                      <a16:colId xmlns:a16="http://schemas.microsoft.com/office/drawing/2014/main" val="4227835662"/>
                    </a:ext>
                  </a:extLst>
                </a:gridCol>
              </a:tblGrid>
              <a:tr h="302948">
                <a:tc>
                  <a:txBody>
                    <a:bodyPr/>
                    <a:lstStyle/>
                    <a:p>
                      <a:r>
                        <a:rPr lang="it-IT" dirty="0"/>
                        <a:t>PRODUCTS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936066"/>
                  </a:ext>
                </a:extLst>
              </a:tr>
              <a:tr h="302948">
                <a:tc>
                  <a:txBody>
                    <a:bodyPr/>
                    <a:lstStyle/>
                    <a:p>
                      <a:r>
                        <a:rPr lang="it-IT" dirty="0"/>
                        <a:t>ID 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906998"/>
                  </a:ext>
                </a:extLst>
              </a:tr>
              <a:tr h="302948">
                <a:tc>
                  <a:txBody>
                    <a:bodyPr/>
                    <a:lstStyle/>
                    <a:p>
                      <a:r>
                        <a:rPr lang="it-IT" dirty="0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380898"/>
                  </a:ext>
                </a:extLst>
              </a:tr>
              <a:tr h="302948">
                <a:tc>
                  <a:txBody>
                    <a:bodyPr/>
                    <a:lstStyle/>
                    <a:p>
                      <a:r>
                        <a:rPr lang="it-IT" dirty="0"/>
                        <a:t>PREZZO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109977"/>
                  </a:ext>
                </a:extLst>
              </a:tr>
              <a:tr h="302948">
                <a:tc>
                  <a:txBody>
                    <a:bodyPr/>
                    <a:lstStyle/>
                    <a:p>
                      <a:r>
                        <a:rPr lang="it-IT" dirty="0"/>
                        <a:t>CREATED_AT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714152"/>
                  </a:ext>
                </a:extLst>
              </a:tr>
              <a:tr h="302948">
                <a:tc>
                  <a:txBody>
                    <a:bodyPr/>
                    <a:lstStyle/>
                    <a:p>
                      <a:r>
                        <a:rPr lang="it-IT" dirty="0"/>
                        <a:t>UPDATED_AT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498417"/>
                  </a:ext>
                </a:extLst>
              </a:tr>
            </a:tbl>
          </a:graphicData>
        </a:graphic>
      </p:graphicFrame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CEAABD6E-4315-AFA1-2765-B8E827143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4706"/>
              </p:ext>
            </p:extLst>
          </p:nvPr>
        </p:nvGraphicFramePr>
        <p:xfrm>
          <a:off x="3489960" y="2591753"/>
          <a:ext cx="18389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960">
                  <a:extLst>
                    <a:ext uri="{9D8B030D-6E8A-4147-A177-3AD203B41FA5}">
                      <a16:colId xmlns:a16="http://schemas.microsoft.com/office/drawing/2014/main" val="2602634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CARTS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47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 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58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USER_ID 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561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TAVOLO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0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TOTALE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198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CREATED_AT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53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UPDATED_AT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676896"/>
                  </a:ext>
                </a:extLst>
              </a:tr>
            </a:tbl>
          </a:graphicData>
        </a:graphic>
      </p:graphicFrame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9D2A325A-515C-FF2B-66A9-EE6086A89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841996"/>
              </p:ext>
            </p:extLst>
          </p:nvPr>
        </p:nvGraphicFramePr>
        <p:xfrm>
          <a:off x="6392164" y="2220913"/>
          <a:ext cx="205232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320">
                  <a:extLst>
                    <a:ext uri="{9D8B030D-6E8A-4147-A177-3AD203B41FA5}">
                      <a16:colId xmlns:a16="http://schemas.microsoft.com/office/drawing/2014/main" val="3792704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75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 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73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CART_ID 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99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PRODOTTO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7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PREZZO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548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QUANTITA’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20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CREATED_AT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3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UPDATED_AT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418322"/>
                  </a:ext>
                </a:extLst>
              </a:tr>
            </a:tbl>
          </a:graphicData>
        </a:graphic>
      </p:graphicFrame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526E5756-2734-C9D7-6197-AAC5573D384E}"/>
              </a:ext>
            </a:extLst>
          </p:cNvPr>
          <p:cNvCxnSpPr/>
          <p:nvPr/>
        </p:nvCxnSpPr>
        <p:spPr>
          <a:xfrm>
            <a:off x="2320036" y="3429000"/>
            <a:ext cx="11699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B4A1AD6-D47D-85EC-C4A8-05520BF62AE6}"/>
              </a:ext>
            </a:extLst>
          </p:cNvPr>
          <p:cNvSpPr txBox="1"/>
          <p:nvPr/>
        </p:nvSpPr>
        <p:spPr>
          <a:xfrm>
            <a:off x="2501241" y="2960688"/>
            <a:ext cx="70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1:N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4DAD1F1-CAD4-E90C-32CA-C61970B58CD7}"/>
              </a:ext>
            </a:extLst>
          </p:cNvPr>
          <p:cNvSpPr txBox="1"/>
          <p:nvPr/>
        </p:nvSpPr>
        <p:spPr>
          <a:xfrm>
            <a:off x="5510125" y="2458752"/>
            <a:ext cx="70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1:N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D5BDE95-8F08-A926-F73B-1C520E1D3C81}"/>
              </a:ext>
            </a:extLst>
          </p:cNvPr>
          <p:cNvCxnSpPr/>
          <p:nvPr/>
        </p:nvCxnSpPr>
        <p:spPr>
          <a:xfrm>
            <a:off x="5328920" y="3222298"/>
            <a:ext cx="10632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Rettangolo 16">
            <a:extLst>
              <a:ext uri="{FF2B5EF4-FFF2-40B4-BE49-F238E27FC236}">
                <a16:creationId xmlns:a16="http://schemas.microsoft.com/office/drawing/2014/main" id="{10BC4C21-D78B-4A76-1FD4-CEF77C836053}"/>
              </a:ext>
            </a:extLst>
          </p:cNvPr>
          <p:cNvSpPr/>
          <p:nvPr/>
        </p:nvSpPr>
        <p:spPr>
          <a:xfrm>
            <a:off x="8610600" y="6097"/>
            <a:ext cx="454002" cy="685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0CACB70-A3AC-F667-3CEC-61DB4E288E47}"/>
              </a:ext>
            </a:extLst>
          </p:cNvPr>
          <p:cNvSpPr txBox="1"/>
          <p:nvPr/>
        </p:nvSpPr>
        <p:spPr>
          <a:xfrm>
            <a:off x="9437116" y="606615"/>
            <a:ext cx="1615440" cy="369332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/>
              <a:t>MONGODB</a:t>
            </a:r>
          </a:p>
        </p:txBody>
      </p:sp>
      <p:graphicFrame>
        <p:nvGraphicFramePr>
          <p:cNvPr id="19" name="Tabella 19">
            <a:extLst>
              <a:ext uri="{FF2B5EF4-FFF2-40B4-BE49-F238E27FC236}">
                <a16:creationId xmlns:a16="http://schemas.microsoft.com/office/drawing/2014/main" id="{9C8FFCF3-9B4E-465F-093B-9BEBE0098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781335"/>
              </p:ext>
            </p:extLst>
          </p:nvPr>
        </p:nvGraphicFramePr>
        <p:xfrm>
          <a:off x="9690759" y="1645180"/>
          <a:ext cx="2052320" cy="185420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2052320">
                  <a:extLst>
                    <a:ext uri="{9D8B030D-6E8A-4147-A177-3AD203B41FA5}">
                      <a16:colId xmlns:a16="http://schemas.microsoft.com/office/drawing/2014/main" val="177193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MENUS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23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77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90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PREZZO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29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DESCRIZIONE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672629"/>
                  </a:ext>
                </a:extLst>
              </a:tr>
            </a:tbl>
          </a:graphicData>
        </a:graphic>
      </p:graphicFrame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236FA6F-191B-6B86-42B6-058224A14ED2}"/>
              </a:ext>
            </a:extLst>
          </p:cNvPr>
          <p:cNvSpPr txBox="1"/>
          <p:nvPr/>
        </p:nvSpPr>
        <p:spPr>
          <a:xfrm>
            <a:off x="4803394" y="975947"/>
            <a:ext cx="1323848" cy="369332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MY SQL</a:t>
            </a:r>
          </a:p>
        </p:txBody>
      </p:sp>
    </p:spTree>
    <p:extLst>
      <p:ext uri="{BB962C8B-B14F-4D97-AF65-F5344CB8AC3E}">
        <p14:creationId xmlns:p14="http://schemas.microsoft.com/office/powerpoint/2010/main" val="893496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711</Words>
  <Application>Microsoft Office PowerPoint</Application>
  <PresentationFormat>Widescreen</PresentationFormat>
  <Paragraphs>155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Calibri</vt:lpstr>
      <vt:lpstr>Consolas</vt:lpstr>
      <vt:lpstr>Inter</vt:lpstr>
      <vt:lpstr>Tw Cen MT</vt:lpstr>
      <vt:lpstr>Tw Cen MT Condensed</vt:lpstr>
      <vt:lpstr>Wingdings 3</vt:lpstr>
      <vt:lpstr>Integrale</vt:lpstr>
      <vt:lpstr>Presentazione progetto unico</vt:lpstr>
      <vt:lpstr>APPLICAZIONE PER SERVIZI DI RISTORAZIONE</vt:lpstr>
      <vt:lpstr>indice</vt:lpstr>
      <vt:lpstr>login</vt:lpstr>
      <vt:lpstr>registrazione</vt:lpstr>
      <vt:lpstr>home</vt:lpstr>
      <vt:lpstr>Prodotti</vt:lpstr>
      <vt:lpstr>menu</vt:lpstr>
      <vt:lpstr>Diagramma er database</vt:lpstr>
      <vt:lpstr>- Diagramma dell’interazione tra le route dell’applicazione. </vt:lpstr>
      <vt:lpstr>- Descrizione dell’API del servizio utilizzato.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progetto unico</dc:title>
  <dc:creator>GIOVANNI CASCONE</dc:creator>
  <cp:lastModifiedBy>GIOVANNI CASCONE</cp:lastModifiedBy>
  <cp:revision>3</cp:revision>
  <dcterms:created xsi:type="dcterms:W3CDTF">2022-09-22T09:24:19Z</dcterms:created>
  <dcterms:modified xsi:type="dcterms:W3CDTF">2022-09-22T16:59:03Z</dcterms:modified>
</cp:coreProperties>
</file>