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12" r:id="rId3"/>
    <p:sldId id="302" r:id="rId4"/>
    <p:sldId id="328" r:id="rId5"/>
    <p:sldId id="315" r:id="rId6"/>
    <p:sldId id="325" r:id="rId7"/>
    <p:sldId id="326" r:id="rId8"/>
    <p:sldId id="323" r:id="rId9"/>
    <p:sldId id="321" r:id="rId10"/>
    <p:sldId id="319" r:id="rId11"/>
    <p:sldId id="320" r:id="rId12"/>
    <p:sldId id="313" r:id="rId13"/>
    <p:sldId id="324" r:id="rId14"/>
    <p:sldId id="327" r:id="rId15"/>
    <p:sldId id="322" r:id="rId16"/>
    <p:sldId id="307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B509C-8E1D-45F1-94C9-5064C6748CE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0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10AF8-9018-47D5-87AF-F3881700A5E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61AB3-154A-4574-B3C8-8E12E0AAFAB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68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3BC68CA-AFB2-4721-9086-38E0610CA0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65E3F-0FBD-4C2E-8862-BE79E8E53CC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4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B55EE-C1DF-4F28-A3A0-E4B58AC3BDE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BCE80-3251-4627-9BB4-6DFAC9CF5E6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3DF3A-21D2-4BAD-9031-FF9C31E1AA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F5B37-F895-4578-A887-5E1A2C88295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2DAC8-5F8E-4D3A-B0FE-D0B4FF8D3F6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8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029C5-AD1A-45B8-8F25-8FDAF64B6AC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9D88F-DD6A-4B7F-B2AD-A4A08E0F60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B00C1DB-268D-4012-B498-2D3739A479B5}" type="datetime1">
              <a:rPr lang="zh-CN" altLang="en-US"/>
              <a:pPr/>
              <a:t>2018/8/30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850D808-2622-4F6A-91AC-642D764BCD6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学生选课管理系统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文本框 14"/>
          <p:cNvSpPr>
            <a:spLocks noChangeArrowheads="1"/>
          </p:cNvSpPr>
          <p:nvPr/>
        </p:nvSpPr>
        <p:spPr bwMode="auto">
          <a:xfrm>
            <a:off x="2814638" y="3781425"/>
            <a:ext cx="6921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19160220</a:t>
            </a:r>
            <a:r>
              <a:rPr lang="zh-CN" altLang="en-US" sz="2400" dirty="0" smtClean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张文超 </a:t>
            </a:r>
            <a:r>
              <a:rPr lang="en-US" altLang="zh-CN" sz="2400" dirty="0" smtClean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 19160229</a:t>
            </a:r>
            <a:r>
              <a:rPr lang="zh-CN" altLang="en-US" sz="2400" dirty="0" smtClean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钱迪琦</a:t>
            </a:r>
            <a:endParaRPr lang="zh-CN" altLang="en-US" sz="2400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3077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7"/>
          <p:cNvSpPr>
            <a:spLocks noChangeArrowheads="1"/>
          </p:cNvSpPr>
          <p:nvPr/>
        </p:nvSpPr>
        <p:spPr bwMode="auto">
          <a:xfrm rot="5400000">
            <a:off x="6004719" y="2155032"/>
            <a:ext cx="1436687" cy="1460500"/>
          </a:xfrm>
          <a:custGeom>
            <a:avLst/>
            <a:gdLst>
              <a:gd name="T0" fmla="*/ 0 w 1448"/>
              <a:gd name="T1" fmla="*/ 2147483647 h 1452"/>
              <a:gd name="T2" fmla="*/ 2147483647 w 1448"/>
              <a:gd name="T3" fmla="*/ 2147483647 h 1452"/>
              <a:gd name="T4" fmla="*/ 2147483647 w 1448"/>
              <a:gd name="T5" fmla="*/ 2147483647 h 1452"/>
              <a:gd name="T6" fmla="*/ 2147483647 w 1448"/>
              <a:gd name="T7" fmla="*/ 2147483647 h 1452"/>
              <a:gd name="T8" fmla="*/ 2147483647 w 1448"/>
              <a:gd name="T9" fmla="*/ 2147483647 h 1452"/>
              <a:gd name="T10" fmla="*/ 2147483647 w 1448"/>
              <a:gd name="T11" fmla="*/ 2147483647 h 1452"/>
              <a:gd name="T12" fmla="*/ 2147483647 w 1448"/>
              <a:gd name="T13" fmla="*/ 2147483647 h 1452"/>
              <a:gd name="T14" fmla="*/ 2147483647 w 1448"/>
              <a:gd name="T15" fmla="*/ 2147483647 h 1452"/>
              <a:gd name="T16" fmla="*/ 2147483647 w 1448"/>
              <a:gd name="T17" fmla="*/ 2147483647 h 1452"/>
              <a:gd name="T18" fmla="*/ 2147483647 w 1448"/>
              <a:gd name="T19" fmla="*/ 2147483647 h 1452"/>
              <a:gd name="T20" fmla="*/ 2147483647 w 1448"/>
              <a:gd name="T21" fmla="*/ 2147483647 h 1452"/>
              <a:gd name="T22" fmla="*/ 2147483647 w 1448"/>
              <a:gd name="T23" fmla="*/ 2147483647 h 1452"/>
              <a:gd name="T24" fmla="*/ 2147483647 w 1448"/>
              <a:gd name="T25" fmla="*/ 2147483647 h 1452"/>
              <a:gd name="T26" fmla="*/ 2147483647 w 1448"/>
              <a:gd name="T27" fmla="*/ 2147483647 h 1452"/>
              <a:gd name="T28" fmla="*/ 2147483647 w 1448"/>
              <a:gd name="T29" fmla="*/ 2147483647 h 1452"/>
              <a:gd name="T30" fmla="*/ 2147483647 w 1448"/>
              <a:gd name="T31" fmla="*/ 2147483647 h 1452"/>
              <a:gd name="T32" fmla="*/ 2147483647 w 1448"/>
              <a:gd name="T33" fmla="*/ 2147483647 h 1452"/>
              <a:gd name="T34" fmla="*/ 2147483647 w 1448"/>
              <a:gd name="T35" fmla="*/ 2147483647 h 1452"/>
              <a:gd name="T36" fmla="*/ 2147483647 w 1448"/>
              <a:gd name="T37" fmla="*/ 0 h 1452"/>
              <a:gd name="T38" fmla="*/ 2147483647 w 1448"/>
              <a:gd name="T39" fmla="*/ 2147483647 h 1452"/>
              <a:gd name="T40" fmla="*/ 2147483647 w 1448"/>
              <a:gd name="T41" fmla="*/ 2147483647 h 1452"/>
              <a:gd name="T42" fmla="*/ 2147483647 w 1448"/>
              <a:gd name="T43" fmla="*/ 2147483647 h 1452"/>
              <a:gd name="T44" fmla="*/ 2147483647 w 1448"/>
              <a:gd name="T45" fmla="*/ 2147483647 h 1452"/>
              <a:gd name="T46" fmla="*/ 2147483647 w 1448"/>
              <a:gd name="T47" fmla="*/ 2147483647 h 1452"/>
              <a:gd name="T48" fmla="*/ 2147483647 w 1448"/>
              <a:gd name="T49" fmla="*/ 2147483647 h 1452"/>
              <a:gd name="T50" fmla="*/ 2147483647 w 1448"/>
              <a:gd name="T51" fmla="*/ 2147483647 h 1452"/>
              <a:gd name="T52" fmla="*/ 2147483647 w 1448"/>
              <a:gd name="T53" fmla="*/ 2147483647 h 1452"/>
              <a:gd name="T54" fmla="*/ 2147483647 w 1448"/>
              <a:gd name="T55" fmla="*/ 2147483647 h 1452"/>
              <a:gd name="T56" fmla="*/ 2147483647 w 1448"/>
              <a:gd name="T57" fmla="*/ 2147483647 h 1452"/>
              <a:gd name="T58" fmla="*/ 2147483647 w 1448"/>
              <a:gd name="T59" fmla="*/ 2147483647 h 1452"/>
              <a:gd name="T60" fmla="*/ 2147483647 w 1448"/>
              <a:gd name="T61" fmla="*/ 2147483647 h 1452"/>
              <a:gd name="T62" fmla="*/ 2147483647 w 1448"/>
              <a:gd name="T63" fmla="*/ 2147483647 h 1452"/>
              <a:gd name="T64" fmla="*/ 2147483647 w 1448"/>
              <a:gd name="T65" fmla="*/ 2147483647 h 1452"/>
              <a:gd name="T66" fmla="*/ 0 w 1448"/>
              <a:gd name="T67" fmla="*/ 2147483647 h 1452"/>
              <a:gd name="T68" fmla="*/ 0 w 1448"/>
              <a:gd name="T69" fmla="*/ 2147483647 h 1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448"/>
              <a:gd name="T106" fmla="*/ 0 h 1452"/>
              <a:gd name="T107" fmla="*/ 1448 w 1448"/>
              <a:gd name="T108" fmla="*/ 1452 h 145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448" h="1452">
                <a:moveTo>
                  <a:pt x="0" y="1452"/>
                </a:moveTo>
                <a:lnTo>
                  <a:pt x="6" y="1320"/>
                </a:lnTo>
                <a:lnTo>
                  <a:pt x="24" y="1190"/>
                </a:lnTo>
                <a:lnTo>
                  <a:pt x="52" y="1066"/>
                </a:lnTo>
                <a:lnTo>
                  <a:pt x="90" y="946"/>
                </a:lnTo>
                <a:lnTo>
                  <a:pt x="140" y="830"/>
                </a:lnTo>
                <a:lnTo>
                  <a:pt x="198" y="718"/>
                </a:lnTo>
                <a:lnTo>
                  <a:pt x="264" y="614"/>
                </a:lnTo>
                <a:lnTo>
                  <a:pt x="340" y="516"/>
                </a:lnTo>
                <a:lnTo>
                  <a:pt x="424" y="424"/>
                </a:lnTo>
                <a:lnTo>
                  <a:pt x="516" y="342"/>
                </a:lnTo>
                <a:lnTo>
                  <a:pt x="612" y="266"/>
                </a:lnTo>
                <a:lnTo>
                  <a:pt x="718" y="198"/>
                </a:lnTo>
                <a:lnTo>
                  <a:pt x="828" y="140"/>
                </a:lnTo>
                <a:lnTo>
                  <a:pt x="942" y="90"/>
                </a:lnTo>
                <a:lnTo>
                  <a:pt x="1064" y="52"/>
                </a:lnTo>
                <a:lnTo>
                  <a:pt x="1188" y="22"/>
                </a:lnTo>
                <a:lnTo>
                  <a:pt x="1316" y="6"/>
                </a:lnTo>
                <a:lnTo>
                  <a:pt x="1448" y="0"/>
                </a:lnTo>
                <a:lnTo>
                  <a:pt x="1448" y="726"/>
                </a:lnTo>
                <a:lnTo>
                  <a:pt x="1358" y="732"/>
                </a:lnTo>
                <a:lnTo>
                  <a:pt x="1270" y="748"/>
                </a:lnTo>
                <a:lnTo>
                  <a:pt x="1186" y="774"/>
                </a:lnTo>
                <a:lnTo>
                  <a:pt x="1108" y="810"/>
                </a:lnTo>
                <a:lnTo>
                  <a:pt x="1034" y="856"/>
                </a:lnTo>
                <a:lnTo>
                  <a:pt x="968" y="910"/>
                </a:lnTo>
                <a:lnTo>
                  <a:pt x="906" y="970"/>
                </a:lnTo>
                <a:lnTo>
                  <a:pt x="854" y="1038"/>
                </a:lnTo>
                <a:lnTo>
                  <a:pt x="808" y="1110"/>
                </a:lnTo>
                <a:lnTo>
                  <a:pt x="772" y="1190"/>
                </a:lnTo>
                <a:lnTo>
                  <a:pt x="746" y="1274"/>
                </a:lnTo>
                <a:lnTo>
                  <a:pt x="730" y="1360"/>
                </a:lnTo>
                <a:lnTo>
                  <a:pt x="724" y="1452"/>
                </a:lnTo>
                <a:lnTo>
                  <a:pt x="0" y="145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7" name="Freeform 8"/>
          <p:cNvSpPr>
            <a:spLocks noChangeArrowheads="1"/>
          </p:cNvSpPr>
          <p:nvPr/>
        </p:nvSpPr>
        <p:spPr bwMode="auto">
          <a:xfrm rot="7200000">
            <a:off x="6274594" y="2613819"/>
            <a:ext cx="1436688" cy="1460500"/>
          </a:xfrm>
          <a:custGeom>
            <a:avLst/>
            <a:gdLst>
              <a:gd name="T0" fmla="*/ 0 w 1448"/>
              <a:gd name="T1" fmla="*/ 1452 h 1452"/>
              <a:gd name="T2" fmla="*/ 6 w 1448"/>
              <a:gd name="T3" fmla="*/ 1320 h 1452"/>
              <a:gd name="T4" fmla="*/ 24 w 1448"/>
              <a:gd name="T5" fmla="*/ 1190 h 1452"/>
              <a:gd name="T6" fmla="*/ 52 w 1448"/>
              <a:gd name="T7" fmla="*/ 1066 h 1452"/>
              <a:gd name="T8" fmla="*/ 90 w 1448"/>
              <a:gd name="T9" fmla="*/ 946 h 1452"/>
              <a:gd name="T10" fmla="*/ 140 w 1448"/>
              <a:gd name="T11" fmla="*/ 830 h 1452"/>
              <a:gd name="T12" fmla="*/ 198 w 1448"/>
              <a:gd name="T13" fmla="*/ 718 h 1452"/>
              <a:gd name="T14" fmla="*/ 264 w 1448"/>
              <a:gd name="T15" fmla="*/ 614 h 1452"/>
              <a:gd name="T16" fmla="*/ 340 w 1448"/>
              <a:gd name="T17" fmla="*/ 516 h 1452"/>
              <a:gd name="T18" fmla="*/ 424 w 1448"/>
              <a:gd name="T19" fmla="*/ 424 h 1452"/>
              <a:gd name="T20" fmla="*/ 516 w 1448"/>
              <a:gd name="T21" fmla="*/ 342 h 1452"/>
              <a:gd name="T22" fmla="*/ 612 w 1448"/>
              <a:gd name="T23" fmla="*/ 266 h 1452"/>
              <a:gd name="T24" fmla="*/ 718 w 1448"/>
              <a:gd name="T25" fmla="*/ 198 h 1452"/>
              <a:gd name="T26" fmla="*/ 828 w 1448"/>
              <a:gd name="T27" fmla="*/ 140 h 1452"/>
              <a:gd name="T28" fmla="*/ 942 w 1448"/>
              <a:gd name="T29" fmla="*/ 90 h 1452"/>
              <a:gd name="T30" fmla="*/ 1064 w 1448"/>
              <a:gd name="T31" fmla="*/ 52 h 1452"/>
              <a:gd name="T32" fmla="*/ 1188 w 1448"/>
              <a:gd name="T33" fmla="*/ 22 h 1452"/>
              <a:gd name="T34" fmla="*/ 1316 w 1448"/>
              <a:gd name="T35" fmla="*/ 6 h 1452"/>
              <a:gd name="T36" fmla="*/ 1448 w 1448"/>
              <a:gd name="T37" fmla="*/ 0 h 1452"/>
              <a:gd name="T38" fmla="*/ 1448 w 1448"/>
              <a:gd name="T39" fmla="*/ 726 h 1452"/>
              <a:gd name="T40" fmla="*/ 1358 w 1448"/>
              <a:gd name="T41" fmla="*/ 732 h 1452"/>
              <a:gd name="T42" fmla="*/ 1270 w 1448"/>
              <a:gd name="T43" fmla="*/ 748 h 1452"/>
              <a:gd name="T44" fmla="*/ 1186 w 1448"/>
              <a:gd name="T45" fmla="*/ 774 h 1452"/>
              <a:gd name="T46" fmla="*/ 1108 w 1448"/>
              <a:gd name="T47" fmla="*/ 810 h 1452"/>
              <a:gd name="T48" fmla="*/ 1034 w 1448"/>
              <a:gd name="T49" fmla="*/ 856 h 1452"/>
              <a:gd name="T50" fmla="*/ 968 w 1448"/>
              <a:gd name="T51" fmla="*/ 910 h 1452"/>
              <a:gd name="T52" fmla="*/ 906 w 1448"/>
              <a:gd name="T53" fmla="*/ 970 h 1452"/>
              <a:gd name="T54" fmla="*/ 854 w 1448"/>
              <a:gd name="T55" fmla="*/ 1038 h 1452"/>
              <a:gd name="T56" fmla="*/ 808 w 1448"/>
              <a:gd name="T57" fmla="*/ 1110 h 1452"/>
              <a:gd name="T58" fmla="*/ 772 w 1448"/>
              <a:gd name="T59" fmla="*/ 1190 h 1452"/>
              <a:gd name="T60" fmla="*/ 746 w 1448"/>
              <a:gd name="T61" fmla="*/ 1274 h 1452"/>
              <a:gd name="T62" fmla="*/ 730 w 1448"/>
              <a:gd name="T63" fmla="*/ 1360 h 1452"/>
              <a:gd name="T64" fmla="*/ 724 w 1448"/>
              <a:gd name="T65" fmla="*/ 1452 h 1452"/>
              <a:gd name="T66" fmla="*/ 0 w 1448"/>
              <a:gd name="T67" fmla="*/ 1452 h 1452"/>
              <a:gd name="T68" fmla="*/ 0 w 1448"/>
              <a:gd name="T69" fmla="*/ 1452 h 1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448"/>
              <a:gd name="T106" fmla="*/ 0 h 1452"/>
              <a:gd name="T107" fmla="*/ 1448 w 1448"/>
              <a:gd name="T108" fmla="*/ 1452 h 145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448" h="1452">
                <a:moveTo>
                  <a:pt x="0" y="1452"/>
                </a:moveTo>
                <a:lnTo>
                  <a:pt x="6" y="1320"/>
                </a:lnTo>
                <a:lnTo>
                  <a:pt x="24" y="1190"/>
                </a:lnTo>
                <a:lnTo>
                  <a:pt x="52" y="1066"/>
                </a:lnTo>
                <a:lnTo>
                  <a:pt x="90" y="946"/>
                </a:lnTo>
                <a:lnTo>
                  <a:pt x="140" y="830"/>
                </a:lnTo>
                <a:lnTo>
                  <a:pt x="198" y="718"/>
                </a:lnTo>
                <a:lnTo>
                  <a:pt x="264" y="614"/>
                </a:lnTo>
                <a:lnTo>
                  <a:pt x="340" y="516"/>
                </a:lnTo>
                <a:lnTo>
                  <a:pt x="424" y="424"/>
                </a:lnTo>
                <a:lnTo>
                  <a:pt x="516" y="342"/>
                </a:lnTo>
                <a:lnTo>
                  <a:pt x="612" y="266"/>
                </a:lnTo>
                <a:lnTo>
                  <a:pt x="718" y="198"/>
                </a:lnTo>
                <a:lnTo>
                  <a:pt x="828" y="140"/>
                </a:lnTo>
                <a:lnTo>
                  <a:pt x="942" y="90"/>
                </a:lnTo>
                <a:lnTo>
                  <a:pt x="1064" y="52"/>
                </a:lnTo>
                <a:lnTo>
                  <a:pt x="1188" y="22"/>
                </a:lnTo>
                <a:lnTo>
                  <a:pt x="1316" y="6"/>
                </a:lnTo>
                <a:lnTo>
                  <a:pt x="1448" y="0"/>
                </a:lnTo>
                <a:lnTo>
                  <a:pt x="1448" y="726"/>
                </a:lnTo>
                <a:lnTo>
                  <a:pt x="1358" y="732"/>
                </a:lnTo>
                <a:lnTo>
                  <a:pt x="1270" y="748"/>
                </a:lnTo>
                <a:lnTo>
                  <a:pt x="1186" y="774"/>
                </a:lnTo>
                <a:lnTo>
                  <a:pt x="1108" y="810"/>
                </a:lnTo>
                <a:lnTo>
                  <a:pt x="1034" y="856"/>
                </a:lnTo>
                <a:lnTo>
                  <a:pt x="968" y="910"/>
                </a:lnTo>
                <a:lnTo>
                  <a:pt x="906" y="970"/>
                </a:lnTo>
                <a:lnTo>
                  <a:pt x="854" y="1038"/>
                </a:lnTo>
                <a:lnTo>
                  <a:pt x="808" y="1110"/>
                </a:lnTo>
                <a:lnTo>
                  <a:pt x="772" y="1190"/>
                </a:lnTo>
                <a:lnTo>
                  <a:pt x="746" y="1274"/>
                </a:lnTo>
                <a:lnTo>
                  <a:pt x="730" y="1360"/>
                </a:lnTo>
                <a:lnTo>
                  <a:pt x="724" y="1452"/>
                </a:lnTo>
                <a:lnTo>
                  <a:pt x="0" y="1452"/>
                </a:lnTo>
                <a:lnTo>
                  <a:pt x="0" y="145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48" name="AutoShape 9"/>
          <p:cNvSpPr>
            <a:spLocks noChangeArrowheads="1"/>
          </p:cNvSpPr>
          <p:nvPr/>
        </p:nvSpPr>
        <p:spPr bwMode="auto">
          <a:xfrm rot="1800000">
            <a:off x="6334125" y="3692525"/>
            <a:ext cx="1231900" cy="782638"/>
          </a:xfrm>
          <a:prstGeom prst="triangle">
            <a:avLst>
              <a:gd name="adj" fmla="val 50000"/>
            </a:avLst>
          </a:prstGeom>
          <a:solidFill>
            <a:srgbClr val="CC5D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6149" name="Group 10"/>
          <p:cNvGrpSpPr>
            <a:grpSpLocks/>
          </p:cNvGrpSpPr>
          <p:nvPr/>
        </p:nvGrpSpPr>
        <p:grpSpPr bwMode="auto">
          <a:xfrm>
            <a:off x="4994275" y="3871913"/>
            <a:ext cx="1990725" cy="1439862"/>
            <a:chOff x="0" y="0"/>
            <a:chExt cx="1810" cy="1278"/>
          </a:xfrm>
        </p:grpSpPr>
        <p:sp>
          <p:nvSpPr>
            <p:cNvPr id="6150" name="Freeform 11"/>
            <p:cNvSpPr>
              <a:spLocks noChangeArrowheads="1"/>
            </p:cNvSpPr>
            <p:nvPr/>
          </p:nvSpPr>
          <p:spPr bwMode="auto">
            <a:xfrm rot="12600000">
              <a:off x="486" y="0"/>
              <a:ext cx="1324" cy="1278"/>
            </a:xfrm>
            <a:custGeom>
              <a:avLst/>
              <a:gdLst>
                <a:gd name="T0" fmla="*/ 0 w 1448"/>
                <a:gd name="T1" fmla="*/ 356 h 1452"/>
                <a:gd name="T2" fmla="*/ 5 w 1448"/>
                <a:gd name="T3" fmla="*/ 324 h 1452"/>
                <a:gd name="T4" fmla="*/ 9 w 1448"/>
                <a:gd name="T5" fmla="*/ 293 h 1452"/>
                <a:gd name="T6" fmla="*/ 20 w 1448"/>
                <a:gd name="T7" fmla="*/ 262 h 1452"/>
                <a:gd name="T8" fmla="*/ 34 w 1448"/>
                <a:gd name="T9" fmla="*/ 232 h 1452"/>
                <a:gd name="T10" fmla="*/ 53 w 1448"/>
                <a:gd name="T11" fmla="*/ 203 h 1452"/>
                <a:gd name="T12" fmla="*/ 74 w 1448"/>
                <a:gd name="T13" fmla="*/ 176 h 1452"/>
                <a:gd name="T14" fmla="*/ 99 w 1448"/>
                <a:gd name="T15" fmla="*/ 151 h 1452"/>
                <a:gd name="T16" fmla="*/ 127 w 1448"/>
                <a:gd name="T17" fmla="*/ 127 h 1452"/>
                <a:gd name="T18" fmla="*/ 159 w 1448"/>
                <a:gd name="T19" fmla="*/ 104 h 1452"/>
                <a:gd name="T20" fmla="*/ 192 w 1448"/>
                <a:gd name="T21" fmla="*/ 83 h 1452"/>
                <a:gd name="T22" fmla="*/ 229 w 1448"/>
                <a:gd name="T23" fmla="*/ 65 h 1452"/>
                <a:gd name="T24" fmla="*/ 269 w 1448"/>
                <a:gd name="T25" fmla="*/ 48 h 1452"/>
                <a:gd name="T26" fmla="*/ 309 w 1448"/>
                <a:gd name="T27" fmla="*/ 34 h 1452"/>
                <a:gd name="T28" fmla="*/ 352 w 1448"/>
                <a:gd name="T29" fmla="*/ 23 h 1452"/>
                <a:gd name="T30" fmla="*/ 397 w 1448"/>
                <a:gd name="T31" fmla="*/ 12 h 1452"/>
                <a:gd name="T32" fmla="*/ 444 w 1448"/>
                <a:gd name="T33" fmla="*/ 5 h 1452"/>
                <a:gd name="T34" fmla="*/ 492 w 1448"/>
                <a:gd name="T35" fmla="*/ 4 h 1452"/>
                <a:gd name="T36" fmla="*/ 541 w 1448"/>
                <a:gd name="T37" fmla="*/ 0 h 1452"/>
                <a:gd name="T38" fmla="*/ 541 w 1448"/>
                <a:gd name="T39" fmla="*/ 178 h 1452"/>
                <a:gd name="T40" fmla="*/ 508 w 1448"/>
                <a:gd name="T41" fmla="*/ 179 h 1452"/>
                <a:gd name="T42" fmla="*/ 474 w 1448"/>
                <a:gd name="T43" fmla="*/ 184 h 1452"/>
                <a:gd name="T44" fmla="*/ 443 w 1448"/>
                <a:gd name="T45" fmla="*/ 190 h 1452"/>
                <a:gd name="T46" fmla="*/ 414 w 1448"/>
                <a:gd name="T47" fmla="*/ 200 h 1452"/>
                <a:gd name="T48" fmla="*/ 386 w 1448"/>
                <a:gd name="T49" fmla="*/ 210 h 1452"/>
                <a:gd name="T50" fmla="*/ 362 w 1448"/>
                <a:gd name="T51" fmla="*/ 223 h 1452"/>
                <a:gd name="T52" fmla="*/ 338 w 1448"/>
                <a:gd name="T53" fmla="*/ 239 h 1452"/>
                <a:gd name="T54" fmla="*/ 318 w 1448"/>
                <a:gd name="T55" fmla="*/ 254 h 1452"/>
                <a:gd name="T56" fmla="*/ 302 w 1448"/>
                <a:gd name="T57" fmla="*/ 273 h 1452"/>
                <a:gd name="T58" fmla="*/ 289 w 1448"/>
                <a:gd name="T59" fmla="*/ 293 h 1452"/>
                <a:gd name="T60" fmla="*/ 279 w 1448"/>
                <a:gd name="T61" fmla="*/ 313 h 1452"/>
                <a:gd name="T62" fmla="*/ 272 w 1448"/>
                <a:gd name="T63" fmla="*/ 334 h 1452"/>
                <a:gd name="T64" fmla="*/ 271 w 1448"/>
                <a:gd name="T65" fmla="*/ 356 h 1452"/>
                <a:gd name="T66" fmla="*/ 0 w 1448"/>
                <a:gd name="T67" fmla="*/ 356 h 1452"/>
                <a:gd name="T68" fmla="*/ 0 w 1448"/>
                <a:gd name="T69" fmla="*/ 356 h 14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8"/>
                <a:gd name="T106" fmla="*/ 0 h 1452"/>
                <a:gd name="T107" fmla="*/ 1448 w 1448"/>
                <a:gd name="T108" fmla="*/ 1452 h 14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rgbClr val="CC5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151" name="Freeform 12"/>
            <p:cNvSpPr>
              <a:spLocks noChangeArrowheads="1"/>
            </p:cNvSpPr>
            <p:nvPr/>
          </p:nvSpPr>
          <p:spPr bwMode="auto">
            <a:xfrm rot="14400000">
              <a:off x="25" y="-25"/>
              <a:ext cx="1275" cy="1325"/>
            </a:xfrm>
            <a:custGeom>
              <a:avLst/>
              <a:gdLst>
                <a:gd name="T0" fmla="*/ 0 w 1448"/>
                <a:gd name="T1" fmla="*/ 1452 h 1452"/>
                <a:gd name="T2" fmla="*/ 6 w 1448"/>
                <a:gd name="T3" fmla="*/ 1320 h 1452"/>
                <a:gd name="T4" fmla="*/ 24 w 1448"/>
                <a:gd name="T5" fmla="*/ 1190 h 1452"/>
                <a:gd name="T6" fmla="*/ 52 w 1448"/>
                <a:gd name="T7" fmla="*/ 1066 h 1452"/>
                <a:gd name="T8" fmla="*/ 90 w 1448"/>
                <a:gd name="T9" fmla="*/ 946 h 1452"/>
                <a:gd name="T10" fmla="*/ 140 w 1448"/>
                <a:gd name="T11" fmla="*/ 830 h 1452"/>
                <a:gd name="T12" fmla="*/ 198 w 1448"/>
                <a:gd name="T13" fmla="*/ 718 h 1452"/>
                <a:gd name="T14" fmla="*/ 264 w 1448"/>
                <a:gd name="T15" fmla="*/ 614 h 1452"/>
                <a:gd name="T16" fmla="*/ 340 w 1448"/>
                <a:gd name="T17" fmla="*/ 516 h 1452"/>
                <a:gd name="T18" fmla="*/ 424 w 1448"/>
                <a:gd name="T19" fmla="*/ 424 h 1452"/>
                <a:gd name="T20" fmla="*/ 516 w 1448"/>
                <a:gd name="T21" fmla="*/ 342 h 1452"/>
                <a:gd name="T22" fmla="*/ 612 w 1448"/>
                <a:gd name="T23" fmla="*/ 266 h 1452"/>
                <a:gd name="T24" fmla="*/ 718 w 1448"/>
                <a:gd name="T25" fmla="*/ 198 h 1452"/>
                <a:gd name="T26" fmla="*/ 828 w 1448"/>
                <a:gd name="T27" fmla="*/ 140 h 1452"/>
                <a:gd name="T28" fmla="*/ 942 w 1448"/>
                <a:gd name="T29" fmla="*/ 90 h 1452"/>
                <a:gd name="T30" fmla="*/ 1064 w 1448"/>
                <a:gd name="T31" fmla="*/ 52 h 1452"/>
                <a:gd name="T32" fmla="*/ 1188 w 1448"/>
                <a:gd name="T33" fmla="*/ 22 h 1452"/>
                <a:gd name="T34" fmla="*/ 1316 w 1448"/>
                <a:gd name="T35" fmla="*/ 6 h 1452"/>
                <a:gd name="T36" fmla="*/ 1448 w 1448"/>
                <a:gd name="T37" fmla="*/ 0 h 1452"/>
                <a:gd name="T38" fmla="*/ 1448 w 1448"/>
                <a:gd name="T39" fmla="*/ 726 h 1452"/>
                <a:gd name="T40" fmla="*/ 1358 w 1448"/>
                <a:gd name="T41" fmla="*/ 732 h 1452"/>
                <a:gd name="T42" fmla="*/ 1270 w 1448"/>
                <a:gd name="T43" fmla="*/ 748 h 1452"/>
                <a:gd name="T44" fmla="*/ 1186 w 1448"/>
                <a:gd name="T45" fmla="*/ 774 h 1452"/>
                <a:gd name="T46" fmla="*/ 1108 w 1448"/>
                <a:gd name="T47" fmla="*/ 810 h 1452"/>
                <a:gd name="T48" fmla="*/ 1034 w 1448"/>
                <a:gd name="T49" fmla="*/ 856 h 1452"/>
                <a:gd name="T50" fmla="*/ 968 w 1448"/>
                <a:gd name="T51" fmla="*/ 910 h 1452"/>
                <a:gd name="T52" fmla="*/ 906 w 1448"/>
                <a:gd name="T53" fmla="*/ 970 h 1452"/>
                <a:gd name="T54" fmla="*/ 854 w 1448"/>
                <a:gd name="T55" fmla="*/ 1038 h 1452"/>
                <a:gd name="T56" fmla="*/ 808 w 1448"/>
                <a:gd name="T57" fmla="*/ 1110 h 1452"/>
                <a:gd name="T58" fmla="*/ 772 w 1448"/>
                <a:gd name="T59" fmla="*/ 1190 h 1452"/>
                <a:gd name="T60" fmla="*/ 746 w 1448"/>
                <a:gd name="T61" fmla="*/ 1274 h 1452"/>
                <a:gd name="T62" fmla="*/ 730 w 1448"/>
                <a:gd name="T63" fmla="*/ 1360 h 1452"/>
                <a:gd name="T64" fmla="*/ 724 w 1448"/>
                <a:gd name="T65" fmla="*/ 1452 h 1452"/>
                <a:gd name="T66" fmla="*/ 0 w 1448"/>
                <a:gd name="T67" fmla="*/ 1452 h 1452"/>
                <a:gd name="T68" fmla="*/ 0 w 1448"/>
                <a:gd name="T69" fmla="*/ 1452 h 14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8"/>
                <a:gd name="T106" fmla="*/ 0 h 1452"/>
                <a:gd name="T107" fmla="*/ 1448 w 1448"/>
                <a:gd name="T108" fmla="*/ 1452 h 14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rgbClr val="CC5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6152" name="AutoShape 13"/>
          <p:cNvSpPr>
            <a:spLocks noChangeArrowheads="1"/>
          </p:cNvSpPr>
          <p:nvPr/>
        </p:nvSpPr>
        <p:spPr bwMode="auto">
          <a:xfrm rot="9000000">
            <a:off x="4495800" y="3871913"/>
            <a:ext cx="1231900" cy="700087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6153" name="Group 14"/>
          <p:cNvGrpSpPr>
            <a:grpSpLocks/>
          </p:cNvGrpSpPr>
          <p:nvPr/>
        </p:nvGrpSpPr>
        <p:grpSpPr bwMode="auto">
          <a:xfrm>
            <a:off x="4267200" y="2165350"/>
            <a:ext cx="1722438" cy="1898650"/>
            <a:chOff x="0" y="0"/>
            <a:chExt cx="1566" cy="1685"/>
          </a:xfrm>
        </p:grpSpPr>
        <p:sp>
          <p:nvSpPr>
            <p:cNvPr id="6154" name="Freeform 15"/>
            <p:cNvSpPr>
              <a:spLocks noChangeArrowheads="1"/>
            </p:cNvSpPr>
            <p:nvPr/>
          </p:nvSpPr>
          <p:spPr bwMode="auto">
            <a:xfrm rot="19800000">
              <a:off x="0" y="406"/>
              <a:ext cx="1324" cy="1279"/>
            </a:xfrm>
            <a:custGeom>
              <a:avLst/>
              <a:gdLst>
                <a:gd name="T0" fmla="*/ 0 w 1448"/>
                <a:gd name="T1" fmla="*/ 360 h 1452"/>
                <a:gd name="T2" fmla="*/ 5 w 1448"/>
                <a:gd name="T3" fmla="*/ 327 h 1452"/>
                <a:gd name="T4" fmla="*/ 9 w 1448"/>
                <a:gd name="T5" fmla="*/ 296 h 1452"/>
                <a:gd name="T6" fmla="*/ 20 w 1448"/>
                <a:gd name="T7" fmla="*/ 264 h 1452"/>
                <a:gd name="T8" fmla="*/ 34 w 1448"/>
                <a:gd name="T9" fmla="*/ 234 h 1452"/>
                <a:gd name="T10" fmla="*/ 53 w 1448"/>
                <a:gd name="T11" fmla="*/ 205 h 1452"/>
                <a:gd name="T12" fmla="*/ 74 w 1448"/>
                <a:gd name="T13" fmla="*/ 179 h 1452"/>
                <a:gd name="T14" fmla="*/ 99 w 1448"/>
                <a:gd name="T15" fmla="*/ 152 h 1452"/>
                <a:gd name="T16" fmla="*/ 127 w 1448"/>
                <a:gd name="T17" fmla="*/ 128 h 1452"/>
                <a:gd name="T18" fmla="*/ 159 w 1448"/>
                <a:gd name="T19" fmla="*/ 105 h 1452"/>
                <a:gd name="T20" fmla="*/ 192 w 1448"/>
                <a:gd name="T21" fmla="*/ 84 h 1452"/>
                <a:gd name="T22" fmla="*/ 229 w 1448"/>
                <a:gd name="T23" fmla="*/ 65 h 1452"/>
                <a:gd name="T24" fmla="*/ 269 w 1448"/>
                <a:gd name="T25" fmla="*/ 48 h 1452"/>
                <a:gd name="T26" fmla="*/ 309 w 1448"/>
                <a:gd name="T27" fmla="*/ 34 h 1452"/>
                <a:gd name="T28" fmla="*/ 352 w 1448"/>
                <a:gd name="T29" fmla="*/ 23 h 1452"/>
                <a:gd name="T30" fmla="*/ 397 w 1448"/>
                <a:gd name="T31" fmla="*/ 13 h 1452"/>
                <a:gd name="T32" fmla="*/ 444 w 1448"/>
                <a:gd name="T33" fmla="*/ 5 h 1452"/>
                <a:gd name="T34" fmla="*/ 492 w 1448"/>
                <a:gd name="T35" fmla="*/ 4 h 1452"/>
                <a:gd name="T36" fmla="*/ 541 w 1448"/>
                <a:gd name="T37" fmla="*/ 0 h 1452"/>
                <a:gd name="T38" fmla="*/ 541 w 1448"/>
                <a:gd name="T39" fmla="*/ 180 h 1452"/>
                <a:gd name="T40" fmla="*/ 508 w 1448"/>
                <a:gd name="T41" fmla="*/ 181 h 1452"/>
                <a:gd name="T42" fmla="*/ 474 w 1448"/>
                <a:gd name="T43" fmla="*/ 185 h 1452"/>
                <a:gd name="T44" fmla="*/ 443 w 1448"/>
                <a:gd name="T45" fmla="*/ 192 h 1452"/>
                <a:gd name="T46" fmla="*/ 414 w 1448"/>
                <a:gd name="T47" fmla="*/ 200 h 1452"/>
                <a:gd name="T48" fmla="*/ 386 w 1448"/>
                <a:gd name="T49" fmla="*/ 211 h 1452"/>
                <a:gd name="T50" fmla="*/ 362 w 1448"/>
                <a:gd name="T51" fmla="*/ 225 h 1452"/>
                <a:gd name="T52" fmla="*/ 338 w 1448"/>
                <a:gd name="T53" fmla="*/ 240 h 1452"/>
                <a:gd name="T54" fmla="*/ 318 w 1448"/>
                <a:gd name="T55" fmla="*/ 257 h 1452"/>
                <a:gd name="T56" fmla="*/ 302 w 1448"/>
                <a:gd name="T57" fmla="*/ 275 h 1452"/>
                <a:gd name="T58" fmla="*/ 289 w 1448"/>
                <a:gd name="T59" fmla="*/ 296 h 1452"/>
                <a:gd name="T60" fmla="*/ 279 w 1448"/>
                <a:gd name="T61" fmla="*/ 316 h 1452"/>
                <a:gd name="T62" fmla="*/ 272 w 1448"/>
                <a:gd name="T63" fmla="*/ 336 h 1452"/>
                <a:gd name="T64" fmla="*/ 271 w 1448"/>
                <a:gd name="T65" fmla="*/ 360 h 1452"/>
                <a:gd name="T66" fmla="*/ 0 w 1448"/>
                <a:gd name="T67" fmla="*/ 360 h 1452"/>
                <a:gd name="T68" fmla="*/ 0 w 1448"/>
                <a:gd name="T69" fmla="*/ 360 h 14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8"/>
                <a:gd name="T106" fmla="*/ 0 h 1452"/>
                <a:gd name="T107" fmla="*/ 1448 w 1448"/>
                <a:gd name="T108" fmla="*/ 1452 h 14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155" name="Freeform 16"/>
            <p:cNvSpPr>
              <a:spLocks noChangeArrowheads="1"/>
            </p:cNvSpPr>
            <p:nvPr/>
          </p:nvSpPr>
          <p:spPr bwMode="auto">
            <a:xfrm>
              <a:off x="242" y="0"/>
              <a:ext cx="1324" cy="1279"/>
            </a:xfrm>
            <a:custGeom>
              <a:avLst/>
              <a:gdLst>
                <a:gd name="T0" fmla="*/ 0 w 1448"/>
                <a:gd name="T1" fmla="*/ 360 h 1452"/>
                <a:gd name="T2" fmla="*/ 5 w 1448"/>
                <a:gd name="T3" fmla="*/ 327 h 1452"/>
                <a:gd name="T4" fmla="*/ 9 w 1448"/>
                <a:gd name="T5" fmla="*/ 296 h 1452"/>
                <a:gd name="T6" fmla="*/ 20 w 1448"/>
                <a:gd name="T7" fmla="*/ 264 h 1452"/>
                <a:gd name="T8" fmla="*/ 34 w 1448"/>
                <a:gd name="T9" fmla="*/ 234 h 1452"/>
                <a:gd name="T10" fmla="*/ 53 w 1448"/>
                <a:gd name="T11" fmla="*/ 205 h 1452"/>
                <a:gd name="T12" fmla="*/ 74 w 1448"/>
                <a:gd name="T13" fmla="*/ 179 h 1452"/>
                <a:gd name="T14" fmla="*/ 99 w 1448"/>
                <a:gd name="T15" fmla="*/ 152 h 1452"/>
                <a:gd name="T16" fmla="*/ 127 w 1448"/>
                <a:gd name="T17" fmla="*/ 128 h 1452"/>
                <a:gd name="T18" fmla="*/ 159 w 1448"/>
                <a:gd name="T19" fmla="*/ 105 h 1452"/>
                <a:gd name="T20" fmla="*/ 192 w 1448"/>
                <a:gd name="T21" fmla="*/ 84 h 1452"/>
                <a:gd name="T22" fmla="*/ 229 w 1448"/>
                <a:gd name="T23" fmla="*/ 65 h 1452"/>
                <a:gd name="T24" fmla="*/ 269 w 1448"/>
                <a:gd name="T25" fmla="*/ 48 h 1452"/>
                <a:gd name="T26" fmla="*/ 309 w 1448"/>
                <a:gd name="T27" fmla="*/ 34 h 1452"/>
                <a:gd name="T28" fmla="*/ 352 w 1448"/>
                <a:gd name="T29" fmla="*/ 23 h 1452"/>
                <a:gd name="T30" fmla="*/ 397 w 1448"/>
                <a:gd name="T31" fmla="*/ 13 h 1452"/>
                <a:gd name="T32" fmla="*/ 444 w 1448"/>
                <a:gd name="T33" fmla="*/ 5 h 1452"/>
                <a:gd name="T34" fmla="*/ 492 w 1448"/>
                <a:gd name="T35" fmla="*/ 4 h 1452"/>
                <a:gd name="T36" fmla="*/ 541 w 1448"/>
                <a:gd name="T37" fmla="*/ 0 h 1452"/>
                <a:gd name="T38" fmla="*/ 541 w 1448"/>
                <a:gd name="T39" fmla="*/ 180 h 1452"/>
                <a:gd name="T40" fmla="*/ 508 w 1448"/>
                <a:gd name="T41" fmla="*/ 181 h 1452"/>
                <a:gd name="T42" fmla="*/ 474 w 1448"/>
                <a:gd name="T43" fmla="*/ 185 h 1452"/>
                <a:gd name="T44" fmla="*/ 443 w 1448"/>
                <a:gd name="T45" fmla="*/ 192 h 1452"/>
                <a:gd name="T46" fmla="*/ 414 w 1448"/>
                <a:gd name="T47" fmla="*/ 200 h 1452"/>
                <a:gd name="T48" fmla="*/ 386 w 1448"/>
                <a:gd name="T49" fmla="*/ 211 h 1452"/>
                <a:gd name="T50" fmla="*/ 362 w 1448"/>
                <a:gd name="T51" fmla="*/ 225 h 1452"/>
                <a:gd name="T52" fmla="*/ 338 w 1448"/>
                <a:gd name="T53" fmla="*/ 240 h 1452"/>
                <a:gd name="T54" fmla="*/ 318 w 1448"/>
                <a:gd name="T55" fmla="*/ 257 h 1452"/>
                <a:gd name="T56" fmla="*/ 302 w 1448"/>
                <a:gd name="T57" fmla="*/ 275 h 1452"/>
                <a:gd name="T58" fmla="*/ 289 w 1448"/>
                <a:gd name="T59" fmla="*/ 296 h 1452"/>
                <a:gd name="T60" fmla="*/ 279 w 1448"/>
                <a:gd name="T61" fmla="*/ 316 h 1452"/>
                <a:gd name="T62" fmla="*/ 272 w 1448"/>
                <a:gd name="T63" fmla="*/ 336 h 1452"/>
                <a:gd name="T64" fmla="*/ 271 w 1448"/>
                <a:gd name="T65" fmla="*/ 360 h 1452"/>
                <a:gd name="T66" fmla="*/ 0 w 1448"/>
                <a:gd name="T67" fmla="*/ 360 h 1452"/>
                <a:gd name="T68" fmla="*/ 0 w 1448"/>
                <a:gd name="T69" fmla="*/ 360 h 14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8"/>
                <a:gd name="T106" fmla="*/ 0 h 1452"/>
                <a:gd name="T107" fmla="*/ 1448 w 1448"/>
                <a:gd name="T108" fmla="*/ 1452 h 14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8" h="1452">
                  <a:moveTo>
                    <a:pt x="0" y="1452"/>
                  </a:moveTo>
                  <a:lnTo>
                    <a:pt x="6" y="1320"/>
                  </a:lnTo>
                  <a:lnTo>
                    <a:pt x="24" y="1190"/>
                  </a:lnTo>
                  <a:lnTo>
                    <a:pt x="52" y="1066"/>
                  </a:lnTo>
                  <a:lnTo>
                    <a:pt x="90" y="946"/>
                  </a:lnTo>
                  <a:lnTo>
                    <a:pt x="140" y="830"/>
                  </a:lnTo>
                  <a:lnTo>
                    <a:pt x="198" y="718"/>
                  </a:lnTo>
                  <a:lnTo>
                    <a:pt x="264" y="614"/>
                  </a:lnTo>
                  <a:lnTo>
                    <a:pt x="340" y="516"/>
                  </a:lnTo>
                  <a:lnTo>
                    <a:pt x="424" y="424"/>
                  </a:lnTo>
                  <a:lnTo>
                    <a:pt x="516" y="342"/>
                  </a:lnTo>
                  <a:lnTo>
                    <a:pt x="612" y="266"/>
                  </a:lnTo>
                  <a:lnTo>
                    <a:pt x="718" y="198"/>
                  </a:lnTo>
                  <a:lnTo>
                    <a:pt x="828" y="140"/>
                  </a:lnTo>
                  <a:lnTo>
                    <a:pt x="942" y="90"/>
                  </a:lnTo>
                  <a:lnTo>
                    <a:pt x="1064" y="52"/>
                  </a:lnTo>
                  <a:lnTo>
                    <a:pt x="1188" y="22"/>
                  </a:lnTo>
                  <a:lnTo>
                    <a:pt x="1316" y="6"/>
                  </a:lnTo>
                  <a:lnTo>
                    <a:pt x="1448" y="0"/>
                  </a:lnTo>
                  <a:lnTo>
                    <a:pt x="1448" y="726"/>
                  </a:lnTo>
                  <a:lnTo>
                    <a:pt x="1358" y="732"/>
                  </a:lnTo>
                  <a:lnTo>
                    <a:pt x="1270" y="748"/>
                  </a:lnTo>
                  <a:lnTo>
                    <a:pt x="1186" y="774"/>
                  </a:lnTo>
                  <a:lnTo>
                    <a:pt x="1108" y="810"/>
                  </a:lnTo>
                  <a:lnTo>
                    <a:pt x="1034" y="856"/>
                  </a:lnTo>
                  <a:lnTo>
                    <a:pt x="968" y="910"/>
                  </a:lnTo>
                  <a:lnTo>
                    <a:pt x="906" y="970"/>
                  </a:lnTo>
                  <a:lnTo>
                    <a:pt x="854" y="1038"/>
                  </a:lnTo>
                  <a:lnTo>
                    <a:pt x="808" y="1110"/>
                  </a:lnTo>
                  <a:lnTo>
                    <a:pt x="772" y="1190"/>
                  </a:lnTo>
                  <a:lnTo>
                    <a:pt x="746" y="1274"/>
                  </a:lnTo>
                  <a:lnTo>
                    <a:pt x="730" y="1360"/>
                  </a:lnTo>
                  <a:lnTo>
                    <a:pt x="724" y="1452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6156" name="AutoShape 17"/>
          <p:cNvSpPr>
            <a:spLocks noChangeArrowheads="1"/>
          </p:cNvSpPr>
          <p:nvPr/>
        </p:nvSpPr>
        <p:spPr bwMode="auto">
          <a:xfrm rot="16200000">
            <a:off x="5207794" y="2137569"/>
            <a:ext cx="1216025" cy="795337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7" name="矩形 42"/>
          <p:cNvSpPr>
            <a:spLocks noChangeArrowheads="1"/>
          </p:cNvSpPr>
          <p:nvPr/>
        </p:nvSpPr>
        <p:spPr bwMode="auto">
          <a:xfrm>
            <a:off x="4984750" y="1365250"/>
            <a:ext cx="3067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Student</a:t>
            </a:r>
            <a:endParaRPr lang="zh-CN" altLang="en-US" sz="14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r>
              <a:rPr lang="en-US" altLang="zh-CN" sz="1400" dirty="0" err="1" smtClean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StudentList</a:t>
            </a:r>
            <a:endParaRPr lang="zh-CN" altLang="en-US" sz="1400" dirty="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8" name="文本框 43"/>
          <p:cNvSpPr>
            <a:spLocks noChangeArrowheads="1"/>
          </p:cNvSpPr>
          <p:nvPr/>
        </p:nvSpPr>
        <p:spPr bwMode="auto">
          <a:xfrm>
            <a:off x="4984750" y="719138"/>
            <a:ext cx="2693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学生类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59" name="矩形 44"/>
          <p:cNvSpPr>
            <a:spLocks noChangeArrowheads="1"/>
          </p:cNvSpPr>
          <p:nvPr/>
        </p:nvSpPr>
        <p:spPr bwMode="auto">
          <a:xfrm>
            <a:off x="7467056" y="5156135"/>
            <a:ext cx="3065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Account</a:t>
            </a:r>
          </a:p>
          <a:p>
            <a:r>
              <a:rPr lang="en-US" altLang="zh-CN" sz="1400" dirty="0" err="1" smtClean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AccountList</a:t>
            </a:r>
            <a:endParaRPr lang="zh-CN" altLang="en-US" sz="1400" dirty="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60" name="文本框 45"/>
          <p:cNvSpPr>
            <a:spLocks noChangeArrowheads="1"/>
          </p:cNvSpPr>
          <p:nvPr/>
        </p:nvSpPr>
        <p:spPr bwMode="auto">
          <a:xfrm>
            <a:off x="7467056" y="4510023"/>
            <a:ext cx="269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账户类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61" name="矩形 46"/>
          <p:cNvSpPr>
            <a:spLocks noChangeArrowheads="1"/>
          </p:cNvSpPr>
          <p:nvPr/>
        </p:nvSpPr>
        <p:spPr bwMode="auto">
          <a:xfrm>
            <a:off x="2992655" y="5156135"/>
            <a:ext cx="3067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Course</a:t>
            </a:r>
          </a:p>
          <a:p>
            <a:r>
              <a:rPr lang="en-US" altLang="zh-CN" sz="1400" dirty="0" err="1" smtClean="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CourseList</a:t>
            </a:r>
            <a:endParaRPr lang="zh-CN" altLang="en-US" sz="1400" dirty="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62" name="文本框 47"/>
          <p:cNvSpPr>
            <a:spLocks noChangeArrowheads="1"/>
          </p:cNvSpPr>
          <p:nvPr/>
        </p:nvSpPr>
        <p:spPr bwMode="auto">
          <a:xfrm>
            <a:off x="2992655" y="4510023"/>
            <a:ext cx="2693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课程类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41"/>
          <p:cNvSpPr>
            <a:spLocks noChangeArrowheads="1"/>
          </p:cNvSpPr>
          <p:nvPr/>
        </p:nvSpPr>
        <p:spPr bwMode="auto">
          <a:xfrm>
            <a:off x="1049752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主要类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5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595313" y="774700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学生</a:t>
            </a:r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类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0" y="1829197"/>
            <a:ext cx="6484895" cy="43667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159" y="2405387"/>
            <a:ext cx="4840370" cy="30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595313" y="774700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课程</a:t>
            </a:r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类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32" y="1832505"/>
            <a:ext cx="7086332" cy="42078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37" y="2102760"/>
            <a:ext cx="5172113" cy="37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595313" y="774700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账户类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23" y="1646165"/>
            <a:ext cx="7643868" cy="3610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3" y="2260531"/>
            <a:ext cx="6567536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4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728319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数据文件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626" y="844809"/>
            <a:ext cx="4139738" cy="50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14006" y="866129"/>
            <a:ext cx="626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所有数据均采用</a:t>
            </a:r>
            <a:r>
              <a:rPr lang="en-US" altLang="zh-CN" sz="2400" b="1" dirty="0" smtClean="0"/>
              <a:t>txt</a:t>
            </a:r>
            <a:r>
              <a:rPr lang="zh-CN" altLang="en-US" sz="2400" b="1" dirty="0" smtClean="0"/>
              <a:t>文档方式存储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12371" y="2207623"/>
            <a:ext cx="10437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StuInfo</a:t>
            </a:r>
            <a:r>
              <a:rPr lang="zh-CN" altLang="en-US" dirty="0" smtClean="0"/>
              <a:t>：存储所有学生信息；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文件格式：学号 姓名 性别 年龄 </a:t>
            </a:r>
            <a:r>
              <a:rPr lang="zh-CN" altLang="en-US" dirty="0"/>
              <a:t>系别</a:t>
            </a:r>
            <a:r>
              <a:rPr lang="zh-CN" altLang="en-US" dirty="0" smtClean="0"/>
              <a:t> 班级 联系方式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CouInfo</a:t>
            </a:r>
            <a:r>
              <a:rPr lang="zh-CN" altLang="en-US" dirty="0" smtClean="0"/>
              <a:t>：存储所有课程信息；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文件</a:t>
            </a:r>
            <a:r>
              <a:rPr lang="zh-CN" altLang="en-US" dirty="0" smtClean="0"/>
              <a:t>格式：课程</a:t>
            </a:r>
            <a:r>
              <a:rPr lang="zh-CN" altLang="en-US" dirty="0"/>
              <a:t>代码</a:t>
            </a:r>
            <a:r>
              <a:rPr lang="zh-CN" altLang="en-US" dirty="0" smtClean="0"/>
              <a:t> 课程名称 课程性质 总学时 学分 开课学期 选修人数 限选人数 上课时间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AcntList</a:t>
            </a:r>
            <a:r>
              <a:rPr lang="zh-CN" altLang="en-US" dirty="0" smtClean="0"/>
              <a:t>：存储所有账户信息；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文件格式：首行存储当前选课系统是否对学生开放</a:t>
            </a:r>
            <a:r>
              <a:rPr lang="en-US" altLang="zh-CN" dirty="0" smtClean="0"/>
              <a:t>(0/1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账号 密码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加密后</a:t>
            </a:r>
            <a:r>
              <a:rPr lang="en-US" altLang="zh-CN" dirty="0" smtClean="0"/>
              <a:t>) 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SelectResult</a:t>
            </a:r>
            <a:r>
              <a:rPr lang="zh-CN" altLang="en-US" dirty="0" smtClean="0"/>
              <a:t>：存储所有学生的选课结果，与</a:t>
            </a:r>
            <a:r>
              <a:rPr lang="en-US" altLang="zh-CN" dirty="0" err="1" smtClean="0"/>
              <a:t>StuInfo</a:t>
            </a:r>
            <a:r>
              <a:rPr lang="zh-CN" altLang="en-US" dirty="0" smtClean="0"/>
              <a:t>表相对应；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文件格式：</a:t>
            </a:r>
            <a:r>
              <a:rPr lang="zh-CN" altLang="en-US" dirty="0"/>
              <a:t>学</a:t>
            </a:r>
            <a:r>
              <a:rPr lang="zh-CN" altLang="en-US" dirty="0" smtClean="0"/>
              <a:t>号 已选课程号</a:t>
            </a:r>
            <a:r>
              <a:rPr lang="en-US" altLang="zh-CN" dirty="0" smtClean="0"/>
              <a:t>1 </a:t>
            </a:r>
            <a:r>
              <a:rPr lang="zh-CN" altLang="en-US" dirty="0" smtClean="0"/>
              <a:t>已选课程号</a:t>
            </a:r>
            <a:r>
              <a:rPr lang="en-US" altLang="zh-CN" dirty="0" smtClean="0"/>
              <a:t>2 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8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728319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功能函数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626" y="844809"/>
            <a:ext cx="4139738" cy="50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33" y="844809"/>
            <a:ext cx="6834237" cy="55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3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4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6000" b="1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6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7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8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9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0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1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2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3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4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5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6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7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38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728319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系统流程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61" y="1145406"/>
            <a:ext cx="5553116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组合 9"/>
          <p:cNvGrpSpPr>
            <a:grpSpLocks/>
          </p:cNvGrpSpPr>
          <p:nvPr/>
        </p:nvGrpSpPr>
        <p:grpSpPr bwMode="auto">
          <a:xfrm>
            <a:off x="2162175" y="2290763"/>
            <a:ext cx="1035050" cy="2005012"/>
            <a:chOff x="0" y="0"/>
            <a:chExt cx="1214280" cy="2355066"/>
          </a:xfrm>
        </p:grpSpPr>
        <p:grpSp>
          <p:nvGrpSpPr>
            <p:cNvPr id="27652" name="Group 4"/>
            <p:cNvGrpSpPr>
              <a:grpSpLocks/>
            </p:cNvGrpSpPr>
            <p:nvPr/>
          </p:nvGrpSpPr>
          <p:grpSpPr bwMode="auto">
            <a:xfrm>
              <a:off x="81202" y="0"/>
              <a:ext cx="1051876" cy="2355066"/>
              <a:chOff x="0" y="0"/>
              <a:chExt cx="519" cy="1162"/>
            </a:xfrm>
          </p:grpSpPr>
          <p:sp>
            <p:nvSpPr>
              <p:cNvPr id="27653" name="Oval 5"/>
              <p:cNvSpPr>
                <a:spLocks noChangeArrowheads="1"/>
              </p:cNvSpPr>
              <p:nvPr/>
            </p:nvSpPr>
            <p:spPr bwMode="auto">
              <a:xfrm>
                <a:off x="156" y="0"/>
                <a:ext cx="218" cy="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7654" name="Freeform 6"/>
              <p:cNvSpPr>
                <a:spLocks noChangeArrowheads="1"/>
              </p:cNvSpPr>
              <p:nvPr/>
            </p:nvSpPr>
            <p:spPr bwMode="auto">
              <a:xfrm>
                <a:off x="0" y="230"/>
                <a:ext cx="519" cy="932"/>
              </a:xfrm>
              <a:custGeom>
                <a:avLst/>
                <a:gdLst>
                  <a:gd name="T0" fmla="*/ 50 w 50"/>
                  <a:gd name="T1" fmla="*/ 12 h 93"/>
                  <a:gd name="T2" fmla="*/ 36 w 50"/>
                  <a:gd name="T3" fmla="*/ 1 h 93"/>
                  <a:gd name="T4" fmla="*/ 15 w 50"/>
                  <a:gd name="T5" fmla="*/ 1 h 93"/>
                  <a:gd name="T6" fmla="*/ 1 w 50"/>
                  <a:gd name="T7" fmla="*/ 12 h 93"/>
                  <a:gd name="T8" fmla="*/ 1 w 50"/>
                  <a:gd name="T9" fmla="*/ 37 h 93"/>
                  <a:gd name="T10" fmla="*/ 1 w 50"/>
                  <a:gd name="T11" fmla="*/ 37 h 93"/>
                  <a:gd name="T12" fmla="*/ 1 w 50"/>
                  <a:gd name="T13" fmla="*/ 37 h 93"/>
                  <a:gd name="T14" fmla="*/ 5 w 50"/>
                  <a:gd name="T15" fmla="*/ 41 h 93"/>
                  <a:gd name="T16" fmla="*/ 9 w 50"/>
                  <a:gd name="T17" fmla="*/ 37 h 93"/>
                  <a:gd name="T18" fmla="*/ 9 w 50"/>
                  <a:gd name="T19" fmla="*/ 37 h 93"/>
                  <a:gd name="T20" fmla="*/ 9 w 50"/>
                  <a:gd name="T21" fmla="*/ 37 h 93"/>
                  <a:gd name="T22" fmla="*/ 9 w 50"/>
                  <a:gd name="T23" fmla="*/ 14 h 93"/>
                  <a:gd name="T24" fmla="*/ 12 w 50"/>
                  <a:gd name="T25" fmla="*/ 14 h 93"/>
                  <a:gd name="T26" fmla="*/ 12 w 50"/>
                  <a:gd name="T27" fmla="*/ 87 h 93"/>
                  <a:gd name="T28" fmla="*/ 18 w 50"/>
                  <a:gd name="T29" fmla="*/ 93 h 93"/>
                  <a:gd name="T30" fmla="*/ 24 w 50"/>
                  <a:gd name="T31" fmla="*/ 87 h 93"/>
                  <a:gd name="T32" fmla="*/ 24 w 50"/>
                  <a:gd name="T33" fmla="*/ 40 h 93"/>
                  <a:gd name="T34" fmla="*/ 26 w 50"/>
                  <a:gd name="T35" fmla="*/ 40 h 93"/>
                  <a:gd name="T36" fmla="*/ 26 w 50"/>
                  <a:gd name="T37" fmla="*/ 87 h 93"/>
                  <a:gd name="T38" fmla="*/ 26 w 50"/>
                  <a:gd name="T39" fmla="*/ 87 h 93"/>
                  <a:gd name="T40" fmla="*/ 32 w 50"/>
                  <a:gd name="T41" fmla="*/ 93 h 93"/>
                  <a:gd name="T42" fmla="*/ 38 w 50"/>
                  <a:gd name="T43" fmla="*/ 87 h 93"/>
                  <a:gd name="T44" fmla="*/ 38 w 50"/>
                  <a:gd name="T45" fmla="*/ 13 h 93"/>
                  <a:gd name="T46" fmla="*/ 41 w 50"/>
                  <a:gd name="T47" fmla="*/ 13 h 93"/>
                  <a:gd name="T48" fmla="*/ 41 w 50"/>
                  <a:gd name="T49" fmla="*/ 37 h 93"/>
                  <a:gd name="T50" fmla="*/ 41 w 50"/>
                  <a:gd name="T51" fmla="*/ 37 h 93"/>
                  <a:gd name="T52" fmla="*/ 41 w 50"/>
                  <a:gd name="T53" fmla="*/ 37 h 93"/>
                  <a:gd name="T54" fmla="*/ 45 w 50"/>
                  <a:gd name="T55" fmla="*/ 41 h 93"/>
                  <a:gd name="T56" fmla="*/ 50 w 50"/>
                  <a:gd name="T57" fmla="*/ 37 h 93"/>
                  <a:gd name="T58" fmla="*/ 50 w 50"/>
                  <a:gd name="T59" fmla="*/ 37 h 93"/>
                  <a:gd name="T60" fmla="*/ 50 w 50"/>
                  <a:gd name="T61" fmla="*/ 12 h 9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0"/>
                  <a:gd name="T94" fmla="*/ 0 h 93"/>
                  <a:gd name="T95" fmla="*/ 50 w 50"/>
                  <a:gd name="T96" fmla="*/ 93 h 9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0" h="93">
                    <a:moveTo>
                      <a:pt x="50" y="12"/>
                    </a:moveTo>
                    <a:cubicBezTo>
                      <a:pt x="49" y="0"/>
                      <a:pt x="36" y="1"/>
                      <a:pt x="3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0" y="1"/>
                      <a:pt x="1" y="12"/>
                      <a:pt x="1" y="1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40"/>
                      <a:pt x="3" y="41"/>
                      <a:pt x="5" y="41"/>
                    </a:cubicBezTo>
                    <a:cubicBezTo>
                      <a:pt x="7" y="41"/>
                      <a:pt x="9" y="40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2" y="91"/>
                      <a:pt x="15" y="93"/>
                      <a:pt x="18" y="93"/>
                    </a:cubicBezTo>
                    <a:cubicBezTo>
                      <a:pt x="21" y="93"/>
                      <a:pt x="24" y="91"/>
                      <a:pt x="24" y="8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27" y="91"/>
                      <a:pt x="29" y="93"/>
                      <a:pt x="32" y="93"/>
                    </a:cubicBezTo>
                    <a:cubicBezTo>
                      <a:pt x="36" y="93"/>
                      <a:pt x="38" y="91"/>
                      <a:pt x="38" y="87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9"/>
                      <a:pt x="43" y="41"/>
                      <a:pt x="45" y="41"/>
                    </a:cubicBezTo>
                    <a:cubicBezTo>
                      <a:pt x="48" y="41"/>
                      <a:pt x="50" y="39"/>
                      <a:pt x="50" y="37"/>
                    </a:cubicBezTo>
                    <a:cubicBezTo>
                      <a:pt x="50" y="37"/>
                      <a:pt x="50" y="37"/>
                      <a:pt x="50" y="37"/>
                    </a:cubicBezTo>
                    <a:lnTo>
                      <a:pt x="50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7655" name="流程图: 过程 11"/>
            <p:cNvSpPr>
              <a:spLocks noChangeArrowheads="1"/>
            </p:cNvSpPr>
            <p:nvPr/>
          </p:nvSpPr>
          <p:spPr bwMode="auto">
            <a:xfrm>
              <a:off x="0" y="0"/>
              <a:ext cx="94467" cy="2355066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56" name="流程图: 过程 12"/>
            <p:cNvSpPr>
              <a:spLocks noChangeArrowheads="1"/>
            </p:cNvSpPr>
            <p:nvPr/>
          </p:nvSpPr>
          <p:spPr bwMode="auto">
            <a:xfrm>
              <a:off x="1133078" y="0"/>
              <a:ext cx="81202" cy="2355066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7657" name="文本框 15"/>
          <p:cNvSpPr>
            <a:spLocks noChangeArrowheads="1"/>
          </p:cNvSpPr>
          <p:nvPr/>
        </p:nvSpPr>
        <p:spPr bwMode="auto">
          <a:xfrm>
            <a:off x="2256646" y="441007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管理员</a:t>
            </a:r>
            <a:endParaRPr lang="zh-CN" altLang="en-US" dirty="0"/>
          </a:p>
        </p:txBody>
      </p:sp>
      <p:sp>
        <p:nvSpPr>
          <p:cNvPr id="27658" name="Rectangle 42"/>
          <p:cNvSpPr>
            <a:spLocks noChangeArrowheads="1"/>
          </p:cNvSpPr>
          <p:nvPr/>
        </p:nvSpPr>
        <p:spPr bwMode="auto">
          <a:xfrm>
            <a:off x="3118465" y="5286575"/>
            <a:ext cx="5997475" cy="6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algn="just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系统用户分为管理员和学生两类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他们的操作权限不同</a:t>
            </a:r>
            <a:r>
              <a:rPr lang="en-US" altLang="zh-CN" dirty="0"/>
              <a:t>;</a:t>
            </a:r>
            <a:r>
              <a:rPr lang="zh-CN" altLang="en-US" dirty="0" smtClean="0"/>
              <a:t>用户登陆后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系统会根据用户类型显示不同的用户界面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7660" name="直接连接符 96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文本框 97"/>
          <p:cNvSpPr>
            <a:spLocks noChangeArrowheads="1"/>
          </p:cNvSpPr>
          <p:nvPr/>
        </p:nvSpPr>
        <p:spPr bwMode="auto">
          <a:xfrm>
            <a:off x="1333499" y="768038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登陆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8488143" y="2282447"/>
            <a:ext cx="1035050" cy="2005012"/>
            <a:chOff x="0" y="0"/>
            <a:chExt cx="1214280" cy="2355066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81202" y="0"/>
              <a:ext cx="1051876" cy="2355066"/>
              <a:chOff x="0" y="0"/>
              <a:chExt cx="519" cy="1162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156" y="0"/>
                <a:ext cx="218" cy="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20" name="Freeform 6"/>
              <p:cNvSpPr>
                <a:spLocks noChangeArrowheads="1"/>
              </p:cNvSpPr>
              <p:nvPr/>
            </p:nvSpPr>
            <p:spPr bwMode="auto">
              <a:xfrm>
                <a:off x="0" y="230"/>
                <a:ext cx="519" cy="932"/>
              </a:xfrm>
              <a:custGeom>
                <a:avLst/>
                <a:gdLst>
                  <a:gd name="T0" fmla="*/ 50 w 50"/>
                  <a:gd name="T1" fmla="*/ 12 h 93"/>
                  <a:gd name="T2" fmla="*/ 36 w 50"/>
                  <a:gd name="T3" fmla="*/ 1 h 93"/>
                  <a:gd name="T4" fmla="*/ 15 w 50"/>
                  <a:gd name="T5" fmla="*/ 1 h 93"/>
                  <a:gd name="T6" fmla="*/ 1 w 50"/>
                  <a:gd name="T7" fmla="*/ 12 h 93"/>
                  <a:gd name="T8" fmla="*/ 1 w 50"/>
                  <a:gd name="T9" fmla="*/ 37 h 93"/>
                  <a:gd name="T10" fmla="*/ 1 w 50"/>
                  <a:gd name="T11" fmla="*/ 37 h 93"/>
                  <a:gd name="T12" fmla="*/ 1 w 50"/>
                  <a:gd name="T13" fmla="*/ 37 h 93"/>
                  <a:gd name="T14" fmla="*/ 5 w 50"/>
                  <a:gd name="T15" fmla="*/ 41 h 93"/>
                  <a:gd name="T16" fmla="*/ 9 w 50"/>
                  <a:gd name="T17" fmla="*/ 37 h 93"/>
                  <a:gd name="T18" fmla="*/ 9 w 50"/>
                  <a:gd name="T19" fmla="*/ 37 h 93"/>
                  <a:gd name="T20" fmla="*/ 9 w 50"/>
                  <a:gd name="T21" fmla="*/ 37 h 93"/>
                  <a:gd name="T22" fmla="*/ 9 w 50"/>
                  <a:gd name="T23" fmla="*/ 14 h 93"/>
                  <a:gd name="T24" fmla="*/ 12 w 50"/>
                  <a:gd name="T25" fmla="*/ 14 h 93"/>
                  <a:gd name="T26" fmla="*/ 12 w 50"/>
                  <a:gd name="T27" fmla="*/ 87 h 93"/>
                  <a:gd name="T28" fmla="*/ 18 w 50"/>
                  <a:gd name="T29" fmla="*/ 93 h 93"/>
                  <a:gd name="T30" fmla="*/ 24 w 50"/>
                  <a:gd name="T31" fmla="*/ 87 h 93"/>
                  <a:gd name="T32" fmla="*/ 24 w 50"/>
                  <a:gd name="T33" fmla="*/ 40 h 93"/>
                  <a:gd name="T34" fmla="*/ 26 w 50"/>
                  <a:gd name="T35" fmla="*/ 40 h 93"/>
                  <a:gd name="T36" fmla="*/ 26 w 50"/>
                  <a:gd name="T37" fmla="*/ 87 h 93"/>
                  <a:gd name="T38" fmla="*/ 26 w 50"/>
                  <a:gd name="T39" fmla="*/ 87 h 93"/>
                  <a:gd name="T40" fmla="*/ 32 w 50"/>
                  <a:gd name="T41" fmla="*/ 93 h 93"/>
                  <a:gd name="T42" fmla="*/ 38 w 50"/>
                  <a:gd name="T43" fmla="*/ 87 h 93"/>
                  <a:gd name="T44" fmla="*/ 38 w 50"/>
                  <a:gd name="T45" fmla="*/ 13 h 93"/>
                  <a:gd name="T46" fmla="*/ 41 w 50"/>
                  <a:gd name="T47" fmla="*/ 13 h 93"/>
                  <a:gd name="T48" fmla="*/ 41 w 50"/>
                  <a:gd name="T49" fmla="*/ 37 h 93"/>
                  <a:gd name="T50" fmla="*/ 41 w 50"/>
                  <a:gd name="T51" fmla="*/ 37 h 93"/>
                  <a:gd name="T52" fmla="*/ 41 w 50"/>
                  <a:gd name="T53" fmla="*/ 37 h 93"/>
                  <a:gd name="T54" fmla="*/ 45 w 50"/>
                  <a:gd name="T55" fmla="*/ 41 h 93"/>
                  <a:gd name="T56" fmla="*/ 50 w 50"/>
                  <a:gd name="T57" fmla="*/ 37 h 93"/>
                  <a:gd name="T58" fmla="*/ 50 w 50"/>
                  <a:gd name="T59" fmla="*/ 37 h 93"/>
                  <a:gd name="T60" fmla="*/ 50 w 50"/>
                  <a:gd name="T61" fmla="*/ 12 h 9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0"/>
                  <a:gd name="T94" fmla="*/ 0 h 93"/>
                  <a:gd name="T95" fmla="*/ 50 w 50"/>
                  <a:gd name="T96" fmla="*/ 93 h 9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0" h="93">
                    <a:moveTo>
                      <a:pt x="50" y="12"/>
                    </a:moveTo>
                    <a:cubicBezTo>
                      <a:pt x="49" y="0"/>
                      <a:pt x="36" y="1"/>
                      <a:pt x="3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0" y="1"/>
                      <a:pt x="1" y="12"/>
                      <a:pt x="1" y="12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40"/>
                      <a:pt x="3" y="41"/>
                      <a:pt x="5" y="41"/>
                    </a:cubicBezTo>
                    <a:cubicBezTo>
                      <a:pt x="7" y="41"/>
                      <a:pt x="9" y="40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2" y="91"/>
                      <a:pt x="15" y="93"/>
                      <a:pt x="18" y="93"/>
                    </a:cubicBezTo>
                    <a:cubicBezTo>
                      <a:pt x="21" y="93"/>
                      <a:pt x="24" y="91"/>
                      <a:pt x="24" y="87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27" y="91"/>
                      <a:pt x="29" y="93"/>
                      <a:pt x="32" y="93"/>
                    </a:cubicBezTo>
                    <a:cubicBezTo>
                      <a:pt x="36" y="93"/>
                      <a:pt x="38" y="91"/>
                      <a:pt x="38" y="87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9"/>
                      <a:pt x="43" y="41"/>
                      <a:pt x="45" y="41"/>
                    </a:cubicBezTo>
                    <a:cubicBezTo>
                      <a:pt x="48" y="41"/>
                      <a:pt x="50" y="39"/>
                      <a:pt x="50" y="37"/>
                    </a:cubicBezTo>
                    <a:cubicBezTo>
                      <a:pt x="50" y="37"/>
                      <a:pt x="50" y="37"/>
                      <a:pt x="50" y="37"/>
                    </a:cubicBezTo>
                    <a:lnTo>
                      <a:pt x="50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7" name="流程图: 过程 11"/>
            <p:cNvSpPr>
              <a:spLocks noChangeArrowheads="1"/>
            </p:cNvSpPr>
            <p:nvPr/>
          </p:nvSpPr>
          <p:spPr bwMode="auto">
            <a:xfrm>
              <a:off x="0" y="0"/>
              <a:ext cx="94467" cy="2355066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流程图: 过程 12"/>
            <p:cNvSpPr>
              <a:spLocks noChangeArrowheads="1"/>
            </p:cNvSpPr>
            <p:nvPr/>
          </p:nvSpPr>
          <p:spPr bwMode="auto">
            <a:xfrm>
              <a:off x="1133078" y="0"/>
              <a:ext cx="81202" cy="2355066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" name="文本框 15"/>
          <p:cNvSpPr>
            <a:spLocks noChangeArrowheads="1"/>
          </p:cNvSpPr>
          <p:nvPr/>
        </p:nvSpPr>
        <p:spPr bwMode="auto">
          <a:xfrm>
            <a:off x="8721160" y="4401759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学生</a:t>
            </a:r>
            <a:endParaRPr lang="zh-CN" altLang="en-US" dirty="0"/>
          </a:p>
        </p:txBody>
      </p:sp>
      <p:sp>
        <p:nvSpPr>
          <p:cNvPr id="22" name="椭圆 1"/>
          <p:cNvSpPr>
            <a:spLocks noChangeArrowheads="1"/>
          </p:cNvSpPr>
          <p:nvPr/>
        </p:nvSpPr>
        <p:spPr bwMode="auto">
          <a:xfrm>
            <a:off x="4864673" y="2454995"/>
            <a:ext cx="1726941" cy="1726941"/>
          </a:xfrm>
          <a:prstGeom prst="ellipse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6794" y="2992579"/>
            <a:ext cx="120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登陆</a:t>
            </a:r>
          </a:p>
        </p:txBody>
      </p:sp>
      <p:sp>
        <p:nvSpPr>
          <p:cNvPr id="24" name="等腰三角形 42"/>
          <p:cNvSpPr>
            <a:spLocks noChangeArrowheads="1"/>
          </p:cNvSpPr>
          <p:nvPr/>
        </p:nvSpPr>
        <p:spPr bwMode="auto">
          <a:xfrm rot="5400000">
            <a:off x="7156547" y="2894704"/>
            <a:ext cx="765175" cy="91440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42"/>
          <p:cNvSpPr>
            <a:spLocks noChangeArrowheads="1"/>
          </p:cNvSpPr>
          <p:nvPr/>
        </p:nvSpPr>
        <p:spPr bwMode="auto">
          <a:xfrm rot="16200000">
            <a:off x="3552877" y="2872695"/>
            <a:ext cx="765175" cy="914400"/>
          </a:xfrm>
          <a:prstGeom prst="triangle">
            <a:avLst>
              <a:gd name="adj" fmla="val 50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1" t="14285" r="29066" b="48232"/>
          <a:stretch/>
        </p:blipFill>
        <p:spPr>
          <a:xfrm>
            <a:off x="-361205" y="3612159"/>
            <a:ext cx="4027055" cy="22813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4" t="13316" r="27765" b="49505"/>
          <a:stretch/>
        </p:blipFill>
        <p:spPr>
          <a:xfrm>
            <a:off x="7539134" y="200401"/>
            <a:ext cx="4267200" cy="226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728319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重点</a:t>
            </a:r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功能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626" y="844809"/>
            <a:ext cx="4139738" cy="50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14006" y="866129"/>
            <a:ext cx="247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base64</a:t>
            </a:r>
            <a:r>
              <a:rPr lang="zh-CN" altLang="en-US" sz="2400" b="1" dirty="0" smtClean="0"/>
              <a:t>加密算法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499984" y="1711325"/>
            <a:ext cx="857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将输入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zh-CN" altLang="en-US" dirty="0" smtClean="0"/>
              <a:t>字符依次转换为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位二进制字符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r>
              <a:rPr lang="zh-CN" altLang="en-US" dirty="0"/>
              <a:t>每</a:t>
            </a:r>
            <a:r>
              <a:rPr lang="en-US" altLang="zh-CN" dirty="0"/>
              <a:t>6</a:t>
            </a:r>
            <a:r>
              <a:rPr lang="zh-CN" altLang="en-US" dirty="0"/>
              <a:t>位二进制数提取出来</a:t>
            </a:r>
            <a:r>
              <a:rPr lang="en-US" altLang="zh-CN" dirty="0"/>
              <a:t>,</a:t>
            </a:r>
            <a:r>
              <a:rPr lang="zh-CN" altLang="en-US" dirty="0"/>
              <a:t>按</a:t>
            </a:r>
            <a:r>
              <a:rPr lang="en-US" altLang="zh-CN" dirty="0"/>
              <a:t>2</a:t>
            </a:r>
            <a:r>
              <a:rPr lang="zh-CN" altLang="en-US" dirty="0"/>
              <a:t>为权展开</a:t>
            </a:r>
            <a:r>
              <a:rPr lang="en-US" altLang="zh-CN" dirty="0"/>
              <a:t>,</a:t>
            </a:r>
            <a:r>
              <a:rPr lang="zh-CN" altLang="en-US" dirty="0"/>
              <a:t>得到在</a:t>
            </a:r>
            <a:r>
              <a:rPr lang="en-US" altLang="zh-CN" dirty="0"/>
              <a:t>base64</a:t>
            </a:r>
            <a:r>
              <a:rPr lang="zh-CN" altLang="en-US" dirty="0"/>
              <a:t>中的序列下标</a:t>
            </a:r>
            <a:r>
              <a:rPr lang="en-US" altLang="zh-CN" dirty="0"/>
              <a:t>,</a:t>
            </a:r>
            <a:r>
              <a:rPr lang="zh-CN" altLang="en-US" dirty="0"/>
              <a:t>从而得到相应字符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026" name="Picture 2" descr="https://images2015.cnblogs.com/blog/1044484/201611/1044484-20161113200327967-115666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2381013"/>
            <a:ext cx="381952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089787" y="286274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123456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86064" y="3335263"/>
            <a:ext cx="730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00110001 00110010 00110011 00110100 00110101 00110110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86064" y="3334903"/>
            <a:ext cx="688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001100</a:t>
            </a:r>
            <a:r>
              <a:rPr lang="en-US" altLang="zh-CN" dirty="0" smtClean="0">
                <a:solidFill>
                  <a:srgbClr val="FF0000"/>
                </a:solidFill>
              </a:rPr>
              <a:t>01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0011</a:t>
            </a:r>
            <a:r>
              <a:rPr lang="en-US" altLang="zh-CN" dirty="0" smtClean="0"/>
              <a:t>0010 00</a:t>
            </a:r>
            <a:r>
              <a:rPr lang="en-US" altLang="zh-CN" dirty="0" smtClean="0">
                <a:solidFill>
                  <a:srgbClr val="FF0000"/>
                </a:solidFill>
              </a:rPr>
              <a:t>110011</a:t>
            </a:r>
            <a:r>
              <a:rPr lang="en-US" altLang="zh-CN" dirty="0" smtClean="0"/>
              <a:t> 001101</a:t>
            </a:r>
            <a:r>
              <a:rPr lang="en-US" altLang="zh-CN" dirty="0" smtClean="0">
                <a:solidFill>
                  <a:srgbClr val="FF0000"/>
                </a:solidFill>
              </a:rPr>
              <a:t>00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0011</a:t>
            </a:r>
            <a:r>
              <a:rPr lang="en-US" altLang="zh-CN" dirty="0" smtClean="0"/>
              <a:t>0101 00</a:t>
            </a:r>
            <a:r>
              <a:rPr lang="en-US" altLang="zh-CN" dirty="0" smtClean="0">
                <a:solidFill>
                  <a:srgbClr val="FF0000"/>
                </a:solidFill>
              </a:rPr>
              <a:t>110110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86245" y="3701596"/>
            <a:ext cx="670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          T          I           z           N          D         </a:t>
            </a:r>
            <a:r>
              <a:rPr lang="en-US" altLang="zh-CN" dirty="0"/>
              <a:t>U         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94464" y="4687589"/>
            <a:ext cx="142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28659" y="5115123"/>
            <a:ext cx="51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01100010 01100001 01110011 01100101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328659" y="5115123"/>
            <a:ext cx="519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011000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</a:t>
            </a:r>
            <a:r>
              <a:rPr lang="en-US" altLang="zh-CN" dirty="0" smtClean="0"/>
              <a:t>0001 01</a:t>
            </a:r>
            <a:r>
              <a:rPr lang="en-US" altLang="zh-CN" dirty="0" smtClean="0">
                <a:solidFill>
                  <a:srgbClr val="FF0000"/>
                </a:solidFill>
              </a:rPr>
              <a:t>110011</a:t>
            </a:r>
            <a:r>
              <a:rPr lang="en-US" altLang="zh-CN" dirty="0" smtClean="0"/>
              <a:t> 011001</a:t>
            </a:r>
            <a:r>
              <a:rPr lang="en-US" altLang="zh-CN" dirty="0" smtClean="0">
                <a:solidFill>
                  <a:srgbClr val="FF0000"/>
                </a:solidFill>
              </a:rPr>
              <a:t>01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43724" y="511512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FF0000"/>
                </a:solidFill>
              </a:rPr>
              <a:t>0000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5781" y="5493980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dirty="0" smtClean="0"/>
              <a:t>          m         F           z          </a:t>
            </a:r>
            <a:r>
              <a:rPr lang="en-US" altLang="zh-CN" dirty="0" err="1" smtClean="0"/>
              <a:t>Z</a:t>
            </a:r>
            <a:r>
              <a:rPr lang="en-US" altLang="zh-CN" dirty="0" smtClean="0"/>
              <a:t>          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2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10" grpId="0"/>
      <p:bldP spid="10" grpId="1"/>
      <p:bldP spid="14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386312" y="774700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管理员系统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12" y="1148264"/>
            <a:ext cx="8520175" cy="47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595313" y="774700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学生系统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81" y="1858991"/>
            <a:ext cx="5622780" cy="31636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0342" y="3233057"/>
            <a:ext cx="250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选课和退选操作要以</a:t>
            </a:r>
            <a:endParaRPr lang="en-US" altLang="zh-CN" dirty="0" smtClean="0"/>
          </a:p>
          <a:p>
            <a:r>
              <a:rPr lang="zh-CN" altLang="en-US" dirty="0" smtClean="0"/>
              <a:t>管理员开放选课为前提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24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728319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重点</a:t>
            </a:r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功能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626" y="844809"/>
            <a:ext cx="4139738" cy="50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14006" y="866129"/>
            <a:ext cx="247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开放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关闭选课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82090" y="3059480"/>
            <a:ext cx="916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AcntList</a:t>
            </a:r>
            <a:r>
              <a:rPr lang="zh-CN" altLang="en-US" dirty="0" smtClean="0"/>
              <a:t>文件首行存储当前选课系统的开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关状态，以</a:t>
            </a:r>
            <a:r>
              <a:rPr lang="en-US" altLang="zh-CN" dirty="0" smtClean="0"/>
              <a:t>1/0</a:t>
            </a:r>
            <a:r>
              <a:rPr lang="zh-CN" altLang="en-US" dirty="0" smtClean="0"/>
              <a:t>表示</a:t>
            </a:r>
            <a:r>
              <a:rPr lang="zh-CN" altLang="en-US" dirty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表示开放选课，学生可登陆选课系统进行选课</a:t>
            </a:r>
            <a:r>
              <a:rPr lang="en-US" altLang="zh-CN" dirty="0" smtClean="0"/>
              <a:t>/</a:t>
            </a:r>
            <a:r>
              <a:rPr lang="zh-CN" altLang="en-US" dirty="0" smtClean="0"/>
              <a:t>退选操作；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表示关闭选课，学生登陆后不能进行相关操作。管理员可通过选择选课管理中的开放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关闭选课操作来限制学生选课。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728319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重点</a:t>
            </a:r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功能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4626" y="844809"/>
            <a:ext cx="4139738" cy="50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14007" y="866129"/>
            <a:ext cx="157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课程时间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36320" y="2249978"/>
            <a:ext cx="10185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、上课时间编码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’0\1’</a:t>
            </a:r>
            <a:r>
              <a:rPr lang="zh-CN" altLang="en-US" dirty="0" smtClean="0"/>
              <a:t>字符编码，前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位表示星期，后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位表示一天</a:t>
            </a:r>
            <a:r>
              <a:rPr lang="en-US" altLang="zh-CN" dirty="0" smtClean="0"/>
              <a:t>12</a:t>
            </a:r>
            <a:r>
              <a:rPr lang="zh-CN" altLang="en-US" dirty="0" smtClean="0"/>
              <a:t>节课，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表示在此节有课，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表示无课。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、学生选课时间编码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一个学生有一个长度为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的数组，按照上课时间编码方式分别表示周一到周五该生已选课程的时间。此数组在读取学生的选课情况后生成。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、时间冲突判断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学生选课时根据学生要选课程的时间编码，取出前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位找到该生对应一天的时间码，将两个编码的后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位做类似按位与操作，若结果为全零说明时间不冲突可选择，否则表明时间冲突不可选。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例如：</a:t>
            </a:r>
            <a:r>
              <a:rPr lang="zh-CN" altLang="en-US" dirty="0"/>
              <a:t>某</a:t>
            </a:r>
            <a:r>
              <a:rPr lang="zh-CN" altLang="en-US" dirty="0" smtClean="0"/>
              <a:t>课程的上课时间编码为</a:t>
            </a:r>
            <a:r>
              <a:rPr lang="en-US" altLang="zh-CN" dirty="0" smtClean="0"/>
              <a:t>010 000110000000</a:t>
            </a:r>
            <a:r>
              <a:rPr lang="zh-CN" altLang="en-US" dirty="0" smtClean="0"/>
              <a:t>，高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010</a:t>
            </a:r>
            <a:r>
              <a:rPr lang="zh-CN" altLang="en-US" dirty="0" smtClean="0"/>
              <a:t>表示为周三，后</a:t>
            </a:r>
            <a:r>
              <a:rPr lang="en-US" altLang="zh-CN" dirty="0" smtClean="0"/>
              <a:t>12</a:t>
            </a:r>
            <a:r>
              <a:rPr lang="zh-CN" altLang="en-US" dirty="0" smtClean="0"/>
              <a:t>表示该课在当天的</a:t>
            </a:r>
            <a:r>
              <a:rPr lang="en-US" altLang="zh-CN" dirty="0" smtClean="0"/>
              <a:t>4-5</a:t>
            </a:r>
            <a:r>
              <a:rPr lang="zh-CN" altLang="en-US" dirty="0" smtClean="0"/>
              <a:t>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717233" y="773905"/>
            <a:ext cx="2692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程序框架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97" y="1877974"/>
            <a:ext cx="7943908" cy="41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Pages>0</Pages>
  <Words>205</Words>
  <Characters>0</Characters>
  <Application>Microsoft Office PowerPoint</Application>
  <DocSecurity>0</DocSecurity>
  <PresentationFormat>宽屏</PresentationFormat>
  <Lines>0</Lines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Sky123.Org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Sky123.Org</dc:creator>
  <cp:keywords/>
  <dc:description/>
  <cp:lastModifiedBy>钱 Money</cp:lastModifiedBy>
  <cp:revision>103</cp:revision>
  <dcterms:created xsi:type="dcterms:W3CDTF">2014-03-17T14:50:00Z</dcterms:created>
  <dcterms:modified xsi:type="dcterms:W3CDTF">2018-08-30T10:39:37Z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