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13"/>
  </p:notesMasterIdLst>
  <p:sldIdLst>
    <p:sldId id="256" r:id="rId3"/>
    <p:sldId id="257" r:id="rId4"/>
    <p:sldId id="265" r:id="rId5"/>
    <p:sldId id="258" r:id="rId6"/>
    <p:sldId id="266" r:id="rId7"/>
    <p:sldId id="267" r:id="rId8"/>
    <p:sldId id="268" r:id="rId9"/>
    <p:sldId id="259" r:id="rId10"/>
    <p:sldId id="263" r:id="rId11"/>
    <p:sldId id="264" r:id="rId12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14"/>
      <p:bold r:id="rId15"/>
    </p:embeddedFont>
    <p:embeddedFont>
      <p:font typeface="Cambria Math" panose="02040503050406030204" pitchFamily="18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694"/>
    <p:restoredTop sz="94605"/>
  </p:normalViewPr>
  <p:slideViewPr>
    <p:cSldViewPr snapToGrid="0">
      <p:cViewPr varScale="1">
        <p:scale>
          <a:sx n="135" d="100"/>
          <a:sy n="135" d="100"/>
        </p:scale>
        <p:origin x="176" y="832"/>
      </p:cViewPr>
      <p:guideLst>
        <p:guide orient="horz" pos="1620"/>
        <p:guide pos="2880"/>
        <p:guide pos="29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>
          <a:extLst>
            <a:ext uri="{FF2B5EF4-FFF2-40B4-BE49-F238E27FC236}">
              <a16:creationId xmlns:a16="http://schemas.microsoft.com/office/drawing/2014/main" id="{FAC7FDC8-2109-4368-C5EA-51C605D3A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9a77499f06_1_14:notes">
            <a:extLst>
              <a:ext uri="{FF2B5EF4-FFF2-40B4-BE49-F238E27FC236}">
                <a16:creationId xmlns:a16="http://schemas.microsoft.com/office/drawing/2014/main" id="{900F2673-3270-1404-10A4-BC71974B2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9a77499f06_1_14:notes">
            <a:extLst>
              <a:ext uri="{FF2B5EF4-FFF2-40B4-BE49-F238E27FC236}">
                <a16:creationId xmlns:a16="http://schemas.microsoft.com/office/drawing/2014/main" id="{7EE2BE10-C226-02EA-3145-3E2B162A09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3" name="Google Shape;313;g29a77499f06_1_14:notes">
            <a:extLst>
              <a:ext uri="{FF2B5EF4-FFF2-40B4-BE49-F238E27FC236}">
                <a16:creationId xmlns:a16="http://schemas.microsoft.com/office/drawing/2014/main" id="{09D826FA-3A83-EEB0-8F88-01CE4295DE6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5096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a386f95ed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2a386f95ed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g2a386f95ed3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9a77499f0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9a77499f0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g29a77499f06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9a77499f06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9a77499f06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g29a77499f06_1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a386f95e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a386f95ed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g2a386f95ed3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51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4" name="Google Shape;294;p51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5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8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6" r:id="rId34"/>
    <p:sldLayoutId id="2147483697" r:id="rId35"/>
    <p:sldLayoutId id="2147483698" r:id="rId3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706.03762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Relationship Id="rId4" Type="http://schemas.openxmlformats.org/officeDocument/2006/relationships/hyperlink" Target="https://arxiv.org/abs/1909.1035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Direct Preference Optimization (DPO): Your Language Model is Secretly a Reward Model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Giovanni </a:t>
            </a:r>
            <a:r>
              <a:rPr lang="en-US" sz="2000" dirty="0" err="1"/>
              <a:t>Filomeno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5235916" y="4037475"/>
            <a:ext cx="3785536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 err="1">
                <a:solidFill>
                  <a:schemeClr val="lt1"/>
                </a:solidFill>
              </a:rPr>
              <a:t>Rafailov</a:t>
            </a:r>
            <a:r>
              <a:rPr lang="en-US" sz="1100" dirty="0">
                <a:solidFill>
                  <a:schemeClr val="lt1"/>
                </a:solidFill>
              </a:rPr>
              <a:t> R., Sharma A., Mitchell E., </a:t>
            </a:r>
            <a:r>
              <a:rPr lang="en-US" sz="1100" dirty="0" err="1">
                <a:solidFill>
                  <a:schemeClr val="lt1"/>
                </a:solidFill>
              </a:rPr>
              <a:t>Ermon</a:t>
            </a:r>
            <a:r>
              <a:rPr lang="en-US" sz="1100" dirty="0">
                <a:solidFill>
                  <a:schemeClr val="lt1"/>
                </a:solidFill>
              </a:rPr>
              <a:t> S., Manning C. D., Finn C.</a:t>
            </a:r>
            <a:endParaRPr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2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372" name="Google Shape;372;p62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[Make sure to mention number, paper name, authors (if 1 or 2 authors mention both, if 3 or more, name the first author and “et.al”)]</a:t>
            </a:r>
            <a:endParaRPr/>
          </a:p>
          <a:p>
            <a:pPr marL="45720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[1]: Attention is all you need (Vaswani et al):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https://arxiv.org/abs/1706.03762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[2]: TinyBERT: Distilling BERT for Natural Language Understanding (Jiao et al).: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https://arxiv.org/abs/1909.10351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[3]: …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[4]: …</a:t>
            </a:r>
            <a:endParaRPr/>
          </a:p>
        </p:txBody>
      </p:sp>
      <p:sp>
        <p:nvSpPr>
          <p:cNvPr id="373" name="Google Shape;373;p62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>
            <a:spLocks noGrp="1"/>
          </p:cNvSpPr>
          <p:nvPr>
            <p:ph type="title"/>
          </p:nvPr>
        </p:nvSpPr>
        <p:spPr>
          <a:xfrm>
            <a:off x="6972" y="194142"/>
            <a:ext cx="9137028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Challenges in Steering Pre-trained LMs</a:t>
            </a:r>
            <a:endParaRPr dirty="0"/>
          </a:p>
        </p:txBody>
      </p:sp>
      <p:sp>
        <p:nvSpPr>
          <p:cNvPr id="316" name="Google Shape;316;p5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029200" cy="713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de-DE" dirty="0" err="1"/>
              <a:t>Pre-trained</a:t>
            </a:r>
            <a:r>
              <a:rPr lang="de-DE" dirty="0"/>
              <a:t> Large Models (LMs) </a:t>
            </a:r>
            <a:r>
              <a:rPr lang="de-DE" dirty="0" err="1"/>
              <a:t>learn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knowledge</a:t>
            </a:r>
            <a:r>
              <a:rPr lang="de-DE" dirty="0"/>
              <a:t> and </a:t>
            </a:r>
            <a:r>
              <a:rPr lang="de-DE" dirty="0" err="1"/>
              <a:t>reason</a:t>
            </a:r>
            <a:r>
              <a:rPr lang="de-DE" dirty="0"/>
              <a:t> </a:t>
            </a:r>
            <a:r>
              <a:rPr lang="de-DE" dirty="0" err="1"/>
              <a:t>skills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unsupervised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.</a:t>
            </a:r>
          </a:p>
        </p:txBody>
      </p:sp>
      <p:sp>
        <p:nvSpPr>
          <p:cNvPr id="317" name="Google Shape;317;p55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F7D276-36AA-F0A9-5AB7-DCB1E9E6328C}"/>
              </a:ext>
            </a:extLst>
          </p:cNvPr>
          <p:cNvSpPr txBox="1"/>
          <p:nvPr/>
        </p:nvSpPr>
        <p:spPr>
          <a:xfrm>
            <a:off x="457200" y="2146448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challenge</a:t>
            </a:r>
            <a:r>
              <a:rPr lang="de-DE" dirty="0"/>
              <a:t>: </a:t>
            </a:r>
            <a:r>
              <a:rPr lang="de-DE" dirty="0" err="1"/>
              <a:t>difficult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behaviour</a:t>
            </a:r>
            <a:r>
              <a:rPr lang="de-DE" dirty="0"/>
              <a:t> </a:t>
            </a:r>
            <a:r>
              <a:rPr lang="de-DE" dirty="0" err="1"/>
              <a:t>precisely</a:t>
            </a:r>
            <a:r>
              <a:rPr lang="de-DE" dirty="0"/>
              <a:t> and </a:t>
            </a:r>
            <a:r>
              <a:rPr lang="de-DE" dirty="0" err="1"/>
              <a:t>align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human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9F72C-DB6A-3B1E-541A-3A2A47FFE330}"/>
              </a:ext>
            </a:extLst>
          </p:cNvPr>
          <p:cNvSpPr txBox="1"/>
          <p:nvPr/>
        </p:nvSpPr>
        <p:spPr>
          <a:xfrm>
            <a:off x="457200" y="3053032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Traditional </a:t>
            </a:r>
            <a:r>
              <a:rPr lang="de-DE" dirty="0" err="1"/>
              <a:t>solution</a:t>
            </a:r>
            <a:r>
              <a:rPr lang="de-DE" dirty="0"/>
              <a:t>: RLHF (Reinforcement Learning </a:t>
            </a:r>
            <a:r>
              <a:rPr lang="de-DE" dirty="0" err="1"/>
              <a:t>with</a:t>
            </a:r>
            <a:r>
              <a:rPr lang="de-DE" dirty="0"/>
              <a:t> Human Feedback).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7333-D907-A199-01B7-03A19DBDF396}"/>
              </a:ext>
            </a:extLst>
          </p:cNvPr>
          <p:cNvSpPr txBox="1"/>
          <p:nvPr/>
        </p:nvSpPr>
        <p:spPr>
          <a:xfrm>
            <a:off x="457200" y="3916740"/>
            <a:ext cx="4755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problem</a:t>
            </a:r>
            <a:r>
              <a:rPr lang="de-DE" dirty="0"/>
              <a:t>: </a:t>
            </a:r>
            <a:r>
              <a:rPr lang="de-DE" b="1" dirty="0" err="1"/>
              <a:t>complexity</a:t>
            </a:r>
            <a:r>
              <a:rPr lang="de-DE" dirty="0"/>
              <a:t>, </a:t>
            </a:r>
            <a:r>
              <a:rPr lang="de-DE" b="1" dirty="0" err="1"/>
              <a:t>instability</a:t>
            </a:r>
            <a:r>
              <a:rPr lang="de-DE" dirty="0"/>
              <a:t>, high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b="1" dirty="0" err="1"/>
              <a:t>cost</a:t>
            </a:r>
            <a:r>
              <a:rPr lang="de-DE" dirty="0"/>
              <a:t>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50C54EB0-D7D4-28B6-51BA-4B319046A475}"/>
              </a:ext>
            </a:extLst>
          </p:cNvPr>
          <p:cNvSpPr/>
          <p:nvPr/>
        </p:nvSpPr>
        <p:spPr>
          <a:xfrm>
            <a:off x="2820972" y="191364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6D15B7EA-092C-9F32-1EB0-9089EFDE8B42}"/>
              </a:ext>
            </a:extLst>
          </p:cNvPr>
          <p:cNvSpPr/>
          <p:nvPr/>
        </p:nvSpPr>
        <p:spPr>
          <a:xfrm>
            <a:off x="2820972" y="2736265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65781A3-387F-100E-7BA5-A0C99C03E661}"/>
              </a:ext>
            </a:extLst>
          </p:cNvPr>
          <p:cNvSpPr/>
          <p:nvPr/>
        </p:nvSpPr>
        <p:spPr>
          <a:xfrm>
            <a:off x="2820972" y="359919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reference optimization&#10;&#10;Description automatically generated with medium confidence">
            <a:extLst>
              <a:ext uri="{FF2B5EF4-FFF2-40B4-BE49-F238E27FC236}">
                <a16:creationId xmlns:a16="http://schemas.microsoft.com/office/drawing/2014/main" id="{31E3DC8C-EA99-8DDA-AA76-71D9001E6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38" y="2979359"/>
            <a:ext cx="2429562" cy="1239665"/>
          </a:xfrm>
          <a:prstGeom prst="rect">
            <a:avLst/>
          </a:prstGeom>
        </p:spPr>
      </p:pic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C9603FAB-8D7E-8251-372C-954DAC6A4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85" y="1396290"/>
            <a:ext cx="3066068" cy="1034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BCD934C-8B4B-07BB-3806-1F5807EAF7A5}"/>
              </a:ext>
            </a:extLst>
          </p:cNvPr>
          <p:cNvSpPr txBox="1"/>
          <p:nvPr/>
        </p:nvSpPr>
        <p:spPr>
          <a:xfrm>
            <a:off x="7047864" y="2430992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235C06-6BD3-4108-80E8-FFE9A78D5150}"/>
              </a:ext>
            </a:extLst>
          </p:cNvPr>
          <p:cNvSpPr txBox="1"/>
          <p:nvPr/>
        </p:nvSpPr>
        <p:spPr>
          <a:xfrm>
            <a:off x="7047864" y="421902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EF6BE953-6E9B-87EC-4AA2-3DC6CE98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>
            <a:extLst>
              <a:ext uri="{FF2B5EF4-FFF2-40B4-BE49-F238E27FC236}">
                <a16:creationId xmlns:a16="http://schemas.microsoft.com/office/drawing/2014/main" id="{980A6308-5450-A48D-9836-0322E07F3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72" y="194142"/>
            <a:ext cx="9137028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Research objective: Direct Preference Optimization (DPO)</a:t>
            </a:r>
            <a:endParaRPr dirty="0"/>
          </a:p>
        </p:txBody>
      </p:sp>
      <p:sp>
        <p:nvSpPr>
          <p:cNvPr id="316" name="Google Shape;316;p55">
            <a:extLst>
              <a:ext uri="{FF2B5EF4-FFF2-40B4-BE49-F238E27FC236}">
                <a16:creationId xmlns:a16="http://schemas.microsoft.com/office/drawing/2014/main" id="{371A959F-FFDF-75A8-744A-4468F6B8C5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5029200" cy="71349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rtl="0"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de-DE" dirty="0"/>
              <a:t>Main Problem: </a:t>
            </a:r>
            <a:r>
              <a:rPr lang="de-DE" b="1" dirty="0" err="1"/>
              <a:t>complexity</a:t>
            </a:r>
            <a:r>
              <a:rPr lang="de-DE" dirty="0"/>
              <a:t>, </a:t>
            </a:r>
            <a:r>
              <a:rPr lang="de-DE" b="1" dirty="0" err="1"/>
              <a:t>instability</a:t>
            </a:r>
            <a:r>
              <a:rPr lang="de-DE" dirty="0"/>
              <a:t>, high </a:t>
            </a:r>
            <a:r>
              <a:rPr lang="de-DE" dirty="0" err="1"/>
              <a:t>computational</a:t>
            </a:r>
            <a:r>
              <a:rPr lang="de-DE" dirty="0"/>
              <a:t> </a:t>
            </a:r>
            <a:r>
              <a:rPr lang="de-DE" b="1" dirty="0" err="1"/>
              <a:t>cost</a:t>
            </a:r>
            <a:r>
              <a:rPr lang="de-DE" dirty="0"/>
              <a:t>.</a:t>
            </a:r>
          </a:p>
        </p:txBody>
      </p:sp>
      <p:sp>
        <p:nvSpPr>
          <p:cNvPr id="317" name="Google Shape;317;p55">
            <a:extLst>
              <a:ext uri="{FF2B5EF4-FFF2-40B4-BE49-F238E27FC236}">
                <a16:creationId xmlns:a16="http://schemas.microsoft.com/office/drawing/2014/main" id="{73DBAA21-B3BD-AB4A-2959-AB2B976DD39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01C13-256E-AD79-575C-EC2AA9B04EE7}"/>
              </a:ext>
            </a:extLst>
          </p:cNvPr>
          <p:cNvSpPr txBox="1"/>
          <p:nvPr/>
        </p:nvSpPr>
        <p:spPr>
          <a:xfrm>
            <a:off x="457200" y="2146448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Research </a:t>
            </a:r>
            <a:r>
              <a:rPr lang="de-DE" dirty="0" err="1"/>
              <a:t>objective</a:t>
            </a:r>
            <a:r>
              <a:rPr lang="de-DE" dirty="0"/>
              <a:t>: </a:t>
            </a:r>
            <a:r>
              <a:rPr lang="de-DE" dirty="0" err="1"/>
              <a:t>proposing</a:t>
            </a:r>
            <a:r>
              <a:rPr lang="de-DE" dirty="0"/>
              <a:t> a </a:t>
            </a:r>
            <a:r>
              <a:rPr lang="de-DE" dirty="0" err="1"/>
              <a:t>direct</a:t>
            </a:r>
            <a:r>
              <a:rPr lang="de-DE" dirty="0"/>
              <a:t> and </a:t>
            </a:r>
            <a:r>
              <a:rPr lang="de-DE" dirty="0" err="1"/>
              <a:t>stable</a:t>
            </a:r>
            <a:r>
              <a:rPr lang="de-DE" dirty="0"/>
              <a:t> </a:t>
            </a:r>
            <a:r>
              <a:rPr lang="de-DE" dirty="0" err="1"/>
              <a:t>method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allign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models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human </a:t>
            </a:r>
            <a:r>
              <a:rPr lang="de-DE" dirty="0" err="1"/>
              <a:t>preferences</a:t>
            </a:r>
            <a:r>
              <a:rPr lang="de-DE" dirty="0"/>
              <a:t>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DFADD8-106D-692E-6171-B00F8C20B99F}"/>
              </a:ext>
            </a:extLst>
          </p:cNvPr>
          <p:cNvSpPr txBox="1"/>
          <p:nvPr/>
        </p:nvSpPr>
        <p:spPr>
          <a:xfrm>
            <a:off x="457200" y="3053032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/>
              <a:t>Main </a:t>
            </a:r>
            <a:r>
              <a:rPr lang="de-DE" dirty="0" err="1"/>
              <a:t>contribution</a:t>
            </a:r>
            <a:r>
              <a:rPr lang="de-DE" dirty="0"/>
              <a:t>: </a:t>
            </a:r>
            <a:r>
              <a:rPr lang="de-DE" dirty="0" err="1"/>
              <a:t>eliminate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Reinforcement Learning (RL),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policy</a:t>
            </a:r>
            <a:r>
              <a:rPr lang="de-DE" dirty="0"/>
              <a:t> </a:t>
            </a:r>
            <a:r>
              <a:rPr lang="de-DE" dirty="0" err="1"/>
              <a:t>optimization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 simple </a:t>
            </a:r>
            <a:r>
              <a:rPr lang="de-DE" dirty="0" err="1"/>
              <a:t>ranking</a:t>
            </a:r>
            <a:r>
              <a:rPr lang="de-DE" dirty="0"/>
              <a:t> </a:t>
            </a:r>
            <a:r>
              <a:rPr lang="de-DE" dirty="0" err="1"/>
              <a:t>function</a:t>
            </a:r>
            <a:endParaRPr lang="de-DE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F9FB8-4932-28F7-1AF7-CE302B7258D6}"/>
              </a:ext>
            </a:extLst>
          </p:cNvPr>
          <p:cNvSpPr txBox="1"/>
          <p:nvPr/>
        </p:nvSpPr>
        <p:spPr>
          <a:xfrm>
            <a:off x="443060" y="4065136"/>
            <a:ext cx="47558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lvl="0" algn="l" rtl="0">
              <a:spcBef>
                <a:spcPts val="360"/>
              </a:spcBef>
              <a:spcAft>
                <a:spcPts val="0"/>
              </a:spcAft>
              <a:buSzPts val="1800"/>
            </a:pPr>
            <a:r>
              <a:rPr lang="de-DE" dirty="0" err="1"/>
              <a:t>Result</a:t>
            </a:r>
            <a:r>
              <a:rPr lang="de-DE" dirty="0"/>
              <a:t>: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ror</a:t>
            </a:r>
            <a:r>
              <a:rPr lang="de-DE" dirty="0"/>
              <a:t> </a:t>
            </a:r>
            <a:r>
              <a:rPr lang="de-DE" dirty="0" err="1"/>
              <a:t>comparable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RLHF, but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much</a:t>
            </a:r>
            <a:r>
              <a:rPr lang="de-DE" dirty="0"/>
              <a:t> simpler </a:t>
            </a:r>
            <a:r>
              <a:rPr lang="de-DE" dirty="0" err="1"/>
              <a:t>pipeline</a:t>
            </a:r>
            <a:r>
              <a:rPr lang="de-DE" dirty="0"/>
              <a:t>.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B38A3497-DC9C-8F8B-9B68-18981C695EFF}"/>
              </a:ext>
            </a:extLst>
          </p:cNvPr>
          <p:cNvSpPr/>
          <p:nvPr/>
        </p:nvSpPr>
        <p:spPr>
          <a:xfrm>
            <a:off x="2820972" y="1913641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3B14DA6F-87E4-694D-61C4-8E666425B796}"/>
              </a:ext>
            </a:extLst>
          </p:cNvPr>
          <p:cNvSpPr/>
          <p:nvPr/>
        </p:nvSpPr>
        <p:spPr>
          <a:xfrm>
            <a:off x="2820972" y="2736265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D9FC41A-73DB-7EF0-6FB5-CE3323A883C0}"/>
              </a:ext>
            </a:extLst>
          </p:cNvPr>
          <p:cNvSpPr/>
          <p:nvPr/>
        </p:nvSpPr>
        <p:spPr>
          <a:xfrm>
            <a:off x="2820972" y="3800336"/>
            <a:ext cx="245096" cy="2328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diagram of a reference optimization&#10;&#10;Description automatically generated with medium confidence">
            <a:extLst>
              <a:ext uri="{FF2B5EF4-FFF2-40B4-BE49-F238E27FC236}">
                <a16:creationId xmlns:a16="http://schemas.microsoft.com/office/drawing/2014/main" id="{59153A2C-AE1C-418E-65F9-96120C605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238" y="2979359"/>
            <a:ext cx="2429562" cy="1239665"/>
          </a:xfrm>
          <a:prstGeom prst="rect">
            <a:avLst/>
          </a:prstGeom>
        </p:spPr>
      </p:pic>
      <p:pic>
        <p:nvPicPr>
          <p:cNvPr id="15" name="Picture 14" descr="A diagram of a diagram&#10;&#10;Description automatically generated">
            <a:extLst>
              <a:ext uri="{FF2B5EF4-FFF2-40B4-BE49-F238E27FC236}">
                <a16:creationId xmlns:a16="http://schemas.microsoft.com/office/drawing/2014/main" id="{21325B03-A514-A157-EFB9-5A0B9BD23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8985" y="1396290"/>
            <a:ext cx="3066068" cy="103470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289CCFA-0B16-67F1-392B-4E8EEF2028A0}"/>
              </a:ext>
            </a:extLst>
          </p:cNvPr>
          <p:cNvSpPr txBox="1"/>
          <p:nvPr/>
        </p:nvSpPr>
        <p:spPr>
          <a:xfrm>
            <a:off x="7047864" y="2430992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9DFC68-4250-8CE5-F772-EF3BEA41315F}"/>
              </a:ext>
            </a:extLst>
          </p:cNvPr>
          <p:cNvSpPr txBox="1"/>
          <p:nvPr/>
        </p:nvSpPr>
        <p:spPr>
          <a:xfrm>
            <a:off x="7047864" y="4219024"/>
            <a:ext cx="84830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RLHF Pipeline</a:t>
            </a:r>
          </a:p>
        </p:txBody>
      </p:sp>
    </p:spTree>
    <p:extLst>
      <p:ext uri="{BB962C8B-B14F-4D97-AF65-F5344CB8AC3E}">
        <p14:creationId xmlns:p14="http://schemas.microsoft.com/office/powerpoint/2010/main" val="349557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6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Direct Preference Optimization: Technical Insight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4" name="Google Shape;324;p5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1"/>
                <a:ext cx="8229600" cy="33945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marL="114300" lvl="0" indent="0" algn="l" rtl="0">
                  <a:spcBef>
                    <a:spcPts val="360"/>
                  </a:spcBef>
                  <a:spcAft>
                    <a:spcPts val="0"/>
                  </a:spcAft>
                  <a:buSzPts val="1800"/>
                  <a:buNone/>
                </a:pPr>
                <a:r>
                  <a:rPr lang="en-US" dirty="0"/>
                  <a:t>The traditional RLHF relies on an explicitly modeled reward function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de-DE" dirty="0"/>
                  <a:t>. </a:t>
                </a:r>
                <a:r>
                  <a:rPr lang="de-DE" dirty="0" err="1"/>
                  <a:t>It</a:t>
                </a:r>
                <a:r>
                  <a:rPr lang="de-DE" dirty="0"/>
                  <a:t> </a:t>
                </a:r>
                <a:r>
                  <a:rPr lang="de-DE" dirty="0" err="1"/>
                  <a:t>optimizes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policy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de-DE" dirty="0"/>
                  <a:t> </a:t>
                </a:r>
                <a:r>
                  <a:rPr lang="de-DE" dirty="0" err="1"/>
                  <a:t>with</a:t>
                </a:r>
                <a:r>
                  <a:rPr lang="de-DE" dirty="0"/>
                  <a:t> </a:t>
                </a:r>
                <a:r>
                  <a:rPr lang="de-DE" dirty="0" err="1"/>
                  <a:t>reinforcement</a:t>
                </a:r>
                <a:r>
                  <a:rPr lang="de-DE" dirty="0"/>
                  <a:t> </a:t>
                </a:r>
                <a:r>
                  <a:rPr lang="de-DE" dirty="0" err="1"/>
                  <a:t>learning</a:t>
                </a:r>
                <a:r>
                  <a:rPr lang="de-DE" dirty="0"/>
                  <a:t> </a:t>
                </a:r>
                <a:r>
                  <a:rPr lang="de-DE" dirty="0" err="1"/>
                  <a:t>to</a:t>
                </a:r>
                <a:r>
                  <a:rPr lang="de-DE" dirty="0"/>
                  <a:t> </a:t>
                </a:r>
                <a:r>
                  <a:rPr lang="de-DE" dirty="0" err="1"/>
                  <a:t>maximize</a:t>
                </a:r>
                <a:r>
                  <a:rPr lang="de-DE" dirty="0"/>
                  <a:t>: 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sSub>
                                <m:sSub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𝐾𝐿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‖"/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e-DE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𝑟𝑒𝑓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de-DE" dirty="0"/>
              </a:p>
              <a:p>
                <a:pPr marL="114300" lvl="0" indent="0">
                  <a:buNone/>
                </a:pPr>
                <a:r>
                  <a:rPr lang="en-US" dirty="0"/>
                  <a:t>The DPO </a:t>
                </a:r>
                <a:r>
                  <a:rPr lang="en-US" dirty="0" err="1"/>
                  <a:t>reparameterizes</a:t>
                </a:r>
                <a:r>
                  <a:rPr lang="en-US" dirty="0"/>
                  <a:t> the reward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de-DE" dirty="0"/>
                  <a:t> in </a:t>
                </a:r>
                <a:r>
                  <a:rPr lang="de-DE" dirty="0" err="1"/>
                  <a:t>terms</a:t>
                </a:r>
                <a:r>
                  <a:rPr lang="de-DE" dirty="0"/>
                  <a:t> </a:t>
                </a:r>
                <a:r>
                  <a:rPr lang="de-DE" dirty="0" err="1"/>
                  <a:t>of</a:t>
                </a:r>
                <a:r>
                  <a:rPr lang="de-DE" dirty="0"/>
                  <a:t> </a:t>
                </a:r>
                <a:r>
                  <a:rPr lang="de-DE" dirty="0" err="1"/>
                  <a:t>the</a:t>
                </a:r>
                <a:r>
                  <a:rPr lang="de-DE" dirty="0"/>
                  <a:t> </a:t>
                </a:r>
                <a:r>
                  <a:rPr lang="de-DE" dirty="0" err="1"/>
                  <a:t>policy</a:t>
                </a:r>
                <a:r>
                  <a:rPr lang="de-DE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de-DE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de-DE" b="0" dirty="0">
                  <a:ea typeface="Cambria Math" panose="02040503050406030204" pitchFamily="18" charset="0"/>
                </a:endParaRP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m:rPr>
                          <m:nor/>
                        </m:rPr>
                        <a:rPr lang="de-DE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log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de-DE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  <a:p>
                <a:pPr marL="114300" lvl="0" indent="0">
                  <a:buNone/>
                </a:pPr>
                <a:r>
                  <a:rPr lang="en-US" dirty="0"/>
                  <a:t>It reduces the problem to a simple binary classification loss, avoiding iterative sampling and the complexity of reinforcement learning:</a:t>
                </a:r>
              </a:p>
              <a:p>
                <a:pPr marL="1143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𝐷𝑃𝑂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d>
                                <m:dPr>
                                  <m:ctrlP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nor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nor/>
                                    </m:rPr>
                                    <a:rPr lang="de-DE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  <m:f>
                                    <m:f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𝑟𝑒𝑓</m:t>
                                          </m:r>
                                        </m:sub>
                                      </m:sSub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de-DE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de-DE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de-DE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de-DE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324" name="Google Shape;324;p5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1"/>
                <a:ext cx="8229600" cy="3394500"/>
              </a:xfrm>
              <a:prstGeom prst="rect">
                <a:avLst/>
              </a:prstGeom>
              <a:blipFill>
                <a:blip r:embed="rId3"/>
                <a:stretch>
                  <a:fillRect b="-10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5" name="Google Shape;325;p56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CE48-8B18-3BB5-CEC7-2715DA0C0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DPO Simplifies the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4F71F-43A3-5566-1F06-E847137F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7725265" cy="33945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Complexity: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involves training a reward model and applying RL to optimize the policy.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replaces this with direct optimization approach.</a:t>
            </a:r>
          </a:p>
          <a:p>
            <a:pPr>
              <a:buFont typeface="+mj-lt"/>
              <a:buAutoNum type="arabicPeriod"/>
            </a:pPr>
            <a:r>
              <a:rPr lang="en-US" dirty="0"/>
              <a:t>Stability: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can suffer from unstable training, depending on reward function accuracy and hyperparameters.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achieves stability through its straightforward loss formulation.</a:t>
            </a:r>
          </a:p>
          <a:p>
            <a:pPr>
              <a:buFont typeface="+mj-lt"/>
              <a:buAutoNum type="arabicPeriod"/>
            </a:pPr>
            <a:r>
              <a:rPr lang="en-US" dirty="0"/>
              <a:t>Computational Efficiency: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 is computationally intensive due to iterative sampling and reward model training.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 is lightweight and avoids costly iterations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AC803-DC48-86A5-B8C1-886C68DB9D0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26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9BCA-844A-6CD6-D1F1-FFC127B9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RLHF and DPO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6BA4-0258-B85A-C65E-4882B72C58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B9FC8C-1186-AD2D-61E0-731CC6ED5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586448"/>
              </p:ext>
            </p:extLst>
          </p:nvPr>
        </p:nvGraphicFramePr>
        <p:xfrm>
          <a:off x="1156354" y="1144870"/>
          <a:ext cx="6831291" cy="3191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7097">
                  <a:extLst>
                    <a:ext uri="{9D8B030D-6E8A-4147-A177-3AD203B41FA5}">
                      <a16:colId xmlns:a16="http://schemas.microsoft.com/office/drawing/2014/main" val="3652000932"/>
                    </a:ext>
                  </a:extLst>
                </a:gridCol>
                <a:gridCol w="2277097">
                  <a:extLst>
                    <a:ext uri="{9D8B030D-6E8A-4147-A177-3AD203B41FA5}">
                      <a16:colId xmlns:a16="http://schemas.microsoft.com/office/drawing/2014/main" val="3479491087"/>
                    </a:ext>
                  </a:extLst>
                </a:gridCol>
                <a:gridCol w="2277097">
                  <a:extLst>
                    <a:ext uri="{9D8B030D-6E8A-4147-A177-3AD203B41FA5}">
                      <a16:colId xmlns:a16="http://schemas.microsoft.com/office/drawing/2014/main" val="2809946030"/>
                    </a:ext>
                  </a:extLst>
                </a:gridCol>
              </a:tblGrid>
              <a:tr h="544242">
                <a:tc>
                  <a:txBody>
                    <a:bodyPr/>
                    <a:lstStyle/>
                    <a:p>
                      <a:r>
                        <a:rPr lang="en-US" b="1" dirty="0"/>
                        <a:t>Features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RLHF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DPO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69678"/>
                  </a:ext>
                </a:extLst>
              </a:tr>
              <a:tr h="470250">
                <a:tc>
                  <a:txBody>
                    <a:bodyPr/>
                    <a:lstStyle/>
                    <a:p>
                      <a:r>
                        <a:rPr lang="en-US" dirty="0"/>
                        <a:t>Pipeline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Reward Model + RL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Direct Loss 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0181170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Stability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Sensitive to hyperparameters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4715101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 err="1"/>
                        <a:t>Samplying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Requires iterative sampling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77956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Comp. cost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2009182"/>
                  </a:ext>
                </a:extLst>
              </a:tr>
              <a:tr h="544242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but unstable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Comparable or better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77815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1201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34F1-22C3-F4A6-593D-42090307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Experiments and Benchmark 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75DFB-CEF3-CF1A-A895-F4071E52C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>
              <a:spcBef>
                <a:spcPts val="360"/>
              </a:spcBef>
              <a:buFont typeface="+mj-lt"/>
              <a:buAutoNum type="arabicPeriod"/>
            </a:pPr>
            <a:r>
              <a:rPr lang="en-US" dirty="0"/>
              <a:t>Task Evaluated: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Sentiment Modulation: Fine-tuning a model to produce text with a desired sentiment (positive/negative)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Summarization (TL;DR): Generating short and relevant summaries for long passages. 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Dialogue (Single-turn Chat): Producing contextually relevant responses in a conversational setting. 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2"/>
            </a:pPr>
            <a:r>
              <a:rPr lang="en-US" dirty="0"/>
              <a:t>Models Compared: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Baseline: Pre-trained Language Model (Reference Policy).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RLHF: Policy fine-tuned with reinforcement learning.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DPO: Policy fine-tuned with direct preference optimization.</a:t>
            </a:r>
          </a:p>
          <a:p>
            <a:pPr marL="457200" lvl="1">
              <a:spcBef>
                <a:spcPts val="360"/>
              </a:spcBef>
              <a:buFont typeface="+mj-lt"/>
              <a:buAutoNum type="arabicPeriod" startAt="3"/>
            </a:pPr>
            <a:r>
              <a:rPr lang="en-US" dirty="0"/>
              <a:t>Metrics: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Win Rate: Percentage of cases where human annotators prefer DPO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Reward vs. KL: Tradeoff between reward maximization and divergence from the reference policy. 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Human Feedback: Evaluating generated outputs based on human preferences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574B69-970F-8728-94BB-C4B4CBC069D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35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332" name="Google Shape;332;p5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[Try to structure it somehow like this:]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[Icebreaker: Introduction to provide intuition, etc.]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[Problem description (use formulas if needed), e.g. Object Centric learning]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[Describe the main Method(s) you want to present]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[Advantages of the method, in comparison to what other method’s do]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[Disadvantages … - THINK CRITICALLY HERE !!!! 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[Conclusion, outlook, summary]</a:t>
            </a:r>
            <a:endParaRPr/>
          </a:p>
        </p:txBody>
      </p:sp>
      <p:sp>
        <p:nvSpPr>
          <p:cNvPr id="333" name="Google Shape;333;p5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1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64" name="Google Shape;364;p6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[I often like to just repeat again what we heard in the outline; hopefully people then draw a clear thread through the discussed topics:]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36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[Icebreaker: Introduction to provide intuition, etc.]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[Problem description (use formulas if needed), e.g. Object Centric learning]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[Describe the main Method(s) you want to present]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[Advantages of the method, in comparison to what other method’s do]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[Disadvantages … - THINK CRITICALLY HERE !!!! 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[Conclusion, outlook, summary]</a:t>
            </a:r>
            <a:endParaRPr/>
          </a:p>
        </p:txBody>
      </p:sp>
      <p:sp>
        <p:nvSpPr>
          <p:cNvPr id="365" name="Google Shape;365;p61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787</Words>
  <Application>Microsoft Macintosh PowerPoint</Application>
  <PresentationFormat>On-screen Show (16:9)</PresentationFormat>
  <Paragraphs>106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Noto Sans Symbols</vt:lpstr>
      <vt:lpstr>Cambria Math</vt:lpstr>
      <vt:lpstr>Calibri</vt:lpstr>
      <vt:lpstr>Arial Black</vt:lpstr>
      <vt:lpstr>Simple Light</vt:lpstr>
      <vt:lpstr>Larissa</vt:lpstr>
      <vt:lpstr>Direct Preference Optimization (DPO): Your Language Model is Secretly a Reward Model</vt:lpstr>
      <vt:lpstr>Challenges in Steering Pre-trained LMs</vt:lpstr>
      <vt:lpstr>Research objective: Direct Preference Optimization (DPO)</vt:lpstr>
      <vt:lpstr>Direct Preference Optimization: Technical Insight</vt:lpstr>
      <vt:lpstr>How DPO Simplifies the Process</vt:lpstr>
      <vt:lpstr>Comparison RLHF and DPO</vt:lpstr>
      <vt:lpstr>Experiments and Benchmark Tasks</vt:lpstr>
      <vt:lpstr>Outline</vt:lpstr>
      <vt:lpstr>Summary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</cp:lastModifiedBy>
  <cp:revision>1</cp:revision>
  <dcterms:modified xsi:type="dcterms:W3CDTF">2024-12-04T22:21:09Z</dcterms:modified>
</cp:coreProperties>
</file>