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9" r:id="rId1"/>
    <p:sldMasterId id="2147483700" r:id="rId2"/>
  </p:sldMasterIdLst>
  <p:notesMasterIdLst>
    <p:notesMasterId r:id="rId19"/>
  </p:notesMasterIdLst>
  <p:sldIdLst>
    <p:sldId id="256" r:id="rId3"/>
    <p:sldId id="271" r:id="rId4"/>
    <p:sldId id="272" r:id="rId5"/>
    <p:sldId id="257" r:id="rId6"/>
    <p:sldId id="265" r:id="rId7"/>
    <p:sldId id="258" r:id="rId8"/>
    <p:sldId id="266" r:id="rId9"/>
    <p:sldId id="267" r:id="rId10"/>
    <p:sldId id="268" r:id="rId11"/>
    <p:sldId id="273" r:id="rId12"/>
    <p:sldId id="274" r:id="rId13"/>
    <p:sldId id="275" r:id="rId14"/>
    <p:sldId id="263" r:id="rId15"/>
    <p:sldId id="264" r:id="rId16"/>
    <p:sldId id="269" r:id="rId17"/>
    <p:sldId id="270" r:id="rId18"/>
  </p:sldIdLst>
  <p:sldSz cx="9144000" cy="5143500" type="screen16x9"/>
  <p:notesSz cx="6858000" cy="9144000"/>
  <p:embeddedFontLst>
    <p:embeddedFont>
      <p:font typeface="Arial Black" panose="020B0604020202020204" pitchFamily="34" charset="0"/>
      <p:regular r:id="rId20"/>
      <p:bold r:id="rId21"/>
    </p:embeddedFont>
    <p:embeddedFont>
      <p:font typeface="Cambria Math" panose="02040503050406030204" pitchFamily="18" charset="0"/>
      <p:regular r:id="rId22"/>
    </p:embeddedFont>
    <p:embeddedFont>
      <p:font typeface="Noto Sans Symbols" pitchFamily="2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  <p15:guide id="3" pos="2976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82"/>
    <p:restoredTop sz="94605"/>
  </p:normalViewPr>
  <p:slideViewPr>
    <p:cSldViewPr snapToGrid="0">
      <p:cViewPr varScale="1">
        <p:scale>
          <a:sx n="120" d="100"/>
          <a:sy n="120" d="100"/>
        </p:scale>
        <p:origin x="184" y="1080"/>
      </p:cViewPr>
      <p:guideLst>
        <p:guide orient="horz" pos="1620"/>
        <p:guide pos="2880"/>
        <p:guide pos="29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2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5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518cf1b9eb_0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518cf1b9eb_0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9a77499f06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9a77499f06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g29a77499f06_1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>
          <a:extLst>
            <a:ext uri="{FF2B5EF4-FFF2-40B4-BE49-F238E27FC236}">
              <a16:creationId xmlns:a16="http://schemas.microsoft.com/office/drawing/2014/main" id="{FAC7FDC8-2109-4368-C5EA-51C605D3A5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9a77499f06_1_14:notes">
            <a:extLst>
              <a:ext uri="{FF2B5EF4-FFF2-40B4-BE49-F238E27FC236}">
                <a16:creationId xmlns:a16="http://schemas.microsoft.com/office/drawing/2014/main" id="{900F2673-3270-1404-10A4-BC71974B2E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9a77499f06_1_14:notes">
            <a:extLst>
              <a:ext uri="{FF2B5EF4-FFF2-40B4-BE49-F238E27FC236}">
                <a16:creationId xmlns:a16="http://schemas.microsoft.com/office/drawing/2014/main" id="{7EE2BE10-C226-02EA-3145-3E2B162A09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g29a77499f06_1_14:notes">
            <a:extLst>
              <a:ext uri="{FF2B5EF4-FFF2-40B4-BE49-F238E27FC236}">
                <a16:creationId xmlns:a16="http://schemas.microsoft.com/office/drawing/2014/main" id="{09D826FA-3A83-EEB0-8F88-01CE4295DE6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5096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a386f95ed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a386f95ed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g2a386f95ed3_0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9a77499f06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9a77499f06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g29a77499f06_1_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a386f95ed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a386f95ed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g2a386f95ed3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/End with logo colored">
  <p:cSld name="Title/End with logo colored">
    <p:bg>
      <p:bgPr>
        <a:solidFill>
          <a:schemeClr val="accen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69120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69201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>
            <a:spLocks noGrp="1"/>
          </p:cNvSpPr>
          <p:nvPr>
            <p:ph type="pic" idx="2"/>
          </p:nvPr>
        </p:nvSpPr>
        <p:spPr>
          <a:xfrm>
            <a:off x="7613670" y="1887599"/>
            <a:ext cx="1101600" cy="814200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Google Shape;17;p2"/>
          <p:cNvSpPr>
            <a:spLocks noGrp="1"/>
          </p:cNvSpPr>
          <p:nvPr>
            <p:ph type="pic" idx="3"/>
          </p:nvPr>
        </p:nvSpPr>
        <p:spPr>
          <a:xfrm>
            <a:off x="7613809" y="3029423"/>
            <a:ext cx="1101600" cy="814200"/>
          </a:xfrm>
          <a:prstGeom prst="rect">
            <a:avLst/>
          </a:prstGeom>
          <a:noFill/>
          <a:ln>
            <a:noFill/>
          </a:ln>
        </p:spPr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/End with logo colored 1">
  <p:cSld name="Title/End with logo colored_1">
    <p:bg>
      <p:bgPr>
        <a:solidFill>
          <a:schemeClr val="accent2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69120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69201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>
            <a:spLocks noGrp="1"/>
          </p:cNvSpPr>
          <p:nvPr>
            <p:ph type="pic" idx="2"/>
          </p:nvPr>
        </p:nvSpPr>
        <p:spPr>
          <a:xfrm>
            <a:off x="7613670" y="1887599"/>
            <a:ext cx="1101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◦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◆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6"/>
          <p:cNvSpPr>
            <a:spLocks noGrp="1"/>
          </p:cNvSpPr>
          <p:nvPr>
            <p:ph type="pic" idx="3"/>
          </p:nvPr>
        </p:nvSpPr>
        <p:spPr>
          <a:xfrm>
            <a:off x="7613809" y="3029423"/>
            <a:ext cx="1101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◦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◆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buNone/>
              <a:defRPr sz="1300"/>
            </a:lvl1pPr>
            <a:lvl2pPr lvl="1" rtl="0">
              <a:buNone/>
              <a:defRPr sz="1300"/>
            </a:lvl2pPr>
            <a:lvl3pPr lvl="2" rtl="0">
              <a:buNone/>
              <a:defRPr sz="1300"/>
            </a:lvl3pPr>
            <a:lvl4pPr lvl="3" rtl="0">
              <a:buNone/>
              <a:defRPr sz="1300"/>
            </a:lvl4pPr>
            <a:lvl5pPr lvl="4" rtl="0">
              <a:buNone/>
              <a:defRPr sz="1300"/>
            </a:lvl5pPr>
            <a:lvl6pPr lvl="5" rtl="0">
              <a:buNone/>
              <a:defRPr sz="1300"/>
            </a:lvl6pPr>
            <a:lvl7pPr lvl="6" rtl="0">
              <a:buNone/>
              <a:defRPr sz="1300"/>
            </a:lvl7pPr>
            <a:lvl8pPr lvl="7" rtl="0">
              <a:buNone/>
              <a:defRPr sz="1300"/>
            </a:lvl8pPr>
            <a:lvl9pPr lvl="8" rtl="0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logo TNF">
  <p:cSld name="Title without logo TNF"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/>
          <p:nvPr/>
        </p:nvSpPr>
        <p:spPr>
          <a:xfrm>
            <a:off x="0" y="0"/>
            <a:ext cx="9144000" cy="4607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83367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83463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303" y="2423336"/>
            <a:ext cx="1646999" cy="1647063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">
  <p:cSld name="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53700" y="1216188"/>
            <a:ext cx="8353800" cy="3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92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◦"/>
              <a:defRPr/>
            </a:lvl2pPr>
            <a:lvl3pPr marL="1371600" lvl="2" indent="-2984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/>
            </a:lvl3pPr>
            <a:lvl4pPr marL="1828800" lvl="3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  <a:defRPr/>
            </a:lvl4pPr>
            <a:lvl5pPr marL="2286000" lvl="4" indent="-2857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◆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2"/>
          </p:nvPr>
        </p:nvSpPr>
        <p:spPr>
          <a:xfrm>
            <a:off x="353700" y="4394115"/>
            <a:ext cx="8353800" cy="2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83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6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600"/>
            </a:lvl2pPr>
            <a:lvl3pPr marL="1371600" lvl="2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600"/>
            </a:lvl3pPr>
            <a:lvl4pPr marL="1828800" lvl="3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4pPr>
            <a:lvl5pPr marL="2286000" lvl="4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None/>
              <a:defRPr sz="600"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/End with logo">
  <p:cSld name="Title/End with logo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69120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/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69201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 Black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0"/>
          <p:cNvSpPr txBox="1"/>
          <p:nvPr/>
        </p:nvSpPr>
        <p:spPr>
          <a:xfrm>
            <a:off x="7549200" y="4125600"/>
            <a:ext cx="1047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UNIVERSITY LINZ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4040 Linz, Austria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76500" y="415800"/>
            <a:ext cx="1449048" cy="1025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>
            <a:spLocks noGrp="1"/>
          </p:cNvSpPr>
          <p:nvPr>
            <p:ph type="pic" idx="2"/>
          </p:nvPr>
        </p:nvSpPr>
        <p:spPr>
          <a:xfrm>
            <a:off x="7613669" y="1887599"/>
            <a:ext cx="1101600" cy="8142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20"/>
          <p:cNvSpPr>
            <a:spLocks noGrp="1"/>
          </p:cNvSpPr>
          <p:nvPr>
            <p:ph type="pic" idx="3"/>
          </p:nvPr>
        </p:nvSpPr>
        <p:spPr>
          <a:xfrm>
            <a:off x="7613809" y="3029423"/>
            <a:ext cx="1101600" cy="814200"/>
          </a:xfrm>
          <a:prstGeom prst="rect">
            <a:avLst/>
          </a:prstGeom>
          <a:noFill/>
          <a:ln>
            <a:noFill/>
          </a:ln>
        </p:spPr>
      </p:sp>
      <p:pic>
        <p:nvPicPr>
          <p:cNvPr id="106" name="Google Shape;106;p20"/>
          <p:cNvPicPr preferRelativeResize="0"/>
          <p:nvPr/>
        </p:nvPicPr>
        <p:blipFill rotWithShape="1">
          <a:blip r:embed="rId3">
            <a:alphaModFix/>
          </a:blip>
          <a:srcRect l="27453" t="15293" r="42711" b="38847"/>
          <a:stretch/>
        </p:blipFill>
        <p:spPr>
          <a:xfrm>
            <a:off x="228184" y="2427238"/>
            <a:ext cx="1890000" cy="17304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">
  <p:cSld name="JKU Logo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54700" y="1179900"/>
            <a:ext cx="5338605" cy="377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>
  <p:cSld name="TITLE_AND_BODY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logo">
  <p:cSld name="Title without logo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364499" y="4058100"/>
            <a:ext cx="83349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/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83448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 Black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112" name="Google Shape;112;p22"/>
          <p:cNvPicPr preferRelativeResize="0"/>
          <p:nvPr/>
        </p:nvPicPr>
        <p:blipFill rotWithShape="1">
          <a:blip r:embed="rId2">
            <a:alphaModFix/>
          </a:blip>
          <a:srcRect l="27453" t="15293" r="42711" b="38847"/>
          <a:stretch/>
        </p:blipFill>
        <p:spPr>
          <a:xfrm>
            <a:off x="228184" y="2427238"/>
            <a:ext cx="1890000" cy="1730453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2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operation overview">
  <p:cSld name="Cooperation overview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3"/>
          <p:cNvSpPr>
            <a:spLocks noGrp="1"/>
          </p:cNvSpPr>
          <p:nvPr>
            <p:ph type="pic" idx="2"/>
          </p:nvPr>
        </p:nvSpPr>
        <p:spPr>
          <a:xfrm>
            <a:off x="6181094" y="1290892"/>
            <a:ext cx="2538000" cy="9531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3"/>
          <p:cNvSpPr>
            <a:spLocks noGrp="1"/>
          </p:cNvSpPr>
          <p:nvPr>
            <p:ph type="pic" idx="3"/>
          </p:nvPr>
        </p:nvSpPr>
        <p:spPr>
          <a:xfrm>
            <a:off x="430992" y="1290892"/>
            <a:ext cx="2538000" cy="9531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23"/>
          <p:cNvSpPr>
            <a:spLocks noGrp="1"/>
          </p:cNvSpPr>
          <p:nvPr>
            <p:ph type="pic" idx="4"/>
          </p:nvPr>
        </p:nvSpPr>
        <p:spPr>
          <a:xfrm>
            <a:off x="3305458" y="1290114"/>
            <a:ext cx="2538000" cy="9531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23"/>
          <p:cNvSpPr>
            <a:spLocks noGrp="1"/>
          </p:cNvSpPr>
          <p:nvPr>
            <p:ph type="pic" idx="5"/>
          </p:nvPr>
        </p:nvSpPr>
        <p:spPr>
          <a:xfrm>
            <a:off x="6181094" y="2468495"/>
            <a:ext cx="2538000" cy="9531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3"/>
          <p:cNvSpPr>
            <a:spLocks noGrp="1"/>
          </p:cNvSpPr>
          <p:nvPr>
            <p:ph type="pic" idx="6"/>
          </p:nvPr>
        </p:nvSpPr>
        <p:spPr>
          <a:xfrm>
            <a:off x="430992" y="2468495"/>
            <a:ext cx="2538000" cy="9531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3"/>
          <p:cNvSpPr>
            <a:spLocks noGrp="1"/>
          </p:cNvSpPr>
          <p:nvPr>
            <p:ph type="pic" idx="7"/>
          </p:nvPr>
        </p:nvSpPr>
        <p:spPr>
          <a:xfrm>
            <a:off x="3305458" y="2467717"/>
            <a:ext cx="2538000" cy="9531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23"/>
          <p:cNvSpPr>
            <a:spLocks noGrp="1"/>
          </p:cNvSpPr>
          <p:nvPr>
            <p:ph type="pic" idx="8"/>
          </p:nvPr>
        </p:nvSpPr>
        <p:spPr>
          <a:xfrm>
            <a:off x="6184782" y="3650615"/>
            <a:ext cx="2538000" cy="953100"/>
          </a:xfrm>
          <a:prstGeom prst="rect">
            <a:avLst/>
          </a:prstGeom>
          <a:noFill/>
          <a:ln>
            <a:noFill/>
          </a:ln>
        </p:spPr>
      </p:sp>
      <p:sp>
        <p:nvSpPr>
          <p:cNvPr id="128" name="Google Shape;128;p23"/>
          <p:cNvSpPr>
            <a:spLocks noGrp="1"/>
          </p:cNvSpPr>
          <p:nvPr>
            <p:ph type="pic" idx="9"/>
          </p:nvPr>
        </p:nvSpPr>
        <p:spPr>
          <a:xfrm>
            <a:off x="434681" y="3650615"/>
            <a:ext cx="2538000" cy="9531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3"/>
          <p:cNvSpPr>
            <a:spLocks noGrp="1"/>
          </p:cNvSpPr>
          <p:nvPr>
            <p:ph type="pic" idx="13"/>
          </p:nvPr>
        </p:nvSpPr>
        <p:spPr>
          <a:xfrm>
            <a:off x="3309146" y="3649838"/>
            <a:ext cx="2538000" cy="953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75">
          <p15:clr>
            <a:srgbClr val="FBAE40"/>
          </p15:clr>
        </p15:guide>
        <p15:guide id="2" pos="408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verview">
  <p:cSld name="Overview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body" idx="1"/>
          </p:nvPr>
        </p:nvSpPr>
        <p:spPr>
          <a:xfrm>
            <a:off x="467320" y="477460"/>
            <a:ext cx="8133900" cy="41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300"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175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100"/>
            </a:lvl2pPr>
            <a:lvl3pPr marL="1371600" lvl="2" indent="-2984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/>
            </a:lvl3pPr>
            <a:lvl4pPr marL="1828800" lvl="3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  <a:defRPr/>
            </a:lvl4pPr>
            <a:lvl5pPr marL="2286000" lvl="4" indent="-2857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◆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image, black text">
  <p:cSld name="Large image, black 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4617000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25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5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image, white text">
  <p:cSld name="Large image, white 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46170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26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 Black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 and contrast">
  <p:cSld name="Comparison and contras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body" idx="1"/>
          </p:nvPr>
        </p:nvSpPr>
        <p:spPr>
          <a:xfrm>
            <a:off x="359100" y="1231200"/>
            <a:ext cx="4050000" cy="3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92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◦"/>
              <a:defRPr/>
            </a:lvl2pPr>
            <a:lvl3pPr marL="1371600" lvl="2" indent="-2984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/>
            </a:lvl3pPr>
            <a:lvl4pPr marL="1828800" lvl="3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  <a:defRPr/>
            </a:lvl4pPr>
            <a:lvl5pPr marL="2286000" lvl="4" indent="-2857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◆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body" idx="2"/>
          </p:nvPr>
        </p:nvSpPr>
        <p:spPr>
          <a:xfrm>
            <a:off x="4660200" y="1228500"/>
            <a:ext cx="4050000" cy="3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302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1pPr>
            <a:lvl2pPr marL="914400" lvl="1" indent="-3365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◦"/>
              <a:defRPr/>
            </a:lvl2pPr>
            <a:lvl3pPr marL="1371600" lvl="2" indent="-2984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/>
            </a:lvl3pPr>
            <a:lvl4pPr marL="1828800" lvl="3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  <a:defRPr/>
            </a:lvl4pPr>
            <a:lvl5pPr marL="2286000" lvl="4" indent="-2857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◆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27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image and text">
  <p:cSld name="Large image and tex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>
            <a:spLocks noGrp="1"/>
          </p:cNvSpPr>
          <p:nvPr>
            <p:ph type="body" idx="1"/>
          </p:nvPr>
        </p:nvSpPr>
        <p:spPr>
          <a:xfrm>
            <a:off x="6102000" y="1228500"/>
            <a:ext cx="2605500" cy="33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302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1pPr>
            <a:lvl2pPr marL="914400" lvl="1" indent="-3365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◦"/>
              <a:defRPr/>
            </a:lvl2pPr>
            <a:lvl3pPr marL="1371600" lvl="2" indent="-2984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/>
            </a:lvl3pPr>
            <a:lvl4pPr marL="1828800" lvl="3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  <a:defRPr/>
            </a:lvl4pPr>
            <a:lvl5pPr marL="2286000" lvl="4" indent="-2857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◆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28"/>
          <p:cNvSpPr>
            <a:spLocks noGrp="1"/>
          </p:cNvSpPr>
          <p:nvPr>
            <p:ph type="pic" idx="2"/>
          </p:nvPr>
        </p:nvSpPr>
        <p:spPr>
          <a:xfrm>
            <a:off x="432000" y="1291135"/>
            <a:ext cx="5410800" cy="3312900"/>
          </a:xfrm>
          <a:prstGeom prst="rect">
            <a:avLst/>
          </a:prstGeom>
          <a:noFill/>
          <a:ln>
            <a:noFill/>
          </a:ln>
        </p:spPr>
      </p:sp>
      <p:sp>
        <p:nvSpPr>
          <p:cNvPr id="157" name="Google Shape;157;p28"/>
          <p:cNvSpPr txBox="1">
            <a:spLocks noGrp="1"/>
          </p:cNvSpPr>
          <p:nvPr>
            <p:ph type="body" idx="3"/>
          </p:nvPr>
        </p:nvSpPr>
        <p:spPr>
          <a:xfrm>
            <a:off x="432000" y="4398736"/>
            <a:ext cx="54108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83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6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600"/>
            </a:lvl2pPr>
            <a:lvl3pPr marL="1371600" lvl="2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600"/>
            </a:lvl3pPr>
            <a:lvl4pPr marL="1828800" lvl="3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4pPr>
            <a:lvl5pPr marL="2286000" lvl="4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None/>
              <a:defRPr sz="600"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28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8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8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8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rmulas">
  <p:cSld name="Formulas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>
            <a:spLocks noGrp="1"/>
          </p:cNvSpPr>
          <p:nvPr>
            <p:ph type="pic" idx="2"/>
          </p:nvPr>
        </p:nvSpPr>
        <p:spPr>
          <a:xfrm>
            <a:off x="1552500" y="1293224"/>
            <a:ext cx="6056100" cy="3312900"/>
          </a:xfrm>
          <a:prstGeom prst="rect">
            <a:avLst/>
          </a:prstGeom>
          <a:noFill/>
          <a:ln>
            <a:noFill/>
          </a:ln>
        </p:spPr>
      </p:sp>
      <p:sp>
        <p:nvSpPr>
          <p:cNvPr id="164" name="Google Shape;164;p29"/>
          <p:cNvSpPr txBox="1">
            <a:spLocks noGrp="1"/>
          </p:cNvSpPr>
          <p:nvPr>
            <p:ph type="body" idx="1"/>
          </p:nvPr>
        </p:nvSpPr>
        <p:spPr>
          <a:xfrm>
            <a:off x="1536300" y="4397969"/>
            <a:ext cx="6072300" cy="2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83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6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600"/>
            </a:lvl2pPr>
            <a:lvl3pPr marL="1371600" lvl="2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600"/>
            </a:lvl3pPr>
            <a:lvl4pPr marL="1828800" lvl="3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4pPr>
            <a:lvl5pPr marL="2286000" lvl="4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None/>
              <a:defRPr sz="600"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29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9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9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9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>
  <p:cSld name="Video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30"/>
          <p:cNvSpPr>
            <a:spLocks noGrp="1"/>
          </p:cNvSpPr>
          <p:nvPr>
            <p:ph type="media" idx="2"/>
          </p:nvPr>
        </p:nvSpPr>
        <p:spPr>
          <a:xfrm>
            <a:off x="432000" y="1293227"/>
            <a:ext cx="8275500" cy="33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◦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◆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" name="Google Shape;172;p30"/>
          <p:cNvSpPr txBox="1">
            <a:spLocks noGrp="1"/>
          </p:cNvSpPr>
          <p:nvPr>
            <p:ph type="body" idx="1"/>
          </p:nvPr>
        </p:nvSpPr>
        <p:spPr>
          <a:xfrm>
            <a:off x="432000" y="4398300"/>
            <a:ext cx="8275500" cy="2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83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6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600"/>
            </a:lvl2pPr>
            <a:lvl3pPr marL="1371600" lvl="2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600"/>
            </a:lvl3pPr>
            <a:lvl4pPr marL="1828800" lvl="3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4pPr>
            <a:lvl5pPr marL="2286000" lvl="4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None/>
              <a:defRPr sz="600"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30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30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0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smaller images and text">
  <p:cSld name="3 smaller images and tex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31"/>
          <p:cNvSpPr txBox="1">
            <a:spLocks noGrp="1"/>
          </p:cNvSpPr>
          <p:nvPr>
            <p:ph type="body" idx="1"/>
          </p:nvPr>
        </p:nvSpPr>
        <p:spPr>
          <a:xfrm>
            <a:off x="3291074" y="1228500"/>
            <a:ext cx="5418900" cy="3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302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1pPr>
            <a:lvl2pPr marL="914400" lvl="1" indent="-3365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◦"/>
              <a:defRPr/>
            </a:lvl2pPr>
            <a:lvl3pPr marL="1371600" lvl="2" indent="-2984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/>
            </a:lvl3pPr>
            <a:lvl4pPr marL="1828800" lvl="3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  <a:defRPr/>
            </a:lvl4pPr>
            <a:lvl5pPr marL="2286000" lvl="4" indent="-2857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◆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79" name="Google Shape;179;p31"/>
          <p:cNvSpPr/>
          <p:nvPr/>
        </p:nvSpPr>
        <p:spPr>
          <a:xfrm>
            <a:off x="3683660" y="1083128"/>
            <a:ext cx="4698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1"/>
          <p:cNvSpPr>
            <a:spLocks noGrp="1"/>
          </p:cNvSpPr>
          <p:nvPr>
            <p:ph type="pic" idx="2"/>
          </p:nvPr>
        </p:nvSpPr>
        <p:spPr>
          <a:xfrm>
            <a:off x="433283" y="1294384"/>
            <a:ext cx="2544900" cy="1026000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31"/>
          <p:cNvSpPr>
            <a:spLocks noGrp="1"/>
          </p:cNvSpPr>
          <p:nvPr>
            <p:ph type="pic" idx="3"/>
          </p:nvPr>
        </p:nvSpPr>
        <p:spPr>
          <a:xfrm>
            <a:off x="433277" y="2441189"/>
            <a:ext cx="2544900" cy="1026000"/>
          </a:xfrm>
          <a:prstGeom prst="rect">
            <a:avLst/>
          </a:prstGeom>
          <a:noFill/>
          <a:ln>
            <a:noFill/>
          </a:ln>
        </p:spPr>
      </p:sp>
      <p:sp>
        <p:nvSpPr>
          <p:cNvPr id="182" name="Google Shape;182;p31"/>
          <p:cNvSpPr>
            <a:spLocks noGrp="1"/>
          </p:cNvSpPr>
          <p:nvPr>
            <p:ph type="pic" idx="4"/>
          </p:nvPr>
        </p:nvSpPr>
        <p:spPr>
          <a:xfrm>
            <a:off x="433277" y="3581678"/>
            <a:ext cx="2544900" cy="1026000"/>
          </a:xfrm>
          <a:prstGeom prst="rect">
            <a:avLst/>
          </a:prstGeom>
          <a:noFill/>
          <a:ln>
            <a:noFill/>
          </a:ln>
        </p:spPr>
      </p:sp>
      <p:sp>
        <p:nvSpPr>
          <p:cNvPr id="183" name="Google Shape;183;p31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31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31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image and text">
  <p:cSld name="Small image and text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32"/>
          <p:cNvSpPr txBox="1">
            <a:spLocks noGrp="1"/>
          </p:cNvSpPr>
          <p:nvPr>
            <p:ph type="body" idx="1"/>
          </p:nvPr>
        </p:nvSpPr>
        <p:spPr>
          <a:xfrm>
            <a:off x="3289536" y="1231200"/>
            <a:ext cx="5418900" cy="3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302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1pPr>
            <a:lvl2pPr marL="914400" lvl="1" indent="-3365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◦"/>
              <a:defRPr/>
            </a:lvl2pPr>
            <a:lvl3pPr marL="1371600" lvl="2" indent="-2984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/>
            </a:lvl3pPr>
            <a:lvl4pPr marL="1828800" lvl="3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  <a:defRPr/>
            </a:lvl4pPr>
            <a:lvl5pPr marL="2286000" lvl="4" indent="-2857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◆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32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32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32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2" name="Google Shape;192;p32"/>
          <p:cNvSpPr>
            <a:spLocks noGrp="1"/>
          </p:cNvSpPr>
          <p:nvPr>
            <p:ph type="pic" idx="2"/>
          </p:nvPr>
        </p:nvSpPr>
        <p:spPr>
          <a:xfrm>
            <a:off x="431800" y="1293225"/>
            <a:ext cx="2546400" cy="331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>
  <p:cSld name="Leer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33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33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33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All purpose">
  <p:cSld name="JKU Logo All purpose">
    <p:bg>
      <p:bgPr>
        <a:solidFill>
          <a:schemeClr val="accent1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54700" y="1179900"/>
            <a:ext cx="5338605" cy="377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/End with logo All purpose">
  <p:cSld name="Title/End with logo All purpose">
    <p:bg>
      <p:bgPr>
        <a:solidFill>
          <a:schemeClr val="accent1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69120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02" name="Google Shape;202;p35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69201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35"/>
          <p:cNvSpPr txBox="1"/>
          <p:nvPr/>
        </p:nvSpPr>
        <p:spPr>
          <a:xfrm>
            <a:off x="7549200" y="4125600"/>
            <a:ext cx="1047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UNIVERSITY LINZ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Austria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5"/>
          <p:cNvSpPr>
            <a:spLocks noGrp="1"/>
          </p:cNvSpPr>
          <p:nvPr>
            <p:ph type="pic" idx="2"/>
          </p:nvPr>
        </p:nvSpPr>
        <p:spPr>
          <a:xfrm>
            <a:off x="7613669" y="1887599"/>
            <a:ext cx="1101600" cy="814200"/>
          </a:xfrm>
          <a:prstGeom prst="rect">
            <a:avLst/>
          </a:prstGeom>
          <a:noFill/>
          <a:ln>
            <a:noFill/>
          </a:ln>
        </p:spPr>
      </p:sp>
      <p:sp>
        <p:nvSpPr>
          <p:cNvPr id="205" name="Google Shape;205;p35"/>
          <p:cNvSpPr>
            <a:spLocks noGrp="1"/>
          </p:cNvSpPr>
          <p:nvPr>
            <p:ph type="pic" idx="3"/>
          </p:nvPr>
        </p:nvSpPr>
        <p:spPr>
          <a:xfrm>
            <a:off x="7613809" y="3029423"/>
            <a:ext cx="1101600" cy="814200"/>
          </a:xfrm>
          <a:prstGeom prst="rect">
            <a:avLst/>
          </a:prstGeom>
          <a:noFill/>
          <a:ln>
            <a:noFill/>
          </a:ln>
        </p:spPr>
      </p:sp>
      <p:pic>
        <p:nvPicPr>
          <p:cNvPr id="206" name="Google Shape;206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303" y="2423336"/>
            <a:ext cx="1646999" cy="1647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6500" y="415800"/>
            <a:ext cx="1449048" cy="102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logo All purpose">
  <p:cSld name="Title without logo All purpose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/>
          <p:nvPr/>
        </p:nvSpPr>
        <p:spPr>
          <a:xfrm>
            <a:off x="0" y="0"/>
            <a:ext cx="9144000" cy="460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6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83367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1" name="Google Shape;211;p36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83463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212" name="Google Shape;212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303" y="2423336"/>
            <a:ext cx="1646999" cy="1647063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6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36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36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TNF">
  <p:cSld name="JKU Logo TNF">
    <p:bg>
      <p:bgPr>
        <a:solidFill>
          <a:schemeClr val="accent2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54700" y="1179900"/>
            <a:ext cx="5338605" cy="377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/End with logo TNF">
  <p:cSld name="Title/End with logo TNF">
    <p:bg>
      <p:bgPr>
        <a:solidFill>
          <a:schemeClr val="accent2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69120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20" name="Google Shape;220;p38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69201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38"/>
          <p:cNvSpPr txBox="1"/>
          <p:nvPr/>
        </p:nvSpPr>
        <p:spPr>
          <a:xfrm>
            <a:off x="7549200" y="4125600"/>
            <a:ext cx="1047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UNIVERSITY LINZ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Austria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8"/>
          <p:cNvSpPr>
            <a:spLocks noGrp="1"/>
          </p:cNvSpPr>
          <p:nvPr>
            <p:ph type="pic" idx="2"/>
          </p:nvPr>
        </p:nvSpPr>
        <p:spPr>
          <a:xfrm>
            <a:off x="7613669" y="1887599"/>
            <a:ext cx="1101600" cy="814200"/>
          </a:xfrm>
          <a:prstGeom prst="rect">
            <a:avLst/>
          </a:prstGeom>
          <a:noFill/>
          <a:ln>
            <a:noFill/>
          </a:ln>
        </p:spPr>
      </p:sp>
      <p:sp>
        <p:nvSpPr>
          <p:cNvPr id="223" name="Google Shape;223;p38"/>
          <p:cNvSpPr>
            <a:spLocks noGrp="1"/>
          </p:cNvSpPr>
          <p:nvPr>
            <p:ph type="pic" idx="3"/>
          </p:nvPr>
        </p:nvSpPr>
        <p:spPr>
          <a:xfrm>
            <a:off x="7613809" y="3029423"/>
            <a:ext cx="1101600" cy="814200"/>
          </a:xfrm>
          <a:prstGeom prst="rect">
            <a:avLst/>
          </a:prstGeom>
          <a:noFill/>
          <a:ln>
            <a:noFill/>
          </a:ln>
        </p:spPr>
      </p:sp>
      <p:pic>
        <p:nvPicPr>
          <p:cNvPr id="224" name="Google Shape;224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303" y="2423336"/>
            <a:ext cx="1646999" cy="1647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6501" y="415800"/>
            <a:ext cx="1449048" cy="102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SOWI">
  <p:cSld name="JKU Logo SOWI">
    <p:bg>
      <p:bgPr>
        <a:solidFill>
          <a:schemeClr val="accent4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54700" y="1179900"/>
            <a:ext cx="5338605" cy="377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/End with logo SOWI">
  <p:cSld name="Title/End with logo SOWI">
    <p:bg>
      <p:bgPr>
        <a:solidFill>
          <a:schemeClr val="accent4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0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69120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30" name="Google Shape;230;p40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69201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40"/>
          <p:cNvSpPr txBox="1"/>
          <p:nvPr/>
        </p:nvSpPr>
        <p:spPr>
          <a:xfrm>
            <a:off x="7549200" y="4125600"/>
            <a:ext cx="1047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UNIVERSITY LINZ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Austria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40"/>
          <p:cNvSpPr>
            <a:spLocks noGrp="1"/>
          </p:cNvSpPr>
          <p:nvPr>
            <p:ph type="pic" idx="2"/>
          </p:nvPr>
        </p:nvSpPr>
        <p:spPr>
          <a:xfrm>
            <a:off x="7613669" y="1887599"/>
            <a:ext cx="1101600" cy="814200"/>
          </a:xfrm>
          <a:prstGeom prst="rect">
            <a:avLst/>
          </a:prstGeom>
          <a:noFill/>
          <a:ln>
            <a:noFill/>
          </a:ln>
        </p:spPr>
      </p:sp>
      <p:sp>
        <p:nvSpPr>
          <p:cNvPr id="233" name="Google Shape;233;p40"/>
          <p:cNvSpPr>
            <a:spLocks noGrp="1"/>
          </p:cNvSpPr>
          <p:nvPr>
            <p:ph type="pic" idx="3"/>
          </p:nvPr>
        </p:nvSpPr>
        <p:spPr>
          <a:xfrm>
            <a:off x="7613809" y="3029423"/>
            <a:ext cx="1101600" cy="814200"/>
          </a:xfrm>
          <a:prstGeom prst="rect">
            <a:avLst/>
          </a:prstGeom>
          <a:noFill/>
          <a:ln>
            <a:noFill/>
          </a:ln>
        </p:spPr>
      </p:sp>
      <p:pic>
        <p:nvPicPr>
          <p:cNvPr id="234" name="Google Shape;234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303" y="2423336"/>
            <a:ext cx="1646999" cy="1647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6501" y="415800"/>
            <a:ext cx="1449048" cy="102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logo SOWI">
  <p:cSld name="Title without logo SOWI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1"/>
          <p:cNvSpPr/>
          <p:nvPr/>
        </p:nvSpPr>
        <p:spPr>
          <a:xfrm>
            <a:off x="0" y="0"/>
            <a:ext cx="9144000" cy="4607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41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83367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39" name="Google Shape;239;p41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83463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240" name="Google Shape;240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303" y="2423336"/>
            <a:ext cx="1646999" cy="1647063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41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41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41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RE">
  <p:cSld name="JKU Logo RE">
    <p:bg>
      <p:bgPr>
        <a:solidFill>
          <a:schemeClr val="accent5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54700" y="1179900"/>
            <a:ext cx="5338605" cy="377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/End with logo RE">
  <p:cSld name="Title/End with logo RE">
    <p:bg>
      <p:bgPr>
        <a:solidFill>
          <a:schemeClr val="accent5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3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69120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48" name="Google Shape;248;p43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69201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43"/>
          <p:cNvSpPr txBox="1"/>
          <p:nvPr/>
        </p:nvSpPr>
        <p:spPr>
          <a:xfrm>
            <a:off x="7549200" y="4125600"/>
            <a:ext cx="1047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UNIVERSITY LINZ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Austria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3"/>
          <p:cNvSpPr>
            <a:spLocks noGrp="1"/>
          </p:cNvSpPr>
          <p:nvPr>
            <p:ph type="pic" idx="2"/>
          </p:nvPr>
        </p:nvSpPr>
        <p:spPr>
          <a:xfrm>
            <a:off x="7613669" y="1887599"/>
            <a:ext cx="1101600" cy="814200"/>
          </a:xfrm>
          <a:prstGeom prst="rect">
            <a:avLst/>
          </a:prstGeom>
          <a:noFill/>
          <a:ln>
            <a:noFill/>
          </a:ln>
        </p:spPr>
      </p:sp>
      <p:sp>
        <p:nvSpPr>
          <p:cNvPr id="251" name="Google Shape;251;p43"/>
          <p:cNvSpPr>
            <a:spLocks noGrp="1"/>
          </p:cNvSpPr>
          <p:nvPr>
            <p:ph type="pic" idx="3"/>
          </p:nvPr>
        </p:nvSpPr>
        <p:spPr>
          <a:xfrm>
            <a:off x="7613809" y="3029423"/>
            <a:ext cx="1101600" cy="814200"/>
          </a:xfrm>
          <a:prstGeom prst="rect">
            <a:avLst/>
          </a:prstGeom>
          <a:noFill/>
          <a:ln>
            <a:noFill/>
          </a:ln>
        </p:spPr>
      </p:sp>
      <p:pic>
        <p:nvPicPr>
          <p:cNvPr id="252" name="Google Shape;252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303" y="2423336"/>
            <a:ext cx="1646999" cy="1647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6501" y="415800"/>
            <a:ext cx="1449048" cy="102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logo RE">
  <p:cSld name="Title without logo RE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4"/>
          <p:cNvSpPr/>
          <p:nvPr/>
        </p:nvSpPr>
        <p:spPr>
          <a:xfrm>
            <a:off x="0" y="0"/>
            <a:ext cx="9144000" cy="4607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44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83367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57" name="Google Shape;257;p44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83463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258" name="Google Shape;258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303" y="2423336"/>
            <a:ext cx="1646999" cy="1647063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44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44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44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MED">
  <p:cSld name="JKU Logo MED">
    <p:bg>
      <p:bgPr>
        <a:solidFill>
          <a:schemeClr val="accent6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54700" y="1179900"/>
            <a:ext cx="5338605" cy="377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/End with logo MED">
  <p:cSld name="Title/End with logo MED">
    <p:bg>
      <p:bgPr>
        <a:solidFill>
          <a:schemeClr val="accent6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6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69120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66" name="Google Shape;266;p46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69201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46"/>
          <p:cNvSpPr txBox="1"/>
          <p:nvPr/>
        </p:nvSpPr>
        <p:spPr>
          <a:xfrm>
            <a:off x="7549200" y="4125600"/>
            <a:ext cx="1047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UNIVERSITY LINZ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Austria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46"/>
          <p:cNvSpPr>
            <a:spLocks noGrp="1"/>
          </p:cNvSpPr>
          <p:nvPr>
            <p:ph type="pic" idx="2"/>
          </p:nvPr>
        </p:nvSpPr>
        <p:spPr>
          <a:xfrm>
            <a:off x="7613669" y="1887599"/>
            <a:ext cx="1101600" cy="814200"/>
          </a:xfrm>
          <a:prstGeom prst="rect">
            <a:avLst/>
          </a:prstGeom>
          <a:noFill/>
          <a:ln>
            <a:noFill/>
          </a:ln>
        </p:spPr>
      </p:sp>
      <p:sp>
        <p:nvSpPr>
          <p:cNvPr id="269" name="Google Shape;269;p46"/>
          <p:cNvSpPr>
            <a:spLocks noGrp="1"/>
          </p:cNvSpPr>
          <p:nvPr>
            <p:ph type="pic" idx="3"/>
          </p:nvPr>
        </p:nvSpPr>
        <p:spPr>
          <a:xfrm>
            <a:off x="7613809" y="3029423"/>
            <a:ext cx="1101600" cy="814200"/>
          </a:xfrm>
          <a:prstGeom prst="rect">
            <a:avLst/>
          </a:prstGeom>
          <a:noFill/>
          <a:ln>
            <a:noFill/>
          </a:ln>
        </p:spPr>
      </p:sp>
      <p:pic>
        <p:nvPicPr>
          <p:cNvPr id="270" name="Google Shape;270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303" y="2423336"/>
            <a:ext cx="1646999" cy="1647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6501" y="415800"/>
            <a:ext cx="1449048" cy="102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logo MED">
  <p:cSld name="Title without logo MED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7"/>
          <p:cNvSpPr/>
          <p:nvPr/>
        </p:nvSpPr>
        <p:spPr>
          <a:xfrm>
            <a:off x="0" y="0"/>
            <a:ext cx="9144000" cy="460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47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83367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75" name="Google Shape;275;p47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83463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276" name="Google Shape;276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303" y="2423336"/>
            <a:ext cx="1646999" cy="1647063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47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47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47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82" name="Google Shape;282;p4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3" name="Google Shape;283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9250" rtl="0">
              <a:spcBef>
                <a:spcPts val="300"/>
              </a:spcBef>
              <a:spcAft>
                <a:spcPts val="0"/>
              </a:spcAft>
              <a:buSzPts val="1900"/>
              <a:buChar char="◦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-"/>
              <a:defRPr/>
            </a:lvl4pPr>
            <a:lvl5pPr marL="2286000" lvl="4" indent="-285750" rtl="0">
              <a:spcBef>
                <a:spcPts val="0"/>
              </a:spcBef>
              <a:spcAft>
                <a:spcPts val="0"/>
              </a:spcAft>
              <a:buSzPts val="900"/>
              <a:buChar char="◆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87" name="Google Shape;287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 Black"/>
              <a:buNone/>
              <a:defRPr sz="3600"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93" name="Google Shape;293;p51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" name="Google Shape;294;p51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5" name="Google Shape;295;p5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">
  <p:cSld name="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353700" y="1216188"/>
            <a:ext cx="8353800" cy="3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8735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◦"/>
              <a:defRPr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353700" y="4394116"/>
            <a:ext cx="8353800" cy="2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6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8"/>
              <a:buNone/>
              <a:defRPr sz="563"/>
            </a:lvl2pPr>
            <a:lvl3pPr marL="1371600" lvl="2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8"/>
              <a:buNone/>
              <a:defRPr sz="563"/>
            </a:lvl3pPr>
            <a:lvl4pPr marL="1828800" lvl="3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None/>
              <a:defRPr sz="563"/>
            </a:lvl4pPr>
            <a:lvl5pPr marL="2286000" lvl="4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8"/>
              <a:buNone/>
              <a:defRPr sz="563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>
  <p:cSld name="OBJECT_1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2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52"/>
          <p:cNvSpPr txBox="1">
            <a:spLocks noGrp="1"/>
          </p:cNvSpPr>
          <p:nvPr>
            <p:ph type="body" idx="1"/>
          </p:nvPr>
        </p:nvSpPr>
        <p:spPr>
          <a:xfrm>
            <a:off x="457200" y="1203390"/>
            <a:ext cx="8229300" cy="29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marL="2743200" lvl="5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 1">
  <p:cSld name="TITLE_AND_BODY_1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3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 Black"/>
              <a:buNone/>
              <a:defRPr sz="3600"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26" Type="http://schemas.openxmlformats.org/officeDocument/2006/relationships/slideLayout" Target="../slideLayouts/slideLayout41.xml"/><Relationship Id="rId21" Type="http://schemas.openxmlformats.org/officeDocument/2006/relationships/slideLayout" Target="../slideLayouts/slideLayout36.xml"/><Relationship Id="rId34" Type="http://schemas.openxmlformats.org/officeDocument/2006/relationships/slideLayout" Target="../slideLayouts/slideLayout49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5" Type="http://schemas.openxmlformats.org/officeDocument/2006/relationships/slideLayout" Target="../slideLayouts/slideLayout40.xml"/><Relationship Id="rId33" Type="http://schemas.openxmlformats.org/officeDocument/2006/relationships/slideLayout" Target="../slideLayouts/slideLayout48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slideLayout" Target="../slideLayouts/slideLayout35.xml"/><Relationship Id="rId29" Type="http://schemas.openxmlformats.org/officeDocument/2006/relationships/slideLayout" Target="../slideLayouts/slideLayout44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24" Type="http://schemas.openxmlformats.org/officeDocument/2006/relationships/slideLayout" Target="../slideLayouts/slideLayout39.xml"/><Relationship Id="rId32" Type="http://schemas.openxmlformats.org/officeDocument/2006/relationships/slideLayout" Target="../slideLayouts/slideLayout47.xml"/><Relationship Id="rId37" Type="http://schemas.openxmlformats.org/officeDocument/2006/relationships/theme" Target="../theme/theme2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23" Type="http://schemas.openxmlformats.org/officeDocument/2006/relationships/slideLayout" Target="../slideLayouts/slideLayout38.xml"/><Relationship Id="rId28" Type="http://schemas.openxmlformats.org/officeDocument/2006/relationships/slideLayout" Target="../slideLayouts/slideLayout43.xml"/><Relationship Id="rId36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34.xml"/><Relationship Id="rId31" Type="http://schemas.openxmlformats.org/officeDocument/2006/relationships/slideLayout" Target="../slideLayouts/slideLayout46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Relationship Id="rId22" Type="http://schemas.openxmlformats.org/officeDocument/2006/relationships/slideLayout" Target="../slideLayouts/slideLayout37.xml"/><Relationship Id="rId27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5.xml"/><Relationship Id="rId35" Type="http://schemas.openxmlformats.org/officeDocument/2006/relationships/slideLayout" Target="../slideLayouts/slideLayout50.xml"/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 sz="23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53700" y="1215000"/>
            <a:ext cx="8356500" cy="3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◦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857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◆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 rotWithShape="1">
          <a:blip r:embed="rId38">
            <a:alphaModFix/>
          </a:blip>
          <a:srcRect/>
          <a:stretch/>
        </p:blipFill>
        <p:spPr>
          <a:xfrm>
            <a:off x="429300" y="4762921"/>
            <a:ext cx="2038357" cy="2403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89" r:id="rId27"/>
    <p:sldLayoutId id="2147483690" r:id="rId28"/>
    <p:sldLayoutId id="2147483691" r:id="rId29"/>
    <p:sldLayoutId id="2147483692" r:id="rId30"/>
    <p:sldLayoutId id="2147483693" r:id="rId31"/>
    <p:sldLayoutId id="2147483694" r:id="rId32"/>
    <p:sldLayoutId id="2147483695" r:id="rId33"/>
    <p:sldLayoutId id="2147483696" r:id="rId34"/>
    <p:sldLayoutId id="2147483697" r:id="rId35"/>
    <p:sldLayoutId id="2147483698" r:id="rId3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133">
          <p15:clr>
            <a:srgbClr val="F26B43"/>
          </p15:clr>
        </p15:guide>
        <p15:guide id="2" pos="4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06.03762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9.xml"/><Relationship Id="rId4" Type="http://schemas.openxmlformats.org/officeDocument/2006/relationships/hyperlink" Target="https://arxiv.org/abs/1909.10351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4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8346300" cy="1506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Direct Preference Optimization (DPO): Your Language Model is Secretly a Reward Model</a:t>
            </a:r>
            <a:endParaRPr b="1" dirty="0"/>
          </a:p>
        </p:txBody>
      </p:sp>
      <p:sp>
        <p:nvSpPr>
          <p:cNvPr id="306" name="Google Shape;306;p54"/>
          <p:cNvSpPr txBox="1">
            <a:spLocks noGrp="1"/>
          </p:cNvSpPr>
          <p:nvPr>
            <p:ph type="subTitle" idx="1"/>
          </p:nvPr>
        </p:nvSpPr>
        <p:spPr>
          <a:xfrm>
            <a:off x="403650" y="4037475"/>
            <a:ext cx="5320500" cy="548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Giovanni </a:t>
            </a:r>
            <a:r>
              <a:rPr lang="en-US" sz="2000" dirty="0" err="1"/>
              <a:t>Filomeno</a:t>
            </a:r>
            <a:endParaRPr sz="2000" dirty="0"/>
          </a:p>
        </p:txBody>
      </p:sp>
      <p:sp>
        <p:nvSpPr>
          <p:cNvPr id="309" name="Google Shape;309;p54"/>
          <p:cNvSpPr txBox="1"/>
          <p:nvPr/>
        </p:nvSpPr>
        <p:spPr>
          <a:xfrm>
            <a:off x="5235916" y="4037475"/>
            <a:ext cx="3785536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 err="1">
                <a:solidFill>
                  <a:schemeClr val="lt1"/>
                </a:solidFill>
              </a:rPr>
              <a:t>Rafailov</a:t>
            </a:r>
            <a:r>
              <a:rPr lang="en-US" sz="1100" dirty="0">
                <a:solidFill>
                  <a:schemeClr val="lt1"/>
                </a:solidFill>
              </a:rPr>
              <a:t> R., Sharma A., Mitchell E., </a:t>
            </a:r>
            <a:r>
              <a:rPr lang="en-US" sz="1100" dirty="0" err="1">
                <a:solidFill>
                  <a:schemeClr val="lt1"/>
                </a:solidFill>
              </a:rPr>
              <a:t>Ermon</a:t>
            </a:r>
            <a:r>
              <a:rPr lang="en-US" sz="1100" dirty="0">
                <a:solidFill>
                  <a:schemeClr val="lt1"/>
                </a:solidFill>
              </a:rPr>
              <a:t> S., Manning C. D., Finn C.</a:t>
            </a:r>
            <a:endParaRPr sz="11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86278-E4E7-ADAF-D420-C484F5A1E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Experimental Results: DPO vs RLHF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57751-13B9-80A0-DBF4-11456A94A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391832" cy="3394500"/>
          </a:xfrm>
        </p:spPr>
        <p:txBody>
          <a:bodyPr>
            <a:normAutofit/>
          </a:bodyPr>
          <a:lstStyle/>
          <a:p>
            <a:pPr marL="457200" lvl="1">
              <a:spcBef>
                <a:spcPts val="360"/>
              </a:spcBef>
              <a:buFont typeface="+mj-lt"/>
              <a:buAutoNum type="arabicPeriod"/>
            </a:pPr>
            <a:r>
              <a:rPr lang="en-US" dirty="0"/>
              <a:t>Sentiment Modulation (Positive/Negative Text Generation):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DPO achieves </a:t>
            </a:r>
            <a:r>
              <a:rPr lang="en-US" b="1" dirty="0"/>
              <a:t>higher reward with lower KL </a:t>
            </a:r>
            <a:r>
              <a:rPr lang="en-US" dirty="0"/>
              <a:t>divergence compared to RLHF.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DPO consistently </a:t>
            </a:r>
            <a:r>
              <a:rPr lang="en-US" b="1" dirty="0"/>
              <a:t>outperforms PPO </a:t>
            </a:r>
            <a:r>
              <a:rPr lang="en-US" dirty="0"/>
              <a:t>in balancing sentiment generation and maintaining policy stability.</a:t>
            </a:r>
          </a:p>
          <a:p>
            <a:pPr marL="457200" lvl="1">
              <a:spcBef>
                <a:spcPts val="360"/>
              </a:spcBef>
              <a:buFont typeface="+mj-lt"/>
              <a:buAutoNum type="arabicPeriod" startAt="2"/>
            </a:pPr>
            <a:r>
              <a:rPr lang="en-US" dirty="0"/>
              <a:t>Summarization (TL; DR):</a:t>
            </a:r>
          </a:p>
          <a:p>
            <a:pPr lvl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DPO achieves a </a:t>
            </a:r>
            <a:r>
              <a:rPr lang="en-US" b="1" dirty="0"/>
              <a:t>61% win rate </a:t>
            </a:r>
            <a:r>
              <a:rPr lang="en-US" dirty="0"/>
              <a:t>over human-written summaries (evaluated by GPT-4).</a:t>
            </a:r>
          </a:p>
          <a:p>
            <a:pPr lvl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Performance is robust </a:t>
            </a:r>
            <a:r>
              <a:rPr lang="en-US" dirty="0"/>
              <a:t>across sampling temperatures, outperforming RLHF (57% win rate).</a:t>
            </a:r>
          </a:p>
          <a:p>
            <a:pPr marL="457200" lvl="1">
              <a:spcBef>
                <a:spcPts val="360"/>
              </a:spcBef>
              <a:buFont typeface="+mj-lt"/>
              <a:buAutoNum type="arabicPeriod" startAt="3"/>
            </a:pPr>
            <a:r>
              <a:rPr lang="en-US" dirty="0"/>
              <a:t>Dialogue (Single-Turn Chat):</a:t>
            </a:r>
          </a:p>
          <a:p>
            <a:pPr lvl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DPO </a:t>
            </a:r>
            <a:r>
              <a:rPr lang="en-US" b="1" dirty="0"/>
              <a:t>matches</a:t>
            </a:r>
            <a:r>
              <a:rPr lang="en-US" dirty="0"/>
              <a:t> or </a:t>
            </a:r>
            <a:r>
              <a:rPr lang="en-US" b="1" dirty="0"/>
              <a:t>outperforms</a:t>
            </a:r>
            <a:r>
              <a:rPr lang="en-US" dirty="0"/>
              <a:t> RLHF while avoiding computational overhead.</a:t>
            </a:r>
          </a:p>
          <a:p>
            <a:pPr lvl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Win rates remain stable across evaluation scenarios.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E86218-514B-C6DE-1363-BB04C14B73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86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158C6-44F9-D482-6289-63C16042F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Disadvantages of DPO (from Paper)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53B90-EB62-8575-90CC-3ABDF94956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457200" lvl="1">
              <a:spcBef>
                <a:spcPts val="360"/>
              </a:spcBef>
              <a:buFont typeface="+mj-lt"/>
              <a:buAutoNum type="arabicPeriod"/>
            </a:pPr>
            <a:r>
              <a:rPr lang="en-US" dirty="0"/>
              <a:t>Limited Empirical Scaling: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DPO has been tested on models up to </a:t>
            </a:r>
            <a:r>
              <a:rPr lang="en-US" b="1" dirty="0"/>
              <a:t>6B parameters</a:t>
            </a:r>
            <a:r>
              <a:rPr lang="en-US" dirty="0"/>
              <a:t>.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Further experiments are needed to confirm its effectiveness on state-of-the-art models like GPT-4 or Gemini.</a:t>
            </a:r>
          </a:p>
          <a:p>
            <a:pPr marL="457200" lvl="1">
              <a:spcBef>
                <a:spcPts val="360"/>
              </a:spcBef>
              <a:buFont typeface="+mj-lt"/>
              <a:buAutoNum type="arabicPeriod" startAt="2"/>
            </a:pPr>
            <a:r>
              <a:rPr lang="en-US" dirty="0"/>
              <a:t>Lack of Explicit Reward Modeling:</a:t>
            </a:r>
          </a:p>
          <a:p>
            <a:pPr lvl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While DPO simplifies optimization by removing reward modeling, it may limit interpretability of the reward structure</a:t>
            </a:r>
          </a:p>
          <a:p>
            <a:pPr lvl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Understanding </a:t>
            </a:r>
            <a:r>
              <a:rPr lang="en-US" b="1" dirty="0"/>
              <a:t>why</a:t>
            </a:r>
            <a:r>
              <a:rPr lang="en-US" dirty="0"/>
              <a:t> a model prefers certain outputs could be less clear</a:t>
            </a:r>
          </a:p>
          <a:p>
            <a:pPr marL="457200" lvl="1">
              <a:spcBef>
                <a:spcPts val="360"/>
              </a:spcBef>
              <a:buFont typeface="+mj-lt"/>
              <a:buAutoNum type="arabicPeriod" startAt="3"/>
            </a:pPr>
            <a:r>
              <a:rPr lang="en-US" dirty="0"/>
              <a:t>Generalization Under Distribution Shifts</a:t>
            </a:r>
          </a:p>
          <a:p>
            <a:pPr lvl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Initial results suggest DPO performs well on out-of-distribution tasks, but comprehensive testing is still required.</a:t>
            </a:r>
          </a:p>
          <a:p>
            <a:pPr lvl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Potential vulnerabilities in </a:t>
            </a:r>
            <a:r>
              <a:rPr lang="en-US" b="1" dirty="0"/>
              <a:t>unseen input distributions </a:t>
            </a:r>
            <a:r>
              <a:rPr lang="en-US" dirty="0"/>
              <a:t>need further analysis.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69F6A1-9412-4316-07F7-544537B384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22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4461D-1F22-DB8E-F600-37961E234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B95A9-B038-E17A-7237-AA75DA3C3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Disadvantages of DPO (from me)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4B34179-42A0-4109-A03F-FE2F451A1C4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L="457200" lvl="1">
                  <a:spcBef>
                    <a:spcPts val="360"/>
                  </a:spcBef>
                  <a:buFont typeface="+mj-lt"/>
                  <a:buAutoNum type="arabicPeriod"/>
                </a:pPr>
                <a:r>
                  <a:rPr lang="en-US" dirty="0"/>
                  <a:t>No Fine-Grained Reward Control:</a:t>
                </a:r>
              </a:p>
              <a:p>
                <a:pPr lvl="1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dirty="0"/>
                  <a:t>DPO directly optimizes preferences but may lack the ability to fine-tune outputs for </a:t>
                </a:r>
                <a:r>
                  <a:rPr lang="en-US" b="1" dirty="0"/>
                  <a:t>complex multi-objective tasks </a:t>
                </a:r>
                <a:r>
                  <a:rPr lang="en-US" dirty="0"/>
                  <a:t>where granular reward control is essential.</a:t>
                </a:r>
              </a:p>
              <a:p>
                <a:pPr marL="457200" lvl="1">
                  <a:spcBef>
                    <a:spcPts val="360"/>
                  </a:spcBef>
                  <a:buFont typeface="+mj-lt"/>
                  <a:buAutoNum type="arabicPeriod" startAt="2"/>
                </a:pPr>
                <a:r>
                  <a:rPr lang="en-US" dirty="0"/>
                  <a:t>Hyperparameter Sensitivity:</a:t>
                </a:r>
              </a:p>
              <a:p>
                <a:pPr lvl="1">
                  <a:lnSpc>
                    <a:spcPct val="125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dirty="0"/>
                  <a:t>Although simpler than RLHF, DPO still relies on parameters like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(KL divergence strength) that may require tuning for optimal results.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4B34179-42A0-4109-A03F-FE2F451A1C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1C8245-BE27-9C71-6E95-D52F4BB612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33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364" name="Google Shape;364;p6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85750" indent="-285750"/>
            <a:r>
              <a:rPr lang="de-DE" dirty="0"/>
              <a:t>The Problem:</a:t>
            </a:r>
          </a:p>
          <a:p>
            <a:pPr marL="742950" lvl="1" indent="-285750"/>
            <a:r>
              <a:rPr lang="de-DE" dirty="0"/>
              <a:t>RLHF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b="1" dirty="0" err="1"/>
              <a:t>complex</a:t>
            </a:r>
            <a:r>
              <a:rPr lang="de-DE" dirty="0"/>
              <a:t>, </a:t>
            </a:r>
            <a:r>
              <a:rPr lang="de-DE" b="1" dirty="0" err="1"/>
              <a:t>unstable</a:t>
            </a:r>
            <a:r>
              <a:rPr lang="de-DE" dirty="0"/>
              <a:t>, and </a:t>
            </a:r>
            <a:r>
              <a:rPr lang="de-DE" b="1" dirty="0" err="1"/>
              <a:t>computationally</a:t>
            </a:r>
            <a:r>
              <a:rPr lang="de-DE" b="1" dirty="0"/>
              <a:t> </a:t>
            </a:r>
            <a:r>
              <a:rPr lang="de-DE" b="1" dirty="0" err="1"/>
              <a:t>costly</a:t>
            </a:r>
            <a:r>
              <a:rPr lang="de-DE" dirty="0"/>
              <a:t>. </a:t>
            </a:r>
          </a:p>
          <a:p>
            <a:pPr marL="285750" indent="-285750"/>
            <a:r>
              <a:rPr lang="de-DE" dirty="0"/>
              <a:t>The Solution:</a:t>
            </a:r>
          </a:p>
          <a:p>
            <a:pPr marL="742950" lvl="1" indent="-285750"/>
            <a:r>
              <a:rPr lang="de-DE" dirty="0"/>
              <a:t>DPO (</a:t>
            </a:r>
            <a:r>
              <a:rPr lang="de-DE" dirty="0" err="1"/>
              <a:t>Direct</a:t>
            </a:r>
            <a:r>
              <a:rPr lang="de-DE" dirty="0"/>
              <a:t> Preference </a:t>
            </a:r>
            <a:r>
              <a:rPr lang="de-DE" dirty="0" err="1"/>
              <a:t>Optimization</a:t>
            </a:r>
            <a:r>
              <a:rPr lang="de-DE" dirty="0"/>
              <a:t>) </a:t>
            </a:r>
            <a:r>
              <a:rPr lang="de-DE" dirty="0" err="1"/>
              <a:t>simplifies</a:t>
            </a:r>
            <a:r>
              <a:rPr lang="de-DE" dirty="0"/>
              <a:t> </a:t>
            </a:r>
            <a:r>
              <a:rPr lang="de-DE" dirty="0" err="1"/>
              <a:t>alignment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b="1" dirty="0" err="1"/>
              <a:t>no</a:t>
            </a:r>
            <a:r>
              <a:rPr lang="de-DE" b="1" dirty="0"/>
              <a:t> RL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b="1" dirty="0" err="1"/>
              <a:t>reward</a:t>
            </a:r>
            <a:r>
              <a:rPr lang="de-DE" b="1" dirty="0"/>
              <a:t> </a:t>
            </a:r>
            <a:r>
              <a:rPr lang="de-DE" b="1" dirty="0" err="1"/>
              <a:t>modeling</a:t>
            </a:r>
            <a:r>
              <a:rPr lang="de-DE" b="1" dirty="0"/>
              <a:t> </a:t>
            </a:r>
            <a:r>
              <a:rPr lang="de-DE" dirty="0"/>
              <a:t>and </a:t>
            </a:r>
            <a:r>
              <a:rPr lang="de-DE" b="1" dirty="0" err="1"/>
              <a:t>lower</a:t>
            </a:r>
            <a:r>
              <a:rPr lang="de-DE" b="1" dirty="0"/>
              <a:t> </a:t>
            </a:r>
            <a:r>
              <a:rPr lang="de-DE" b="1" dirty="0" err="1"/>
              <a:t>cost</a:t>
            </a:r>
            <a:r>
              <a:rPr lang="de-DE" b="1" dirty="0"/>
              <a:t> </a:t>
            </a:r>
            <a:r>
              <a:rPr lang="de-DE" dirty="0"/>
              <a:t>and </a:t>
            </a:r>
            <a:r>
              <a:rPr lang="de-DE" b="1" dirty="0" err="1"/>
              <a:t>improved</a:t>
            </a:r>
            <a:r>
              <a:rPr lang="de-DE" b="1" dirty="0"/>
              <a:t> </a:t>
            </a:r>
            <a:r>
              <a:rPr lang="de-DE" b="1" dirty="0" err="1"/>
              <a:t>sta</a:t>
            </a:r>
            <a:r>
              <a:rPr lang="de-DE" dirty="0" err="1"/>
              <a:t>bility</a:t>
            </a:r>
            <a:r>
              <a:rPr lang="de-DE" dirty="0"/>
              <a:t>.</a:t>
            </a:r>
          </a:p>
          <a:p>
            <a:pPr marL="285750" indent="-285750"/>
            <a:r>
              <a:rPr lang="de-DE" dirty="0"/>
              <a:t>Key </a:t>
            </a:r>
            <a:r>
              <a:rPr lang="de-DE" dirty="0" err="1"/>
              <a:t>Results</a:t>
            </a:r>
            <a:r>
              <a:rPr lang="de-DE" dirty="0"/>
              <a:t>:</a:t>
            </a:r>
          </a:p>
          <a:p>
            <a:pPr marL="742950" lvl="1" indent="-285750"/>
            <a:r>
              <a:rPr lang="de-DE" dirty="0" err="1"/>
              <a:t>Comparable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RLHF.</a:t>
            </a:r>
          </a:p>
          <a:p>
            <a:pPr marL="742950" lvl="1" indent="-285750"/>
            <a:r>
              <a:rPr lang="de-DE" dirty="0"/>
              <a:t>Higher </a:t>
            </a:r>
            <a:r>
              <a:rPr lang="de-DE" b="1" dirty="0" err="1"/>
              <a:t>win</a:t>
            </a:r>
            <a:r>
              <a:rPr lang="de-DE" b="1" dirty="0"/>
              <a:t> </a:t>
            </a:r>
            <a:r>
              <a:rPr lang="de-DE" b="1" dirty="0" err="1"/>
              <a:t>wates</a:t>
            </a:r>
            <a:r>
              <a:rPr lang="de-DE" b="1" dirty="0"/>
              <a:t> </a:t>
            </a:r>
            <a:r>
              <a:rPr lang="de-DE" dirty="0"/>
              <a:t>and </a:t>
            </a:r>
            <a:r>
              <a:rPr lang="de-DE" dirty="0" err="1"/>
              <a:t>lower</a:t>
            </a:r>
            <a:r>
              <a:rPr lang="de-DE" dirty="0"/>
              <a:t> </a:t>
            </a:r>
            <a:r>
              <a:rPr lang="de-DE" b="1" dirty="0"/>
              <a:t>KL </a:t>
            </a:r>
            <a:r>
              <a:rPr lang="de-DE" b="1" dirty="0" err="1"/>
              <a:t>divergence</a:t>
            </a:r>
            <a:r>
              <a:rPr lang="de-DE" dirty="0"/>
              <a:t>.</a:t>
            </a:r>
          </a:p>
          <a:p>
            <a:pPr marL="285750" indent="-285750"/>
            <a:r>
              <a:rPr lang="de-DE" dirty="0"/>
              <a:t>Takeaway:</a:t>
            </a:r>
          </a:p>
          <a:p>
            <a:pPr marL="742950" lvl="1" indent="-285750"/>
            <a:r>
              <a:rPr lang="de-DE" dirty="0"/>
              <a:t>DPO: a </a:t>
            </a:r>
            <a:r>
              <a:rPr lang="de-DE" b="1" dirty="0"/>
              <a:t>simpler</a:t>
            </a:r>
            <a:r>
              <a:rPr lang="de-DE" dirty="0"/>
              <a:t>, </a:t>
            </a:r>
            <a:r>
              <a:rPr lang="de-DE" b="1" dirty="0" err="1"/>
              <a:t>stable</a:t>
            </a:r>
            <a:r>
              <a:rPr lang="de-DE" dirty="0"/>
              <a:t>, and </a:t>
            </a:r>
            <a:r>
              <a:rPr lang="de-DE" b="1" dirty="0" err="1"/>
              <a:t>cost-efficient</a:t>
            </a:r>
            <a:r>
              <a:rPr lang="de-DE" dirty="0"/>
              <a:t> alternative </a:t>
            </a:r>
            <a:r>
              <a:rPr lang="de-DE" dirty="0" err="1"/>
              <a:t>to</a:t>
            </a:r>
            <a:r>
              <a:rPr lang="de-DE" dirty="0"/>
              <a:t> RLHF.</a:t>
            </a:r>
          </a:p>
        </p:txBody>
      </p:sp>
      <p:sp>
        <p:nvSpPr>
          <p:cNvPr id="365" name="Google Shape;365;p6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372" name="Google Shape;372;p6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[Make sure to mention number, paper name, authors (if 1 or 2 authors mention both, if 3 or more, name the first author and “et.al”)]</a:t>
            </a:r>
            <a:endParaRPr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[1]: Attention is all you need (Vaswani et al):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https://arxiv.org/abs/1706.03762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[2]: TinyBERT: Distilling BERT for Natural Language Understanding (Jiao et al).: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https://arxiv.org/abs/1909.10351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[3]: …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[4]: …</a:t>
            </a:r>
            <a:endParaRPr/>
          </a:p>
        </p:txBody>
      </p:sp>
      <p:sp>
        <p:nvSpPr>
          <p:cNvPr id="373" name="Google Shape;373;p62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2137E-1BEC-C6BF-3A40-4D713F907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43050"/>
            <a:ext cx="8229600" cy="857400"/>
          </a:xfrm>
        </p:spPr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366F67-5228-208F-1957-4422D212D3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60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12D0-6C7F-2160-1894-18245F5DA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49786-F573-04F9-DAA6-2FDD989DF2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B23E8E-E858-3AA0-F422-F24FA36149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08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DC378-CC76-3888-58FC-2FFDAE547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impact and Cost of Leading AI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60476-31BF-EA1A-BC5B-8739ACCB4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3700" y="1090507"/>
            <a:ext cx="8168250" cy="2753906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OpenAI’s ChatGPT and Google’s Gemini are revolutionizing the world. Goldman Sachs projects Generative AI could boost global GDP by 7% over next decade. The results the models achieved are unbelievable: </a:t>
            </a:r>
          </a:p>
          <a:p>
            <a:r>
              <a:rPr lang="en-US" dirty="0"/>
              <a:t>ChatGPT: First service to reach 100M users in only 2 months</a:t>
            </a:r>
          </a:p>
          <a:p>
            <a:r>
              <a:rPr lang="en-US" dirty="0"/>
              <a:t>Gemini: First to surpass humans on the MMLU benchmark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/>
              <a:t>Despite their success, training costs and complexity remain high: $78M for GPT-4 and $191M for Gemini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>
                <a:sym typeface="Wingdings" pitchFamily="2" charset="2"/>
              </a:rPr>
              <a:t> Optimizing training can achieve significant cost savings and performance gains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640E77-749C-1FC8-BACF-7033C327C61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510D4-2A6A-EA5A-4FC1-DC1A78C8BE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46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3E397-0B31-F7DF-6B31-C55AE79DC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Cost vs Model Scale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F461B-55E9-B110-3295-E496DD7403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7252E8-8C28-9EFD-2D23-E029F299424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908BE8-8231-8405-D401-5426B1A20B5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2" descr="AI Index: State of AI in 13 Charts">
            <a:extLst>
              <a:ext uri="{FF2B5EF4-FFF2-40B4-BE49-F238E27FC236}">
                <a16:creationId xmlns:a16="http://schemas.microsoft.com/office/drawing/2014/main" id="{7D554EB9-DF3E-58AF-3CE6-9B8F9C65E2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5" t="34139" r="6061"/>
          <a:stretch/>
        </p:blipFill>
        <p:spPr bwMode="auto">
          <a:xfrm>
            <a:off x="1107177" y="877950"/>
            <a:ext cx="6846845" cy="3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638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5"/>
          <p:cNvSpPr txBox="1">
            <a:spLocks noGrp="1"/>
          </p:cNvSpPr>
          <p:nvPr>
            <p:ph type="title"/>
          </p:nvPr>
        </p:nvSpPr>
        <p:spPr>
          <a:xfrm>
            <a:off x="6972" y="194142"/>
            <a:ext cx="9137028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Challenges in Steering Pre-trained LMs</a:t>
            </a:r>
            <a:endParaRPr dirty="0"/>
          </a:p>
        </p:txBody>
      </p:sp>
      <p:sp>
        <p:nvSpPr>
          <p:cNvPr id="316" name="Google Shape;316;p55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5029200" cy="71349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de-DE" dirty="0" err="1"/>
              <a:t>Pre-trained</a:t>
            </a:r>
            <a:r>
              <a:rPr lang="de-DE" dirty="0"/>
              <a:t> Large Models (LMs) </a:t>
            </a:r>
            <a:r>
              <a:rPr lang="de-DE" dirty="0" err="1"/>
              <a:t>learn</a:t>
            </a:r>
            <a:r>
              <a:rPr lang="de-DE" dirty="0"/>
              <a:t> </a:t>
            </a:r>
            <a:r>
              <a:rPr lang="de-DE" dirty="0" err="1"/>
              <a:t>general</a:t>
            </a:r>
            <a:r>
              <a:rPr lang="de-DE" dirty="0"/>
              <a:t> </a:t>
            </a:r>
            <a:r>
              <a:rPr lang="de-DE" dirty="0" err="1"/>
              <a:t>knowledge</a:t>
            </a:r>
            <a:r>
              <a:rPr lang="de-DE" dirty="0"/>
              <a:t> and </a:t>
            </a:r>
            <a:r>
              <a:rPr lang="de-DE" dirty="0" err="1"/>
              <a:t>reason</a:t>
            </a:r>
            <a:r>
              <a:rPr lang="de-DE" dirty="0"/>
              <a:t> </a:t>
            </a:r>
            <a:r>
              <a:rPr lang="de-DE" dirty="0" err="1"/>
              <a:t>skills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unsupervised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.</a:t>
            </a:r>
          </a:p>
        </p:txBody>
      </p:sp>
      <p:sp>
        <p:nvSpPr>
          <p:cNvPr id="317" name="Google Shape;317;p55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F7D276-36AA-F0A9-5AB7-DCB1E9E6328C}"/>
              </a:ext>
            </a:extLst>
          </p:cNvPr>
          <p:cNvSpPr txBox="1"/>
          <p:nvPr/>
        </p:nvSpPr>
        <p:spPr>
          <a:xfrm>
            <a:off x="457200" y="2146448"/>
            <a:ext cx="5029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lvl="0" algn="l" rtl="0">
              <a:spcBef>
                <a:spcPts val="360"/>
              </a:spcBef>
              <a:spcAft>
                <a:spcPts val="0"/>
              </a:spcAft>
              <a:buSzPts val="1800"/>
            </a:pPr>
            <a:r>
              <a:rPr lang="de-DE" dirty="0"/>
              <a:t>Main </a:t>
            </a:r>
            <a:r>
              <a:rPr lang="de-DE" dirty="0" err="1"/>
              <a:t>challenge</a:t>
            </a:r>
            <a:r>
              <a:rPr lang="de-DE" dirty="0"/>
              <a:t>: </a:t>
            </a:r>
            <a:r>
              <a:rPr lang="de-DE" dirty="0" err="1"/>
              <a:t>difficult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control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behaviour</a:t>
            </a:r>
            <a:r>
              <a:rPr lang="de-DE" dirty="0"/>
              <a:t> </a:t>
            </a:r>
            <a:r>
              <a:rPr lang="de-DE" dirty="0" err="1"/>
              <a:t>precisely</a:t>
            </a:r>
            <a:r>
              <a:rPr lang="de-DE" dirty="0"/>
              <a:t> and </a:t>
            </a:r>
            <a:r>
              <a:rPr lang="de-DE" dirty="0" err="1"/>
              <a:t>align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human </a:t>
            </a:r>
            <a:r>
              <a:rPr lang="de-DE" dirty="0" err="1"/>
              <a:t>preferences</a:t>
            </a:r>
            <a:r>
              <a:rPr lang="de-DE" dirty="0"/>
              <a:t>.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79F72C-DB6A-3B1E-541A-3A2A47FFE330}"/>
              </a:ext>
            </a:extLst>
          </p:cNvPr>
          <p:cNvSpPr txBox="1"/>
          <p:nvPr/>
        </p:nvSpPr>
        <p:spPr>
          <a:xfrm>
            <a:off x="457200" y="3053032"/>
            <a:ext cx="5029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lvl="0" algn="l" rtl="0">
              <a:spcBef>
                <a:spcPts val="360"/>
              </a:spcBef>
              <a:spcAft>
                <a:spcPts val="0"/>
              </a:spcAft>
              <a:buSzPts val="1800"/>
            </a:pPr>
            <a:r>
              <a:rPr lang="de-DE" dirty="0"/>
              <a:t>Traditional </a:t>
            </a:r>
            <a:r>
              <a:rPr lang="de-DE" dirty="0" err="1"/>
              <a:t>solution</a:t>
            </a:r>
            <a:r>
              <a:rPr lang="de-DE" dirty="0"/>
              <a:t>: RLHF (Reinforcement Learning </a:t>
            </a:r>
            <a:r>
              <a:rPr lang="de-DE" dirty="0" err="1"/>
              <a:t>with</a:t>
            </a:r>
            <a:r>
              <a:rPr lang="de-DE" dirty="0"/>
              <a:t> Human Feedback).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727333-D907-A199-01B7-03A19DBDF396}"/>
              </a:ext>
            </a:extLst>
          </p:cNvPr>
          <p:cNvSpPr txBox="1"/>
          <p:nvPr/>
        </p:nvSpPr>
        <p:spPr>
          <a:xfrm>
            <a:off x="457200" y="3916740"/>
            <a:ext cx="47558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lvl="0" algn="l" rtl="0">
              <a:spcBef>
                <a:spcPts val="360"/>
              </a:spcBef>
              <a:spcAft>
                <a:spcPts val="0"/>
              </a:spcAft>
              <a:buSzPts val="1800"/>
            </a:pPr>
            <a:r>
              <a:rPr lang="de-DE" dirty="0"/>
              <a:t>Main </a:t>
            </a:r>
            <a:r>
              <a:rPr lang="de-DE" dirty="0" err="1"/>
              <a:t>problem</a:t>
            </a:r>
            <a:r>
              <a:rPr lang="de-DE" dirty="0"/>
              <a:t>: </a:t>
            </a:r>
            <a:r>
              <a:rPr lang="de-DE" b="1" dirty="0" err="1"/>
              <a:t>complexity</a:t>
            </a:r>
            <a:r>
              <a:rPr lang="de-DE" dirty="0"/>
              <a:t>, </a:t>
            </a:r>
            <a:r>
              <a:rPr lang="de-DE" b="1" dirty="0" err="1"/>
              <a:t>instability</a:t>
            </a:r>
            <a:r>
              <a:rPr lang="de-DE" dirty="0"/>
              <a:t>, high </a:t>
            </a:r>
            <a:r>
              <a:rPr lang="de-DE" dirty="0" err="1"/>
              <a:t>computational</a:t>
            </a:r>
            <a:r>
              <a:rPr lang="de-DE" dirty="0"/>
              <a:t> </a:t>
            </a:r>
            <a:r>
              <a:rPr lang="de-DE" b="1" dirty="0" err="1"/>
              <a:t>cost</a:t>
            </a:r>
            <a:r>
              <a:rPr lang="de-DE" dirty="0"/>
              <a:t>.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50C54EB0-D7D4-28B6-51BA-4B319046A475}"/>
              </a:ext>
            </a:extLst>
          </p:cNvPr>
          <p:cNvSpPr/>
          <p:nvPr/>
        </p:nvSpPr>
        <p:spPr>
          <a:xfrm>
            <a:off x="2820972" y="1913641"/>
            <a:ext cx="245096" cy="23280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6D15B7EA-092C-9F32-1EB0-9089EFDE8B42}"/>
              </a:ext>
            </a:extLst>
          </p:cNvPr>
          <p:cNvSpPr/>
          <p:nvPr/>
        </p:nvSpPr>
        <p:spPr>
          <a:xfrm>
            <a:off x="2820972" y="2736265"/>
            <a:ext cx="245096" cy="23280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A65781A3-387F-100E-7BA5-A0C99C03E661}"/>
              </a:ext>
            </a:extLst>
          </p:cNvPr>
          <p:cNvSpPr/>
          <p:nvPr/>
        </p:nvSpPr>
        <p:spPr>
          <a:xfrm>
            <a:off x="2820972" y="3599191"/>
            <a:ext cx="245096" cy="23280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diagram of a reference optimization&#10;&#10;Description automatically generated with medium confidence">
            <a:extLst>
              <a:ext uri="{FF2B5EF4-FFF2-40B4-BE49-F238E27FC236}">
                <a16:creationId xmlns:a16="http://schemas.microsoft.com/office/drawing/2014/main" id="{31E3DC8C-EA99-8DDA-AA76-71D9001E6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238" y="2979359"/>
            <a:ext cx="2429562" cy="1239665"/>
          </a:xfrm>
          <a:prstGeom prst="rect">
            <a:avLst/>
          </a:prstGeom>
        </p:spPr>
      </p:pic>
      <p:pic>
        <p:nvPicPr>
          <p:cNvPr id="15" name="Picture 14" descr="A diagram of a diagram&#10;&#10;Description automatically generated">
            <a:extLst>
              <a:ext uri="{FF2B5EF4-FFF2-40B4-BE49-F238E27FC236}">
                <a16:creationId xmlns:a16="http://schemas.microsoft.com/office/drawing/2014/main" id="{C9603FAB-8D7E-8251-372C-954DAC6A4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8985" y="1396290"/>
            <a:ext cx="3066068" cy="103470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BCD934C-8B4B-07BB-3806-1F5807EAF7A5}"/>
              </a:ext>
            </a:extLst>
          </p:cNvPr>
          <p:cNvSpPr txBox="1"/>
          <p:nvPr/>
        </p:nvSpPr>
        <p:spPr>
          <a:xfrm>
            <a:off x="7047864" y="2430992"/>
            <a:ext cx="8483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RLHF Pipeline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235C06-6BD3-4108-80E8-FFE9A78D5150}"/>
              </a:ext>
            </a:extLst>
          </p:cNvPr>
          <p:cNvSpPr txBox="1"/>
          <p:nvPr/>
        </p:nvSpPr>
        <p:spPr>
          <a:xfrm>
            <a:off x="7047864" y="4219024"/>
            <a:ext cx="8483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RLHF Pipeline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>
          <a:extLst>
            <a:ext uri="{FF2B5EF4-FFF2-40B4-BE49-F238E27FC236}">
              <a16:creationId xmlns:a16="http://schemas.microsoft.com/office/drawing/2014/main" id="{EF6BE953-6E9B-87EC-4AA2-3DC6CE988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5">
            <a:extLst>
              <a:ext uri="{FF2B5EF4-FFF2-40B4-BE49-F238E27FC236}">
                <a16:creationId xmlns:a16="http://schemas.microsoft.com/office/drawing/2014/main" id="{980A6308-5450-A48D-9836-0322E07F3A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72" y="194142"/>
            <a:ext cx="9137028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Research objective: Direct Preference Optimization (DPO)</a:t>
            </a:r>
            <a:endParaRPr dirty="0"/>
          </a:p>
        </p:txBody>
      </p:sp>
      <p:sp>
        <p:nvSpPr>
          <p:cNvPr id="316" name="Google Shape;316;p55">
            <a:extLst>
              <a:ext uri="{FF2B5EF4-FFF2-40B4-BE49-F238E27FC236}">
                <a16:creationId xmlns:a16="http://schemas.microsoft.com/office/drawing/2014/main" id="{371A959F-FFDF-75A8-744A-4468F6B8C5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5029200" cy="71349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de-DE" dirty="0"/>
              <a:t>Main Problem: </a:t>
            </a:r>
            <a:r>
              <a:rPr lang="de-DE" b="1" dirty="0" err="1"/>
              <a:t>complexity</a:t>
            </a:r>
            <a:r>
              <a:rPr lang="de-DE" dirty="0"/>
              <a:t>, </a:t>
            </a:r>
            <a:r>
              <a:rPr lang="de-DE" b="1" dirty="0" err="1"/>
              <a:t>instability</a:t>
            </a:r>
            <a:r>
              <a:rPr lang="de-DE" dirty="0"/>
              <a:t>, high </a:t>
            </a:r>
            <a:r>
              <a:rPr lang="de-DE" dirty="0" err="1"/>
              <a:t>computational</a:t>
            </a:r>
            <a:r>
              <a:rPr lang="de-DE" dirty="0"/>
              <a:t> </a:t>
            </a:r>
            <a:r>
              <a:rPr lang="de-DE" b="1" dirty="0" err="1"/>
              <a:t>cost</a:t>
            </a:r>
            <a:r>
              <a:rPr lang="de-DE" dirty="0"/>
              <a:t>.</a:t>
            </a:r>
          </a:p>
        </p:txBody>
      </p:sp>
      <p:sp>
        <p:nvSpPr>
          <p:cNvPr id="317" name="Google Shape;317;p55">
            <a:extLst>
              <a:ext uri="{FF2B5EF4-FFF2-40B4-BE49-F238E27FC236}">
                <a16:creationId xmlns:a16="http://schemas.microsoft.com/office/drawing/2014/main" id="{73DBAA21-B3BD-AB4A-2959-AB2B976DD39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B01C13-256E-AD79-575C-EC2AA9B04EE7}"/>
              </a:ext>
            </a:extLst>
          </p:cNvPr>
          <p:cNvSpPr txBox="1"/>
          <p:nvPr/>
        </p:nvSpPr>
        <p:spPr>
          <a:xfrm>
            <a:off x="457200" y="2146448"/>
            <a:ext cx="5029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lvl="0" algn="l" rtl="0">
              <a:spcBef>
                <a:spcPts val="360"/>
              </a:spcBef>
              <a:spcAft>
                <a:spcPts val="0"/>
              </a:spcAft>
              <a:buSzPts val="1800"/>
            </a:pPr>
            <a:r>
              <a:rPr lang="de-DE" dirty="0"/>
              <a:t>Research </a:t>
            </a:r>
            <a:r>
              <a:rPr lang="de-DE" dirty="0" err="1"/>
              <a:t>objective</a:t>
            </a:r>
            <a:r>
              <a:rPr lang="de-DE" dirty="0"/>
              <a:t>: </a:t>
            </a:r>
            <a:r>
              <a:rPr lang="de-DE" dirty="0" err="1"/>
              <a:t>proposing</a:t>
            </a:r>
            <a:r>
              <a:rPr lang="de-DE" dirty="0"/>
              <a:t> a </a:t>
            </a:r>
            <a:r>
              <a:rPr lang="de-DE" dirty="0" err="1"/>
              <a:t>direct</a:t>
            </a:r>
            <a:r>
              <a:rPr lang="de-DE" dirty="0"/>
              <a:t> and </a:t>
            </a:r>
            <a:r>
              <a:rPr lang="de-DE" dirty="0" err="1"/>
              <a:t>stable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allign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human </a:t>
            </a:r>
            <a:r>
              <a:rPr lang="de-DE" dirty="0" err="1"/>
              <a:t>preferences</a:t>
            </a:r>
            <a:r>
              <a:rPr lang="de-DE" dirty="0"/>
              <a:t>.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DFADD8-106D-692E-6171-B00F8C20B99F}"/>
              </a:ext>
            </a:extLst>
          </p:cNvPr>
          <p:cNvSpPr txBox="1"/>
          <p:nvPr/>
        </p:nvSpPr>
        <p:spPr>
          <a:xfrm>
            <a:off x="457200" y="3053032"/>
            <a:ext cx="5029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lvl="0" algn="l" rtl="0">
              <a:spcBef>
                <a:spcPts val="360"/>
              </a:spcBef>
              <a:spcAft>
                <a:spcPts val="0"/>
              </a:spcAft>
              <a:buSzPts val="1800"/>
            </a:pPr>
            <a:r>
              <a:rPr lang="de-DE" dirty="0"/>
              <a:t>Main </a:t>
            </a:r>
            <a:r>
              <a:rPr lang="de-DE" dirty="0" err="1"/>
              <a:t>contribution</a:t>
            </a:r>
            <a:r>
              <a:rPr lang="de-DE" dirty="0"/>
              <a:t>: </a:t>
            </a:r>
            <a:r>
              <a:rPr lang="de-DE" dirty="0" err="1"/>
              <a:t>eliminate</a:t>
            </a:r>
            <a:r>
              <a:rPr lang="de-DE" dirty="0"/>
              <a:t> </a:t>
            </a:r>
            <a:r>
              <a:rPr lang="de-DE" dirty="0" err="1"/>
              <a:t>direct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Reinforcement Learning (RL), </a:t>
            </a:r>
            <a:r>
              <a:rPr lang="de-DE" dirty="0" err="1"/>
              <a:t>direct</a:t>
            </a:r>
            <a:r>
              <a:rPr lang="de-DE" dirty="0"/>
              <a:t> </a:t>
            </a:r>
            <a:r>
              <a:rPr lang="de-DE" dirty="0" err="1"/>
              <a:t>policy</a:t>
            </a:r>
            <a:r>
              <a:rPr lang="de-DE" dirty="0"/>
              <a:t> </a:t>
            </a:r>
            <a:r>
              <a:rPr lang="de-DE" dirty="0" err="1"/>
              <a:t>optimization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simple </a:t>
            </a:r>
            <a:r>
              <a:rPr lang="de-DE" dirty="0" err="1"/>
              <a:t>ranking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6F9FB8-4932-28F7-1AF7-CE302B7258D6}"/>
              </a:ext>
            </a:extLst>
          </p:cNvPr>
          <p:cNvSpPr txBox="1"/>
          <p:nvPr/>
        </p:nvSpPr>
        <p:spPr>
          <a:xfrm>
            <a:off x="443060" y="4065136"/>
            <a:ext cx="47558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lvl="0" algn="l" rtl="0">
              <a:spcBef>
                <a:spcPts val="360"/>
              </a:spcBef>
              <a:spcAft>
                <a:spcPts val="0"/>
              </a:spcAft>
              <a:buSzPts val="1800"/>
            </a:pPr>
            <a:r>
              <a:rPr lang="de-DE" dirty="0" err="1"/>
              <a:t>Result</a:t>
            </a:r>
            <a:r>
              <a:rPr lang="de-DE" dirty="0"/>
              <a:t>: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comparable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RLHF, but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much</a:t>
            </a:r>
            <a:r>
              <a:rPr lang="de-DE" dirty="0"/>
              <a:t> simpler </a:t>
            </a:r>
            <a:r>
              <a:rPr lang="de-DE" dirty="0" err="1"/>
              <a:t>pipeline</a:t>
            </a:r>
            <a:r>
              <a:rPr lang="de-DE" dirty="0"/>
              <a:t>.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B38A3497-DC9C-8F8B-9B68-18981C695EFF}"/>
              </a:ext>
            </a:extLst>
          </p:cNvPr>
          <p:cNvSpPr/>
          <p:nvPr/>
        </p:nvSpPr>
        <p:spPr>
          <a:xfrm>
            <a:off x="2820972" y="1913641"/>
            <a:ext cx="245096" cy="23280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3B14DA6F-87E4-694D-61C4-8E666425B796}"/>
              </a:ext>
            </a:extLst>
          </p:cNvPr>
          <p:cNvSpPr/>
          <p:nvPr/>
        </p:nvSpPr>
        <p:spPr>
          <a:xfrm>
            <a:off x="2820972" y="2736265"/>
            <a:ext cx="245096" cy="23280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4D9FC41A-73DB-7EF0-6FB5-CE3323A883C0}"/>
              </a:ext>
            </a:extLst>
          </p:cNvPr>
          <p:cNvSpPr/>
          <p:nvPr/>
        </p:nvSpPr>
        <p:spPr>
          <a:xfrm>
            <a:off x="2820972" y="3800336"/>
            <a:ext cx="245096" cy="23280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diagram of a reference optimization&#10;&#10;Description automatically generated with medium confidence">
            <a:extLst>
              <a:ext uri="{FF2B5EF4-FFF2-40B4-BE49-F238E27FC236}">
                <a16:creationId xmlns:a16="http://schemas.microsoft.com/office/drawing/2014/main" id="{59153A2C-AE1C-418E-65F9-96120C605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238" y="2979359"/>
            <a:ext cx="2429562" cy="1239665"/>
          </a:xfrm>
          <a:prstGeom prst="rect">
            <a:avLst/>
          </a:prstGeom>
        </p:spPr>
      </p:pic>
      <p:pic>
        <p:nvPicPr>
          <p:cNvPr id="15" name="Picture 14" descr="A diagram of a diagram&#10;&#10;Description automatically generated">
            <a:extLst>
              <a:ext uri="{FF2B5EF4-FFF2-40B4-BE49-F238E27FC236}">
                <a16:creationId xmlns:a16="http://schemas.microsoft.com/office/drawing/2014/main" id="{21325B03-A514-A157-EFB9-5A0B9BD23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8985" y="1396290"/>
            <a:ext cx="3066068" cy="103470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289CCFA-0B16-67F1-392B-4E8EEF2028A0}"/>
              </a:ext>
            </a:extLst>
          </p:cNvPr>
          <p:cNvSpPr txBox="1"/>
          <p:nvPr/>
        </p:nvSpPr>
        <p:spPr>
          <a:xfrm>
            <a:off x="7047864" y="2430992"/>
            <a:ext cx="8483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RLHF Pipeline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9DFC68-4250-8CE5-F772-EF3BEA41315F}"/>
              </a:ext>
            </a:extLst>
          </p:cNvPr>
          <p:cNvSpPr txBox="1"/>
          <p:nvPr/>
        </p:nvSpPr>
        <p:spPr>
          <a:xfrm>
            <a:off x="7047864" y="4219024"/>
            <a:ext cx="8483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RLHF Pipeline</a:t>
            </a:r>
          </a:p>
        </p:txBody>
      </p:sp>
    </p:spTree>
    <p:extLst>
      <p:ext uri="{BB962C8B-B14F-4D97-AF65-F5344CB8AC3E}">
        <p14:creationId xmlns:p14="http://schemas.microsoft.com/office/powerpoint/2010/main" val="3495572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Direct Preference Optimization: Technical Insight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4" name="Google Shape;324;p5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57200" y="1200151"/>
                <a:ext cx="8229600" cy="3394500"/>
              </a:xfrm>
              <a:prstGeom prst="rect">
                <a:avLst/>
              </a:prstGeom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marL="114300" lvl="0" indent="0" algn="l" rtl="0">
                  <a:spcBef>
                    <a:spcPts val="360"/>
                  </a:spcBef>
                  <a:spcAft>
                    <a:spcPts val="0"/>
                  </a:spcAft>
                  <a:buSzPts val="1800"/>
                  <a:buNone/>
                </a:pPr>
                <a:r>
                  <a:rPr lang="en-US" dirty="0"/>
                  <a:t>The traditional RLHF relies on an explicitly modeled reward function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de-DE" dirty="0"/>
                  <a:t>. </a:t>
                </a:r>
                <a:r>
                  <a:rPr lang="de-DE" dirty="0" err="1"/>
                  <a:t>It</a:t>
                </a:r>
                <a:r>
                  <a:rPr lang="de-DE" dirty="0"/>
                  <a:t> </a:t>
                </a:r>
                <a:r>
                  <a:rPr lang="de-DE" dirty="0" err="1"/>
                  <a:t>optimizes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policy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reinforcement</a:t>
                </a:r>
                <a:r>
                  <a:rPr lang="de-DE" dirty="0"/>
                  <a:t> </a:t>
                </a:r>
                <a:r>
                  <a:rPr lang="de-DE" dirty="0" err="1"/>
                  <a:t>learning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maximize</a:t>
                </a:r>
                <a:r>
                  <a:rPr lang="de-DE" dirty="0"/>
                  <a:t>: </a:t>
                </a:r>
              </a:p>
              <a:p>
                <a:pPr marL="11430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𝐾𝐿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𝑟𝑒𝑓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de-DE" dirty="0"/>
              </a:p>
              <a:p>
                <a:pPr marL="114300" lvl="0" indent="0">
                  <a:buNone/>
                </a:pPr>
                <a:r>
                  <a:rPr lang="en-US" dirty="0"/>
                  <a:t>The DPO </a:t>
                </a:r>
                <a:r>
                  <a:rPr lang="en-US" dirty="0" err="1"/>
                  <a:t>reparameterizes</a:t>
                </a:r>
                <a:r>
                  <a:rPr lang="en-US" dirty="0"/>
                  <a:t> the reward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in </a:t>
                </a:r>
                <a:r>
                  <a:rPr lang="de-DE" dirty="0" err="1"/>
                  <a:t>terms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policy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de-DE" b="0" dirty="0">
                  <a:ea typeface="Cambria Math" panose="02040503050406030204" pitchFamily="18" charset="0"/>
                </a:endParaRPr>
              </a:p>
              <a:p>
                <a:pPr marL="11430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m:rPr>
                          <m:nor/>
                        </m:rPr>
                        <a:rPr lang="de-D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"/>
                              <m:endChr m:val="|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"/>
                              <m:endChr m:val="|"/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m:rPr>
                          <m:nor/>
                        </m:rPr>
                        <a:rPr lang="de-D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  <a:p>
                <a:pPr marL="114300" lvl="0" indent="0">
                  <a:buNone/>
                </a:pPr>
                <a:r>
                  <a:rPr lang="en-US" dirty="0"/>
                  <a:t>It reduces the problem to a simple binary classification loss, avoiding iterative sampling and the complexity of reinforcement learning:</a:t>
                </a:r>
              </a:p>
              <a:p>
                <a:pPr marL="11430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𝐷𝑃𝑂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de-DE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  <m:f>
                                    <m:f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d>
                                        <m:dPr>
                                          <m:begChr m:val=""/>
                                          <m:endChr m:val="|"/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de-DE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𝑟𝑒𝑓</m:t>
                                          </m:r>
                                        </m:sub>
                                      </m:s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d>
                                        <m:dPr>
                                          <m:begChr m:val=""/>
                                          <m:endChr m:val="|"/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de-DE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nor/>
                                    </m:rPr>
                                    <a:rPr lang="de-DE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  <m:f>
                                    <m:f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d>
                                        <m:dPr>
                                          <m:begChr m:val=""/>
                                          <m:endChr m:val="|"/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de-DE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𝑟𝑒𝑓</m:t>
                                          </m:r>
                                        </m:sub>
                                      </m:s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d>
                                        <m:dPr>
                                          <m:begChr m:val=""/>
                                          <m:endChr m:val="|"/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de-DE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24" name="Google Shape;324;p5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00151"/>
                <a:ext cx="8229600" cy="3394500"/>
              </a:xfrm>
              <a:prstGeom prst="rect">
                <a:avLst/>
              </a:prstGeom>
              <a:blipFill>
                <a:blip r:embed="rId3"/>
                <a:stretch>
                  <a:fillRect b="-10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5" name="Google Shape;325;p56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0CE48-8B18-3BB5-CEC7-2715DA0C0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DPO Simplifies the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4F71F-43A3-5566-1F06-E847137FC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7725265" cy="339450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Complexity: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RLHF involves training a reward model and applying RL to optimize the policy.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DPO replaces this with direct optimization approach.</a:t>
            </a:r>
          </a:p>
          <a:p>
            <a:pPr>
              <a:buFont typeface="+mj-lt"/>
              <a:buAutoNum type="arabicPeriod"/>
            </a:pPr>
            <a:r>
              <a:rPr lang="en-US" dirty="0"/>
              <a:t>Stability: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RLHF can suffer from unstable training, depending on reward function accuracy and hyperparameters.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DPO achieves stability through its straightforward loss formulation.</a:t>
            </a:r>
          </a:p>
          <a:p>
            <a:pPr>
              <a:buFont typeface="+mj-lt"/>
              <a:buAutoNum type="arabicPeriod"/>
            </a:pPr>
            <a:r>
              <a:rPr lang="en-US" dirty="0"/>
              <a:t>Computational Efficiency: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RLHF is computationally intensive due to iterative sampling and reward model training.</a:t>
            </a:r>
          </a:p>
          <a:p>
            <a:pPr lvl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DPO is lightweight and avoids costly iterations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8AC803-DC48-86A5-B8C1-886C68DB9D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26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A9BCA-844A-6CD6-D1F1-FFC127B97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RLHF and DPO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56BA4-0258-B85A-C65E-4882B72C58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FB9FC8C-1186-AD2D-61E0-731CC6ED5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850542"/>
              </p:ext>
            </p:extLst>
          </p:nvPr>
        </p:nvGraphicFramePr>
        <p:xfrm>
          <a:off x="1156354" y="1144870"/>
          <a:ext cx="6831291" cy="3191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7097">
                  <a:extLst>
                    <a:ext uri="{9D8B030D-6E8A-4147-A177-3AD203B41FA5}">
                      <a16:colId xmlns:a16="http://schemas.microsoft.com/office/drawing/2014/main" val="3652000932"/>
                    </a:ext>
                  </a:extLst>
                </a:gridCol>
                <a:gridCol w="2277097">
                  <a:extLst>
                    <a:ext uri="{9D8B030D-6E8A-4147-A177-3AD203B41FA5}">
                      <a16:colId xmlns:a16="http://schemas.microsoft.com/office/drawing/2014/main" val="3479491087"/>
                    </a:ext>
                  </a:extLst>
                </a:gridCol>
                <a:gridCol w="2277097">
                  <a:extLst>
                    <a:ext uri="{9D8B030D-6E8A-4147-A177-3AD203B41FA5}">
                      <a16:colId xmlns:a16="http://schemas.microsoft.com/office/drawing/2014/main" val="2809946030"/>
                    </a:ext>
                  </a:extLst>
                </a:gridCol>
              </a:tblGrid>
              <a:tr h="544242">
                <a:tc>
                  <a:txBody>
                    <a:bodyPr/>
                    <a:lstStyle/>
                    <a:p>
                      <a:r>
                        <a:rPr lang="en-US" b="1" dirty="0"/>
                        <a:t>Features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RLHF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DPO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69678"/>
                  </a:ext>
                </a:extLst>
              </a:tr>
              <a:tr h="470250">
                <a:tc>
                  <a:txBody>
                    <a:bodyPr/>
                    <a:lstStyle/>
                    <a:p>
                      <a:r>
                        <a:rPr lang="en-US" dirty="0"/>
                        <a:t>Pipeline Complexity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Reward Model + RL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Direct Loss Optimization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0181170"/>
                  </a:ext>
                </a:extLst>
              </a:tr>
              <a:tr h="544242">
                <a:tc>
                  <a:txBody>
                    <a:bodyPr/>
                    <a:lstStyle/>
                    <a:p>
                      <a:r>
                        <a:rPr lang="en-US" dirty="0"/>
                        <a:t>Stability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Sensitive to hyperparameters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4715101"/>
                  </a:ext>
                </a:extLst>
              </a:tr>
              <a:tr h="544242">
                <a:tc>
                  <a:txBody>
                    <a:bodyPr/>
                    <a:lstStyle/>
                    <a:p>
                      <a:r>
                        <a:rPr lang="en-US" dirty="0" err="1"/>
                        <a:t>Samplying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Requires iterative sampling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required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6477956"/>
                  </a:ext>
                </a:extLst>
              </a:tr>
              <a:tr h="544242">
                <a:tc>
                  <a:txBody>
                    <a:bodyPr/>
                    <a:lstStyle/>
                    <a:p>
                      <a:r>
                        <a:rPr lang="en-US" dirty="0"/>
                        <a:t>Comp. cost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High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2009182"/>
                  </a:ext>
                </a:extLst>
              </a:tr>
              <a:tr h="544242">
                <a:tc>
                  <a:txBody>
                    <a:bodyPr/>
                    <a:lstStyle/>
                    <a:p>
                      <a:r>
                        <a:rPr lang="en-US" dirty="0"/>
                        <a:t>Performance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Strong but unstable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Comparable or better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7781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1201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334F1-22C3-F4A6-593D-420903076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Experiments and Benchmark Tasks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75DFB-CEF3-CF1A-A895-F4071E52CD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marL="457200" lvl="1">
              <a:spcBef>
                <a:spcPts val="360"/>
              </a:spcBef>
              <a:buFont typeface="+mj-lt"/>
              <a:buAutoNum type="arabicPeriod"/>
            </a:pPr>
            <a:r>
              <a:rPr lang="en-US" dirty="0"/>
              <a:t>Task Evaluated: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Sentiment Modulation: Fine-tuning a model to produce text with a desired sentiment (positive/negative)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Summarization (TL;DR): Generating short and relevant summaries for long passages. 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Dialogue (Single-turn Chat): Producing contextually relevant responses in a conversational setting. </a:t>
            </a:r>
          </a:p>
          <a:p>
            <a:pPr marL="457200" lvl="1">
              <a:spcBef>
                <a:spcPts val="360"/>
              </a:spcBef>
              <a:buFont typeface="+mj-lt"/>
              <a:buAutoNum type="arabicPeriod" startAt="2"/>
            </a:pPr>
            <a:r>
              <a:rPr lang="en-US" dirty="0"/>
              <a:t>Models Compared:</a:t>
            </a:r>
          </a:p>
          <a:p>
            <a:pPr lvl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Baseline: Pre-trained Language Model (Reference Policy).</a:t>
            </a:r>
          </a:p>
          <a:p>
            <a:pPr lvl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RLHF: Policy fine-tuned with reinforcement learning.</a:t>
            </a:r>
          </a:p>
          <a:p>
            <a:pPr lvl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DPO: Policy fine-tuned with direct preference optimization.</a:t>
            </a:r>
          </a:p>
          <a:p>
            <a:pPr marL="457200" lvl="1">
              <a:spcBef>
                <a:spcPts val="360"/>
              </a:spcBef>
              <a:buFont typeface="+mj-lt"/>
              <a:buAutoNum type="arabicPeriod" startAt="3"/>
            </a:pPr>
            <a:r>
              <a:rPr lang="en-US" dirty="0"/>
              <a:t>Metrics:</a:t>
            </a:r>
          </a:p>
          <a:p>
            <a:pPr lvl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Win Rate: Percentage of cases where human annotators prefer DPO</a:t>
            </a:r>
          </a:p>
          <a:p>
            <a:pPr lvl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Reward vs. KL: Tradeoff between reward maximization and divergence from the reference policy. </a:t>
            </a:r>
          </a:p>
          <a:p>
            <a:pPr lvl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Human Feedback: Evaluating generated outputs based on human preferences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574B69-970F-8728-94BB-C4B4CBC069D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3564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JKU">
      <a:dk1>
        <a:srgbClr val="000000"/>
      </a:dk1>
      <a:lt1>
        <a:srgbClr val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1052</Words>
  <Application>Microsoft Macintosh PowerPoint</Application>
  <PresentationFormat>On-screen Show (16:9)</PresentationFormat>
  <Paragraphs>139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Noto Sans Symbols</vt:lpstr>
      <vt:lpstr>Cambria Math</vt:lpstr>
      <vt:lpstr>Calibri</vt:lpstr>
      <vt:lpstr>Wingdings</vt:lpstr>
      <vt:lpstr>Arial Black</vt:lpstr>
      <vt:lpstr>Simple Light</vt:lpstr>
      <vt:lpstr>Larissa</vt:lpstr>
      <vt:lpstr>Direct Preference Optimization (DPO): Your Language Model is Secretly a Reward Model</vt:lpstr>
      <vt:lpstr>The impact and Cost of Leading AI Models</vt:lpstr>
      <vt:lpstr>Training Cost vs Model Scale</vt:lpstr>
      <vt:lpstr>Challenges in Steering Pre-trained LMs</vt:lpstr>
      <vt:lpstr>Research objective: Direct Preference Optimization (DPO)</vt:lpstr>
      <vt:lpstr>Direct Preference Optimization: Technical Insight</vt:lpstr>
      <vt:lpstr>How DPO Simplifies the Process</vt:lpstr>
      <vt:lpstr>Comparison RLHF and DPO</vt:lpstr>
      <vt:lpstr>Experiments and Benchmark Tasks</vt:lpstr>
      <vt:lpstr>Experimental Results: DPO vs RLHF</vt:lpstr>
      <vt:lpstr>Disadvantages of DPO (from Paper)</vt:lpstr>
      <vt:lpstr>Disadvantages of DPO (from me)</vt:lpstr>
      <vt:lpstr>Summary</vt:lpstr>
      <vt:lpstr>References</vt:lpstr>
      <vt:lpstr>Backup</vt:lpstr>
      <vt:lpstr>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Filomeno Giovanni</cp:lastModifiedBy>
  <cp:revision>4</cp:revision>
  <dcterms:modified xsi:type="dcterms:W3CDTF">2024-12-15T21:59:15Z</dcterms:modified>
</cp:coreProperties>
</file>