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6"/>
      <p:bold r:id="rId7"/>
    </p:embeddedFont>
    <p:embeddedFont>
      <p:font typeface="Noto Sans Symbols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5"/>
    <p:restoredTop sz="94630"/>
  </p:normalViewPr>
  <p:slideViewPr>
    <p:cSldViewPr snapToGrid="0">
      <p:cViewPr>
        <p:scale>
          <a:sx n="159" d="100"/>
          <a:sy n="159" d="100"/>
        </p:scale>
        <p:origin x="616" y="144"/>
      </p:cViewPr>
      <p:guideLst>
        <p:guide orient="horz" pos="1620"/>
        <p:guide pos="288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4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5026A-91B9-A84C-9F9A-1380DA73D9B1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D5D8E8-ADA8-724B-94DC-AF029E6ACD4C}">
      <dgm:prSet phldrT="[Text]"/>
      <dgm:spPr>
        <a:solidFill>
          <a:srgbClr val="00B0F0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dirty="0"/>
            <a:t>database generation of random points in the maze</a:t>
          </a:r>
        </a:p>
      </dgm:t>
    </dgm:pt>
    <dgm:pt modelId="{3A942DA8-8046-174B-A205-16A3305F9152}" type="parTrans" cxnId="{7D72B631-255A-3541-AD35-C8A271F4201E}">
      <dgm:prSet/>
      <dgm:spPr/>
      <dgm:t>
        <a:bodyPr/>
        <a:lstStyle/>
        <a:p>
          <a:endParaRPr lang="en-US"/>
        </a:p>
      </dgm:t>
    </dgm:pt>
    <dgm:pt modelId="{191D40DE-EF8C-B04B-B88B-D38F21A234E0}" type="sibTrans" cxnId="{7D72B631-255A-3541-AD35-C8A271F4201E}">
      <dgm:prSet/>
      <dgm:spPr>
        <a:solidFill>
          <a:schemeClr val="accent2">
            <a:alpha val="90000"/>
          </a:schemeClr>
        </a:solidFill>
        <a:ln w="3175"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8406DC48-D513-3A45-98B9-93FEEE430EF9}">
      <dgm:prSet phldrT="[Text]"/>
      <dgm:spPr>
        <a:solidFill>
          <a:srgbClr val="00B0F0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dirty="0"/>
            <a:t>Generation of the preferences </a:t>
          </a:r>
        </a:p>
      </dgm:t>
    </dgm:pt>
    <dgm:pt modelId="{8818E537-0EE7-154E-95B3-2D50BF089907}" type="parTrans" cxnId="{38304DB7-F818-324B-8A05-FD6C4577D1A9}">
      <dgm:prSet/>
      <dgm:spPr/>
      <dgm:t>
        <a:bodyPr/>
        <a:lstStyle/>
        <a:p>
          <a:endParaRPr lang="en-US"/>
        </a:p>
      </dgm:t>
    </dgm:pt>
    <dgm:pt modelId="{93CF5CF5-1C54-D843-9E4E-CE13EBB23075}" type="sibTrans" cxnId="{38304DB7-F818-324B-8A05-FD6C4577D1A9}">
      <dgm:prSet/>
      <dgm:spPr>
        <a:solidFill>
          <a:schemeClr val="accent2">
            <a:alpha val="90000"/>
          </a:schemeClr>
        </a:solidFill>
        <a:ln w="3175">
          <a:solidFill>
            <a:schemeClr val="bg1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42367211-40BA-3B46-9CBC-F091C33B4E65}">
      <dgm:prSet phldrT="[Text]"/>
      <dgm:spPr>
        <a:solidFill>
          <a:srgbClr val="00B0F0"/>
        </a:solidFill>
        <a:ln w="12700">
          <a:solidFill>
            <a:schemeClr val="tx1"/>
          </a:solidFill>
        </a:ln>
      </dgm:spPr>
      <dgm:t>
        <a:bodyPr/>
        <a:lstStyle/>
        <a:p>
          <a:r>
            <a:rPr lang="en-US" dirty="0"/>
            <a:t>Training of the DPO</a:t>
          </a:r>
        </a:p>
      </dgm:t>
    </dgm:pt>
    <dgm:pt modelId="{D8C9E16E-434A-A647-A521-BFB8F10D13BF}" type="parTrans" cxnId="{7DA89AC9-3C3C-7E43-BE76-0475C631EAE4}">
      <dgm:prSet/>
      <dgm:spPr/>
      <dgm:t>
        <a:bodyPr/>
        <a:lstStyle/>
        <a:p>
          <a:endParaRPr lang="en-US"/>
        </a:p>
      </dgm:t>
    </dgm:pt>
    <dgm:pt modelId="{D8DCF074-BC6C-884C-BE28-60E1ED5DA281}" type="sibTrans" cxnId="{7DA89AC9-3C3C-7E43-BE76-0475C631EAE4}">
      <dgm:prSet/>
      <dgm:spPr/>
      <dgm:t>
        <a:bodyPr/>
        <a:lstStyle/>
        <a:p>
          <a:endParaRPr lang="en-US"/>
        </a:p>
      </dgm:t>
    </dgm:pt>
    <dgm:pt modelId="{5949EB68-091A-6848-A012-93EC16334705}" type="pres">
      <dgm:prSet presAssocID="{1AC5026A-91B9-A84C-9F9A-1380DA73D9B1}" presName="outerComposite" presStyleCnt="0">
        <dgm:presLayoutVars>
          <dgm:chMax val="5"/>
          <dgm:dir/>
          <dgm:resizeHandles val="exact"/>
        </dgm:presLayoutVars>
      </dgm:prSet>
      <dgm:spPr/>
    </dgm:pt>
    <dgm:pt modelId="{51431808-8E07-844E-9F8B-30C428D382CF}" type="pres">
      <dgm:prSet presAssocID="{1AC5026A-91B9-A84C-9F9A-1380DA73D9B1}" presName="dummyMaxCanvas" presStyleCnt="0">
        <dgm:presLayoutVars/>
      </dgm:prSet>
      <dgm:spPr/>
    </dgm:pt>
    <dgm:pt modelId="{F1D2B4BA-002A-C649-843E-B421103807F5}" type="pres">
      <dgm:prSet presAssocID="{1AC5026A-91B9-A84C-9F9A-1380DA73D9B1}" presName="ThreeNodes_1" presStyleLbl="node1" presStyleIdx="0" presStyleCnt="3">
        <dgm:presLayoutVars>
          <dgm:bulletEnabled val="1"/>
        </dgm:presLayoutVars>
      </dgm:prSet>
      <dgm:spPr/>
    </dgm:pt>
    <dgm:pt modelId="{A8C73177-B674-2649-B148-F564E0B17433}" type="pres">
      <dgm:prSet presAssocID="{1AC5026A-91B9-A84C-9F9A-1380DA73D9B1}" presName="ThreeNodes_2" presStyleLbl="node1" presStyleIdx="1" presStyleCnt="3">
        <dgm:presLayoutVars>
          <dgm:bulletEnabled val="1"/>
        </dgm:presLayoutVars>
      </dgm:prSet>
      <dgm:spPr/>
    </dgm:pt>
    <dgm:pt modelId="{A9A9DF19-6C7C-3B4A-83F4-46E64DB628C3}" type="pres">
      <dgm:prSet presAssocID="{1AC5026A-91B9-A84C-9F9A-1380DA73D9B1}" presName="ThreeNodes_3" presStyleLbl="node1" presStyleIdx="2" presStyleCnt="3">
        <dgm:presLayoutVars>
          <dgm:bulletEnabled val="1"/>
        </dgm:presLayoutVars>
      </dgm:prSet>
      <dgm:spPr/>
    </dgm:pt>
    <dgm:pt modelId="{ECC2D519-C6FC-7B4F-886E-2459C59268A0}" type="pres">
      <dgm:prSet presAssocID="{1AC5026A-91B9-A84C-9F9A-1380DA73D9B1}" presName="ThreeConn_1-2" presStyleLbl="fgAccFollowNode1" presStyleIdx="0" presStyleCnt="2">
        <dgm:presLayoutVars>
          <dgm:bulletEnabled val="1"/>
        </dgm:presLayoutVars>
      </dgm:prSet>
      <dgm:spPr/>
    </dgm:pt>
    <dgm:pt modelId="{FC53FCCB-A69A-844D-A08D-368DD8CBFEA4}" type="pres">
      <dgm:prSet presAssocID="{1AC5026A-91B9-A84C-9F9A-1380DA73D9B1}" presName="ThreeConn_2-3" presStyleLbl="fgAccFollowNode1" presStyleIdx="1" presStyleCnt="2">
        <dgm:presLayoutVars>
          <dgm:bulletEnabled val="1"/>
        </dgm:presLayoutVars>
      </dgm:prSet>
      <dgm:spPr/>
    </dgm:pt>
    <dgm:pt modelId="{21049663-B804-9549-BA73-190F4CFB13A4}" type="pres">
      <dgm:prSet presAssocID="{1AC5026A-91B9-A84C-9F9A-1380DA73D9B1}" presName="ThreeNodes_1_text" presStyleLbl="node1" presStyleIdx="2" presStyleCnt="3">
        <dgm:presLayoutVars>
          <dgm:bulletEnabled val="1"/>
        </dgm:presLayoutVars>
      </dgm:prSet>
      <dgm:spPr/>
    </dgm:pt>
    <dgm:pt modelId="{94C0B2AD-CDFA-104D-A744-C4E445F8ED7A}" type="pres">
      <dgm:prSet presAssocID="{1AC5026A-91B9-A84C-9F9A-1380DA73D9B1}" presName="ThreeNodes_2_text" presStyleLbl="node1" presStyleIdx="2" presStyleCnt="3">
        <dgm:presLayoutVars>
          <dgm:bulletEnabled val="1"/>
        </dgm:presLayoutVars>
      </dgm:prSet>
      <dgm:spPr/>
    </dgm:pt>
    <dgm:pt modelId="{EC3D085B-65BD-264D-8B37-DD032E7B34C8}" type="pres">
      <dgm:prSet presAssocID="{1AC5026A-91B9-A84C-9F9A-1380DA73D9B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32AD003-3AA5-9340-9659-C91B01A44FD2}" type="presOf" srcId="{42367211-40BA-3B46-9CBC-F091C33B4E65}" destId="{A9A9DF19-6C7C-3B4A-83F4-46E64DB628C3}" srcOrd="0" destOrd="0" presId="urn:microsoft.com/office/officeart/2005/8/layout/vProcess5"/>
    <dgm:cxn modelId="{7D72B631-255A-3541-AD35-C8A271F4201E}" srcId="{1AC5026A-91B9-A84C-9F9A-1380DA73D9B1}" destId="{99D5D8E8-ADA8-724B-94DC-AF029E6ACD4C}" srcOrd="0" destOrd="0" parTransId="{3A942DA8-8046-174B-A205-16A3305F9152}" sibTransId="{191D40DE-EF8C-B04B-B88B-D38F21A234E0}"/>
    <dgm:cxn modelId="{8F2A1948-B129-8E48-A65C-F3D03B41BF1A}" type="presOf" srcId="{99D5D8E8-ADA8-724B-94DC-AF029E6ACD4C}" destId="{F1D2B4BA-002A-C649-843E-B421103807F5}" srcOrd="0" destOrd="0" presId="urn:microsoft.com/office/officeart/2005/8/layout/vProcess5"/>
    <dgm:cxn modelId="{54A09F65-219B-DE47-94D6-292852ECD508}" type="presOf" srcId="{1AC5026A-91B9-A84C-9F9A-1380DA73D9B1}" destId="{5949EB68-091A-6848-A012-93EC16334705}" srcOrd="0" destOrd="0" presId="urn:microsoft.com/office/officeart/2005/8/layout/vProcess5"/>
    <dgm:cxn modelId="{0ED40068-0913-794F-9544-E42AA073A5A8}" type="presOf" srcId="{8406DC48-D513-3A45-98B9-93FEEE430EF9}" destId="{94C0B2AD-CDFA-104D-A744-C4E445F8ED7A}" srcOrd="1" destOrd="0" presId="urn:microsoft.com/office/officeart/2005/8/layout/vProcess5"/>
    <dgm:cxn modelId="{38304DB7-F818-324B-8A05-FD6C4577D1A9}" srcId="{1AC5026A-91B9-A84C-9F9A-1380DA73D9B1}" destId="{8406DC48-D513-3A45-98B9-93FEEE430EF9}" srcOrd="1" destOrd="0" parTransId="{8818E537-0EE7-154E-95B3-2D50BF089907}" sibTransId="{93CF5CF5-1C54-D843-9E4E-CE13EBB23075}"/>
    <dgm:cxn modelId="{0B572FC0-8599-8641-9F8B-E2D7C203E6FA}" type="presOf" srcId="{93CF5CF5-1C54-D843-9E4E-CE13EBB23075}" destId="{FC53FCCB-A69A-844D-A08D-368DD8CBFEA4}" srcOrd="0" destOrd="0" presId="urn:microsoft.com/office/officeart/2005/8/layout/vProcess5"/>
    <dgm:cxn modelId="{6BF606C4-0C1D-544C-BFC3-D87D4CDFB885}" type="presOf" srcId="{191D40DE-EF8C-B04B-B88B-D38F21A234E0}" destId="{ECC2D519-C6FC-7B4F-886E-2459C59268A0}" srcOrd="0" destOrd="0" presId="urn:microsoft.com/office/officeart/2005/8/layout/vProcess5"/>
    <dgm:cxn modelId="{7DA89AC9-3C3C-7E43-BE76-0475C631EAE4}" srcId="{1AC5026A-91B9-A84C-9F9A-1380DA73D9B1}" destId="{42367211-40BA-3B46-9CBC-F091C33B4E65}" srcOrd="2" destOrd="0" parTransId="{D8C9E16E-434A-A647-A521-BFB8F10D13BF}" sibTransId="{D8DCF074-BC6C-884C-BE28-60E1ED5DA281}"/>
    <dgm:cxn modelId="{4AB6EACB-A4F3-4143-BB7E-1DD5D8C4A6FD}" type="presOf" srcId="{99D5D8E8-ADA8-724B-94DC-AF029E6ACD4C}" destId="{21049663-B804-9549-BA73-190F4CFB13A4}" srcOrd="1" destOrd="0" presId="urn:microsoft.com/office/officeart/2005/8/layout/vProcess5"/>
    <dgm:cxn modelId="{9792D1D4-A827-534C-93AB-7F9D2E7CC88B}" type="presOf" srcId="{42367211-40BA-3B46-9CBC-F091C33B4E65}" destId="{EC3D085B-65BD-264D-8B37-DD032E7B34C8}" srcOrd="1" destOrd="0" presId="urn:microsoft.com/office/officeart/2005/8/layout/vProcess5"/>
    <dgm:cxn modelId="{A089F4EB-FAA3-7A4C-8B71-55659DD17BA3}" type="presOf" srcId="{8406DC48-D513-3A45-98B9-93FEEE430EF9}" destId="{A8C73177-B674-2649-B148-F564E0B17433}" srcOrd="0" destOrd="0" presId="urn:microsoft.com/office/officeart/2005/8/layout/vProcess5"/>
    <dgm:cxn modelId="{E8CE4A52-76CE-274C-9C30-7092754A5413}" type="presParOf" srcId="{5949EB68-091A-6848-A012-93EC16334705}" destId="{51431808-8E07-844E-9F8B-30C428D382CF}" srcOrd="0" destOrd="0" presId="urn:microsoft.com/office/officeart/2005/8/layout/vProcess5"/>
    <dgm:cxn modelId="{8B36AE8B-3DFC-C64C-B102-D384A752A67B}" type="presParOf" srcId="{5949EB68-091A-6848-A012-93EC16334705}" destId="{F1D2B4BA-002A-C649-843E-B421103807F5}" srcOrd="1" destOrd="0" presId="urn:microsoft.com/office/officeart/2005/8/layout/vProcess5"/>
    <dgm:cxn modelId="{F8C459A8-9C7E-9041-ADCA-4A3DFF35FB5C}" type="presParOf" srcId="{5949EB68-091A-6848-A012-93EC16334705}" destId="{A8C73177-B674-2649-B148-F564E0B17433}" srcOrd="2" destOrd="0" presId="urn:microsoft.com/office/officeart/2005/8/layout/vProcess5"/>
    <dgm:cxn modelId="{2C3C8801-C77F-9645-A022-EE2A67081AD6}" type="presParOf" srcId="{5949EB68-091A-6848-A012-93EC16334705}" destId="{A9A9DF19-6C7C-3B4A-83F4-46E64DB628C3}" srcOrd="3" destOrd="0" presId="urn:microsoft.com/office/officeart/2005/8/layout/vProcess5"/>
    <dgm:cxn modelId="{5DB681F5-90C0-954C-B4CB-8537BD4D2B50}" type="presParOf" srcId="{5949EB68-091A-6848-A012-93EC16334705}" destId="{ECC2D519-C6FC-7B4F-886E-2459C59268A0}" srcOrd="4" destOrd="0" presId="urn:microsoft.com/office/officeart/2005/8/layout/vProcess5"/>
    <dgm:cxn modelId="{8A8EF4FB-4C0C-6A48-AED8-85514F925FA2}" type="presParOf" srcId="{5949EB68-091A-6848-A012-93EC16334705}" destId="{FC53FCCB-A69A-844D-A08D-368DD8CBFEA4}" srcOrd="5" destOrd="0" presId="urn:microsoft.com/office/officeart/2005/8/layout/vProcess5"/>
    <dgm:cxn modelId="{F72B1258-D5C0-0547-87F7-CB495E1D7FE3}" type="presParOf" srcId="{5949EB68-091A-6848-A012-93EC16334705}" destId="{21049663-B804-9549-BA73-190F4CFB13A4}" srcOrd="6" destOrd="0" presId="urn:microsoft.com/office/officeart/2005/8/layout/vProcess5"/>
    <dgm:cxn modelId="{04A94CB1-3B03-0845-88F6-BA8F7F3A442B}" type="presParOf" srcId="{5949EB68-091A-6848-A012-93EC16334705}" destId="{94C0B2AD-CDFA-104D-A744-C4E445F8ED7A}" srcOrd="7" destOrd="0" presId="urn:microsoft.com/office/officeart/2005/8/layout/vProcess5"/>
    <dgm:cxn modelId="{677BB22A-2F1E-1F4E-B29C-92D2B3A08181}" type="presParOf" srcId="{5949EB68-091A-6848-A012-93EC16334705}" destId="{EC3D085B-65BD-264D-8B37-DD032E7B34C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2B4BA-002A-C649-843E-B421103807F5}">
      <dsp:nvSpPr>
        <dsp:cNvPr id="0" name=""/>
        <dsp:cNvSpPr/>
      </dsp:nvSpPr>
      <dsp:spPr>
        <a:xfrm>
          <a:off x="0" y="0"/>
          <a:ext cx="1358935" cy="38758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database generation of random points in the maze</a:t>
          </a:r>
        </a:p>
      </dsp:txBody>
      <dsp:txXfrm>
        <a:off x="11352" y="11352"/>
        <a:ext cx="940699" cy="364882"/>
      </dsp:txXfrm>
    </dsp:sp>
    <dsp:sp modelId="{A8C73177-B674-2649-B148-F564E0B17433}">
      <dsp:nvSpPr>
        <dsp:cNvPr id="0" name=""/>
        <dsp:cNvSpPr/>
      </dsp:nvSpPr>
      <dsp:spPr>
        <a:xfrm>
          <a:off x="119906" y="452184"/>
          <a:ext cx="1358935" cy="38758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Generation of the preferences </a:t>
          </a:r>
        </a:p>
      </dsp:txBody>
      <dsp:txXfrm>
        <a:off x="131258" y="463536"/>
        <a:ext cx="964394" cy="364882"/>
      </dsp:txXfrm>
    </dsp:sp>
    <dsp:sp modelId="{A9A9DF19-6C7C-3B4A-83F4-46E64DB628C3}">
      <dsp:nvSpPr>
        <dsp:cNvPr id="0" name=""/>
        <dsp:cNvSpPr/>
      </dsp:nvSpPr>
      <dsp:spPr>
        <a:xfrm>
          <a:off x="239812" y="904369"/>
          <a:ext cx="1358935" cy="387586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Training of the DPO</a:t>
          </a:r>
        </a:p>
      </dsp:txBody>
      <dsp:txXfrm>
        <a:off x="251164" y="915721"/>
        <a:ext cx="964394" cy="364882"/>
      </dsp:txXfrm>
    </dsp:sp>
    <dsp:sp modelId="{ECC2D519-C6FC-7B4F-886E-2459C59268A0}">
      <dsp:nvSpPr>
        <dsp:cNvPr id="0" name=""/>
        <dsp:cNvSpPr/>
      </dsp:nvSpPr>
      <dsp:spPr>
        <a:xfrm>
          <a:off x="1107004" y="293919"/>
          <a:ext cx="251931" cy="2519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</a:schemeClr>
        </a:solidFill>
        <a:ln w="3175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163688" y="293919"/>
        <a:ext cx="138563" cy="189578"/>
      </dsp:txXfrm>
    </dsp:sp>
    <dsp:sp modelId="{FC53FCCB-A69A-844D-A08D-368DD8CBFEA4}">
      <dsp:nvSpPr>
        <dsp:cNvPr id="0" name=""/>
        <dsp:cNvSpPr/>
      </dsp:nvSpPr>
      <dsp:spPr>
        <a:xfrm>
          <a:off x="1226910" y="743520"/>
          <a:ext cx="251931" cy="2519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</a:schemeClr>
        </a:solidFill>
        <a:ln w="3175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83594" y="743520"/>
        <a:ext cx="138563" cy="189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4DB8C8-CF9F-0103-9F89-4DD6E2FCE8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9B1BC-DD80-9C5A-383A-CA9B11435C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E1E42-E4E3-B14C-B814-36A7D041261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2E8BD-F40A-EC18-ECB4-26CAA2704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32C12-4288-ED9A-88E4-4F472EDF05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25489-4A39-C94F-8300-F4B2BE04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8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a77499f0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a77499f0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9a77499f06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">
  <p:cSld name="Title/End with logo colored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 1">
  <p:cSld name="Title/End with logo colored_1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53700" y="4394115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6181094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430992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3305458" y="1290114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6181094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430992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3305458" y="2467717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6184782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434681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3309146" y="3649838"/>
            <a:ext cx="2538000" cy="95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75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7320" y="477460"/>
            <a:ext cx="81339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59100" y="12312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660200" y="12285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102000" y="1228500"/>
            <a:ext cx="2605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432000" y="1291135"/>
            <a:ext cx="54108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432000" y="4398736"/>
            <a:ext cx="5410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1552500" y="1293224"/>
            <a:ext cx="60561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36300" y="4397969"/>
            <a:ext cx="607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432000" y="1293227"/>
            <a:ext cx="8275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32000" y="4398300"/>
            <a:ext cx="82755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291074" y="1228500"/>
            <a:ext cx="54189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683660" y="1083128"/>
            <a:ext cx="469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433283" y="1294384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433277" y="2441189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433277" y="3581678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289536" y="1231200"/>
            <a:ext cx="54189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431800" y="1293225"/>
            <a:ext cx="2546400" cy="33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9250" rtl="0"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53700" y="4394116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563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563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563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563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3700" y="1215000"/>
            <a:ext cx="83565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B36F06-FB02-C41D-0B68-CEF5A1B212A9}"/>
              </a:ext>
            </a:extLst>
          </p:cNvPr>
          <p:cNvSpPr/>
          <p:nvPr/>
        </p:nvSpPr>
        <p:spPr>
          <a:xfrm>
            <a:off x="283221" y="234668"/>
            <a:ext cx="5704885" cy="56644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reward? No problem: Training Maze Agents with Preferences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1CF6E5-CA53-6EF0-37FA-C9DB9F722C8E}"/>
              </a:ext>
            </a:extLst>
          </p:cNvPr>
          <p:cNvSpPr/>
          <p:nvPr/>
        </p:nvSpPr>
        <p:spPr>
          <a:xfrm>
            <a:off x="5988106" y="234668"/>
            <a:ext cx="2857837" cy="56644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/>
              <a:t>Giovanni Filomeno</a:t>
            </a:r>
          </a:p>
          <a:p>
            <a:pPr algn="r"/>
            <a:r>
              <a:rPr lang="en-US" sz="800" dirty="0"/>
              <a:t>Supervisor: Vihang Patil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233A4C-8739-A638-94C4-AE3F1C7D71DB}"/>
              </a:ext>
            </a:extLst>
          </p:cNvPr>
          <p:cNvGrpSpPr/>
          <p:nvPr/>
        </p:nvGrpSpPr>
        <p:grpSpPr>
          <a:xfrm>
            <a:off x="283221" y="939862"/>
            <a:ext cx="2563017" cy="1924260"/>
            <a:chOff x="283221" y="1110343"/>
            <a:chExt cx="2563017" cy="19242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FFE4764-7098-8141-3665-C64544CD7EBC}"/>
                </a:ext>
              </a:extLst>
            </p:cNvPr>
            <p:cNvSpPr/>
            <p:nvPr/>
          </p:nvSpPr>
          <p:spPr>
            <a:xfrm>
              <a:off x="283221" y="1110343"/>
              <a:ext cx="2537617" cy="192426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06FDB8-5B3C-2BE2-CBFB-0C2AB88CEC16}"/>
                </a:ext>
              </a:extLst>
            </p:cNvPr>
            <p:cNvGrpSpPr/>
            <p:nvPr/>
          </p:nvGrpSpPr>
          <p:grpSpPr>
            <a:xfrm>
              <a:off x="334021" y="1156379"/>
              <a:ext cx="2486817" cy="615554"/>
              <a:chOff x="2286000" y="2419379"/>
              <a:chExt cx="2486817" cy="61555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D97C5B-8138-8E19-3428-EB2D34D81F35}"/>
                  </a:ext>
                </a:extLst>
              </p:cNvPr>
              <p:cNvSpPr txBox="1"/>
              <p:nvPr/>
            </p:nvSpPr>
            <p:spPr>
              <a:xfrm>
                <a:off x="2286000" y="2419379"/>
                <a:ext cx="3358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🔥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BE2B3-32B8-2849-E8B6-AB5F0F131603}"/>
                  </a:ext>
                </a:extLst>
              </p:cNvPr>
              <p:cNvSpPr txBox="1"/>
              <p:nvPr/>
            </p:nvSpPr>
            <p:spPr>
              <a:xfrm>
                <a:off x="2497109" y="2419379"/>
                <a:ext cx="7970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/>
                  <a:t>Motivation</a:t>
                </a:r>
                <a:r>
                  <a:rPr lang="en-US" sz="1000" dirty="0"/>
                  <a:t>: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3DA43-5C67-CF43-C9CC-D57D2A371C50}"/>
                  </a:ext>
                </a:extLst>
              </p:cNvPr>
              <p:cNvSpPr txBox="1"/>
              <p:nvPr/>
            </p:nvSpPr>
            <p:spPr>
              <a:xfrm>
                <a:off x="2349539" y="2619435"/>
                <a:ext cx="242327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Traditional reinforcement learning relies on dense, well-designed rewards, but these are hard to define in complex environments like mazes.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CF27813-DEC3-6364-6C94-4123DDE1C096}"/>
                </a:ext>
              </a:extLst>
            </p:cNvPr>
            <p:cNvGrpSpPr/>
            <p:nvPr/>
          </p:nvGrpSpPr>
          <p:grpSpPr>
            <a:xfrm>
              <a:off x="372159" y="1741679"/>
              <a:ext cx="2474079" cy="520459"/>
              <a:chOff x="3745239" y="2778813"/>
              <a:chExt cx="2474079" cy="52045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4EBA80-662B-2F63-CFC6-D87FDEBD3A6F}"/>
                  </a:ext>
                </a:extLst>
              </p:cNvPr>
              <p:cNvSpPr txBox="1"/>
              <p:nvPr/>
            </p:nvSpPr>
            <p:spPr>
              <a:xfrm>
                <a:off x="3745239" y="2778813"/>
                <a:ext cx="37093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⚠️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8D91DA0-0C28-0DDE-EB1A-A2B00B3D30B3}"/>
                  </a:ext>
                </a:extLst>
              </p:cNvPr>
              <p:cNvGrpSpPr/>
              <p:nvPr/>
            </p:nvGrpSpPr>
            <p:grpSpPr>
              <a:xfrm>
                <a:off x="3745239" y="2778813"/>
                <a:ext cx="2474079" cy="520459"/>
                <a:chOff x="2349538" y="2419379"/>
                <a:chExt cx="2474079" cy="520459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EAA5A0-E1AD-C75B-E966-C82A8F7868FF}"/>
                    </a:ext>
                  </a:extLst>
                </p:cNvPr>
                <p:cNvSpPr txBox="1"/>
                <p:nvPr/>
              </p:nvSpPr>
              <p:spPr>
                <a:xfrm>
                  <a:off x="2596093" y="2419379"/>
                  <a:ext cx="77136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/>
                    <a:t>Challenge</a:t>
                  </a:r>
                  <a:r>
                    <a:rPr lang="en-US" sz="1000" dirty="0"/>
                    <a:t>: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9386853-7E46-76C1-26A3-C5615203A4DB}"/>
                    </a:ext>
                  </a:extLst>
                </p:cNvPr>
                <p:cNvSpPr txBox="1"/>
                <p:nvPr/>
              </p:nvSpPr>
              <p:spPr>
                <a:xfrm>
                  <a:off x="2349538" y="2632061"/>
                  <a:ext cx="2474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How can we train an agent to navigate effectively without access to a handcrafted reward function?</a:t>
                  </a:r>
                </a:p>
              </p:txBody>
            </p: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215D182-661C-0028-D1C4-040CC59A7BC3}"/>
                </a:ext>
              </a:extLst>
            </p:cNvPr>
            <p:cNvGrpSpPr/>
            <p:nvPr/>
          </p:nvGrpSpPr>
          <p:grpSpPr>
            <a:xfrm>
              <a:off x="359458" y="2231884"/>
              <a:ext cx="2474080" cy="724131"/>
              <a:chOff x="4281714" y="3019367"/>
              <a:chExt cx="2474080" cy="72413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A9F465-0AD9-2C87-7DEC-9BA33A4EF58B}"/>
                  </a:ext>
                </a:extLst>
              </p:cNvPr>
              <p:cNvSpPr txBox="1"/>
              <p:nvPr/>
            </p:nvSpPr>
            <p:spPr>
              <a:xfrm>
                <a:off x="4281714" y="3019367"/>
                <a:ext cx="3628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💡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70A927A-14B1-02D0-8F75-AAB9C2359192}"/>
                  </a:ext>
                </a:extLst>
              </p:cNvPr>
              <p:cNvGrpSpPr/>
              <p:nvPr/>
            </p:nvGrpSpPr>
            <p:grpSpPr>
              <a:xfrm>
                <a:off x="4281715" y="3019367"/>
                <a:ext cx="2474079" cy="724131"/>
                <a:chOff x="2349539" y="2419379"/>
                <a:chExt cx="2474079" cy="724131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B7C5B9B-05A5-604C-FE79-A2CD07BFAFF7}"/>
                    </a:ext>
                  </a:extLst>
                </p:cNvPr>
                <p:cNvSpPr txBox="1"/>
                <p:nvPr/>
              </p:nvSpPr>
              <p:spPr>
                <a:xfrm>
                  <a:off x="2596093" y="2419379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/>
                    <a:t>Idea</a:t>
                  </a:r>
                  <a:r>
                    <a:rPr lang="en-US" sz="1000" dirty="0"/>
                    <a:t>: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D0BB8CB-9644-D336-FEEC-A4375FB608DA}"/>
                    </a:ext>
                  </a:extLst>
                </p:cNvPr>
                <p:cNvSpPr txBox="1"/>
                <p:nvPr/>
              </p:nvSpPr>
              <p:spPr>
                <a:xfrm>
                  <a:off x="2349539" y="2620290"/>
                  <a:ext cx="247407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/>
                    <a:t>Use </a:t>
                  </a:r>
                  <a:r>
                    <a:rPr lang="en-US" sz="700" b="1" dirty="0"/>
                    <a:t>Direct Preference Optimization (DPO) </a:t>
                  </a:r>
                  <a:r>
                    <a:rPr lang="en-US" sz="700" dirty="0"/>
                    <a:t>to teach the agent via comparisons between good and bad trajectories, learning a policy that reflects desired behaviors.</a:t>
                  </a:r>
                </a:p>
              </p:txBody>
            </p:sp>
          </p:grpSp>
        </p:grp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EB8FBE9-A030-8427-CD4E-1FB50BF11F04}"/>
              </a:ext>
            </a:extLst>
          </p:cNvPr>
          <p:cNvSpPr/>
          <p:nvPr/>
        </p:nvSpPr>
        <p:spPr>
          <a:xfrm>
            <a:off x="283220" y="3031570"/>
            <a:ext cx="2537617" cy="15249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6FEBCA-92DC-95A1-6C28-AC1D82AE3192}"/>
              </a:ext>
            </a:extLst>
          </p:cNvPr>
          <p:cNvSpPr txBox="1"/>
          <p:nvPr/>
        </p:nvSpPr>
        <p:spPr>
          <a:xfrm>
            <a:off x="334021" y="3086150"/>
            <a:ext cx="239368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Introduction: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In many real-world tasks, defining a precise reward function is difficult or even misleading.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Preference-based learning offers a flexible alternative: agents learn by comparing which behaviors are better.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Direct Preference Optimization (DPO) is a scalable method to learn from pairwise preferences without explicit rewards.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We apply DPO to train agents in 2D maze environments, learning to navigate effectively using only trajectory comparisons.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D2E5CB-B977-9884-12DB-60F4E8723162}"/>
              </a:ext>
            </a:extLst>
          </p:cNvPr>
          <p:cNvGrpSpPr/>
          <p:nvPr/>
        </p:nvGrpSpPr>
        <p:grpSpPr>
          <a:xfrm>
            <a:off x="3042919" y="3031570"/>
            <a:ext cx="1945037" cy="1951135"/>
            <a:chOff x="3192651" y="3031570"/>
            <a:chExt cx="1945037" cy="195113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2A54323-20DD-FA58-476C-4F6F22403E06}"/>
                </a:ext>
              </a:extLst>
            </p:cNvPr>
            <p:cNvSpPr/>
            <p:nvPr/>
          </p:nvSpPr>
          <p:spPr>
            <a:xfrm>
              <a:off x="3192651" y="3031570"/>
              <a:ext cx="1945037" cy="195113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1281A29-B5E2-3117-ABBE-6D8D4F7CE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6912" y="3156237"/>
              <a:ext cx="1670050" cy="17018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E5D7D9-1804-8DB9-3262-07F7D3C0D149}"/>
              </a:ext>
            </a:extLst>
          </p:cNvPr>
          <p:cNvGrpSpPr/>
          <p:nvPr/>
        </p:nvGrpSpPr>
        <p:grpSpPr>
          <a:xfrm>
            <a:off x="3042919" y="964513"/>
            <a:ext cx="1945038" cy="1903655"/>
            <a:chOff x="3135663" y="960467"/>
            <a:chExt cx="1945038" cy="1903655"/>
          </a:xfrm>
        </p:grpSpPr>
        <p:graphicFrame>
          <p:nvGraphicFramePr>
            <p:cNvPr id="40" name="Diagram 39">
              <a:extLst>
                <a:ext uri="{FF2B5EF4-FFF2-40B4-BE49-F238E27FC236}">
                  <a16:creationId xmlns:a16="http://schemas.microsoft.com/office/drawing/2014/main" id="{A478B76E-A3AA-B76F-BBC1-AA38B3244B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80790231"/>
                </p:ext>
              </p:extLst>
            </p:nvPr>
          </p:nvGraphicFramePr>
          <p:xfrm>
            <a:off x="3279924" y="1393703"/>
            <a:ext cx="1598748" cy="1291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0E005F95-00D9-17DF-0EA0-FEE01DD40BBB}"/>
                </a:ext>
              </a:extLst>
            </p:cNvPr>
            <p:cNvSpPr/>
            <p:nvPr/>
          </p:nvSpPr>
          <p:spPr>
            <a:xfrm>
              <a:off x="3135663" y="960467"/>
              <a:ext cx="1945038" cy="190365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7E7D50-494B-0B65-ADB3-EB12DBAFB11F}"/>
                </a:ext>
              </a:extLst>
            </p:cNvPr>
            <p:cNvSpPr txBox="1"/>
            <p:nvPr/>
          </p:nvSpPr>
          <p:spPr>
            <a:xfrm>
              <a:off x="3215899" y="1060452"/>
              <a:ext cx="560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💼📊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C36EDD-04A3-2BFA-E83B-B86CAB70A20B}"/>
                </a:ext>
              </a:extLst>
            </p:cNvPr>
            <p:cNvSpPr txBox="1"/>
            <p:nvPr/>
          </p:nvSpPr>
          <p:spPr>
            <a:xfrm>
              <a:off x="3599554" y="1062843"/>
              <a:ext cx="7393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Workflow</a:t>
              </a:r>
              <a:r>
                <a:rPr lang="en-US" sz="1000" dirty="0"/>
                <a:t>: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26249AC-15F7-328D-F825-F9846FA9D00F}"/>
              </a:ext>
            </a:extLst>
          </p:cNvPr>
          <p:cNvGrpSpPr/>
          <p:nvPr/>
        </p:nvGrpSpPr>
        <p:grpSpPr>
          <a:xfrm>
            <a:off x="5210038" y="3031570"/>
            <a:ext cx="3648326" cy="1951135"/>
            <a:chOff x="5395526" y="3031570"/>
            <a:chExt cx="3648326" cy="1951135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1EF4BF5-F537-68EF-5477-A2DD55452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19249" y="3409548"/>
              <a:ext cx="3465788" cy="1553752"/>
            </a:xfrm>
            <a:prstGeom prst="rect">
              <a:avLst/>
            </a:prstGeom>
          </p:spPr>
        </p:pic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B4B4B5B-7FDA-ACBB-A82F-67EE06F8F928}"/>
                </a:ext>
              </a:extLst>
            </p:cNvPr>
            <p:cNvSpPr/>
            <p:nvPr/>
          </p:nvSpPr>
          <p:spPr>
            <a:xfrm>
              <a:off x="5395526" y="3031570"/>
              <a:ext cx="3648326" cy="195113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CF8F9D1-08AF-58CB-CC27-A6B774A0D11D}"/>
                </a:ext>
              </a:extLst>
            </p:cNvPr>
            <p:cNvSpPr txBox="1"/>
            <p:nvPr/>
          </p:nvSpPr>
          <p:spPr>
            <a:xfrm>
              <a:off x="5519249" y="3149148"/>
              <a:ext cx="33581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🔥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BB01A92-EFE8-FDCF-61EA-C7AF2DD365AD}"/>
                </a:ext>
              </a:extLst>
            </p:cNvPr>
            <p:cNvSpPr txBox="1"/>
            <p:nvPr/>
          </p:nvSpPr>
          <p:spPr>
            <a:xfrm>
              <a:off x="5780974" y="3156237"/>
              <a:ext cx="2178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Results</a:t>
              </a:r>
              <a:r>
                <a:rPr lang="en-US" sz="1000" dirty="0"/>
                <a:t>: </a:t>
              </a:r>
              <a:r>
                <a:rPr lang="en-US" sz="900" b="1" dirty="0"/>
                <a:t>DPO can escape from Maze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AFCF7BE-5924-1850-51E4-A321B75671AF}"/>
              </a:ext>
            </a:extLst>
          </p:cNvPr>
          <p:cNvGrpSpPr/>
          <p:nvPr/>
        </p:nvGrpSpPr>
        <p:grpSpPr>
          <a:xfrm>
            <a:off x="5212453" y="950164"/>
            <a:ext cx="3648326" cy="1903655"/>
            <a:chOff x="5395526" y="941735"/>
            <a:chExt cx="3648326" cy="190365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DD20C91-9595-B4F8-1894-9D732247A50B}"/>
                </a:ext>
              </a:extLst>
            </p:cNvPr>
            <p:cNvSpPr/>
            <p:nvPr/>
          </p:nvSpPr>
          <p:spPr>
            <a:xfrm>
              <a:off x="5395526" y="941735"/>
              <a:ext cx="3648326" cy="190365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DD79B7D-9EA1-4AAB-6EF5-32254CD3D209}"/>
                </a:ext>
              </a:extLst>
            </p:cNvPr>
            <p:cNvSpPr txBox="1"/>
            <p:nvPr/>
          </p:nvSpPr>
          <p:spPr>
            <a:xfrm>
              <a:off x="5519249" y="1077954"/>
              <a:ext cx="352460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/>
                <a:t>Breaking:</a:t>
              </a:r>
              <a:br>
                <a:rPr lang="en-US" sz="900" b="1" dirty="0"/>
              </a:br>
              <a:r>
                <a:rPr lang="en-US" sz="400" dirty="0">
                  <a:solidFill>
                    <a:schemeClr val="bg1"/>
                  </a:solidFill>
                </a:rPr>
                <a:t>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b="1" dirty="0"/>
                <a:t>Environment</a:t>
              </a:r>
              <a:r>
                <a:rPr lang="en-US" sz="700" dirty="0"/>
                <a:t>: I designed a custom 2D maze environment with winding “S-shaped” corridors that challenge naive strategies.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b="1" dirty="0"/>
                <a:t>Point Generation</a:t>
              </a:r>
              <a:r>
                <a:rPr lang="en-US" sz="700" dirty="0"/>
                <a:t>: I generated thousands of random points (states) within the Maze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b="1" dirty="0"/>
                <a:t>Preference</a:t>
              </a:r>
              <a:r>
                <a:rPr lang="en-US" sz="700" dirty="0"/>
                <a:t>: For each pair of points, I computed a custom preference score based on: distance to goal, distance to wall, death end, real distance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b="1" dirty="0"/>
                <a:t>Learning with DPO: </a:t>
              </a:r>
              <a:r>
                <a:rPr lang="en-US" sz="700" dirty="0"/>
                <a:t>A neural network was trained to model preferences, learning to assign higher scores to better states. The training objective was to rank preferred points higher — effectively shaping a reward-free value function.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700" b="1" dirty="0"/>
                <a:t>Sensitivity (Future Work): </a:t>
              </a:r>
              <a:r>
                <a:rPr lang="en-US" sz="700" dirty="0"/>
                <a:t>The final policy was heavily influenced by the way we designed the scoring function. Small changes in how we penalized dead-ends or long paths led to drastically different behaviors, highlighting the importance of well-designed preferences.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344</Words>
  <Application>Microsoft Macintosh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Arial</vt:lpstr>
      <vt:lpstr>Noto Sans Symbols</vt:lpstr>
      <vt:lpstr>Calibri</vt:lpstr>
      <vt:lpstr>Simple Light</vt:lpstr>
      <vt:lpstr>Larissa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Filomeno Giovanni, EA-633</cp:lastModifiedBy>
  <cp:revision>3</cp:revision>
  <dcterms:modified xsi:type="dcterms:W3CDTF">2025-06-22T16:45:59Z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2025-06-22T16:35:35Z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a1a65287-e019-4f26-8622-fef3e1f515d3</vt:lpwstr>
  </property>
  <property fmtid="{D5CDD505-2E9C-101B-9397-08002B2CF9AE}" pid="8" name="MSIP_Label_e6935750-240b-48e4-a615-66942a738439_ContentBits">
    <vt:lpwstr>2</vt:lpwstr>
  </property>
  <property fmtid="{D5CDD505-2E9C-101B-9397-08002B2CF9AE}" pid="9" name="MSIP_Label_e6935750-240b-48e4-a615-66942a738439_Tag">
    <vt:lpwstr>50, 3, 0, 1</vt:lpwstr>
  </property>
  <property fmtid="{D5CDD505-2E9C-101B-9397-08002B2CF9AE}" pid="10" name="ClassificationContentMarkingFooterLocations">
    <vt:lpwstr>Simple Light:3\Larissa:3</vt:lpwstr>
  </property>
  <property fmtid="{D5CDD505-2E9C-101B-9397-08002B2CF9AE}" pid="11" name="ClassificationContentMarkingFooterText">
    <vt:lpwstr>CONFIDENTIAL</vt:lpwstr>
  </property>
</Properties>
</file>