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21"/>
  </p:notesMasterIdLst>
  <p:sldIdLst>
    <p:sldId id="256" r:id="rId3"/>
    <p:sldId id="271" r:id="rId4"/>
    <p:sldId id="272" r:id="rId5"/>
    <p:sldId id="257" r:id="rId6"/>
    <p:sldId id="265" r:id="rId7"/>
    <p:sldId id="258" r:id="rId8"/>
    <p:sldId id="266" r:id="rId9"/>
    <p:sldId id="267" r:id="rId10"/>
    <p:sldId id="268" r:id="rId11"/>
    <p:sldId id="273" r:id="rId12"/>
    <p:sldId id="274" r:id="rId13"/>
    <p:sldId id="275" r:id="rId14"/>
    <p:sldId id="263" r:id="rId15"/>
    <p:sldId id="264" r:id="rId16"/>
    <p:sldId id="269" r:id="rId17"/>
    <p:sldId id="270" r:id="rId18"/>
    <p:sldId id="276" r:id="rId19"/>
    <p:sldId id="277" r:id="rId20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22"/>
      <p:bold r:id="rId23"/>
    </p:embeddedFont>
    <p:embeddedFont>
      <p:font typeface="Cambria Math" panose="02040503050406030204" pitchFamily="18" charset="0"/>
      <p:regular r:id="rId24"/>
    </p:embeddedFont>
    <p:embeddedFont>
      <p:font typeface="Noto Sans Symbols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15"/>
    <p:restoredTop sz="94561"/>
  </p:normalViewPr>
  <p:slideViewPr>
    <p:cSldViewPr snapToGrid="0">
      <p:cViewPr>
        <p:scale>
          <a:sx n="125" d="100"/>
          <a:sy n="125" d="100"/>
        </p:scale>
        <p:origin x="144" y="688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C7FDC8-2109-4368-C5EA-51C605D3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>
            <a:extLst>
              <a:ext uri="{FF2B5EF4-FFF2-40B4-BE49-F238E27FC236}">
                <a16:creationId xmlns:a16="http://schemas.microsoft.com/office/drawing/2014/main" id="{900F2673-3270-1404-10A4-BC71974B2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>
            <a:extLst>
              <a:ext uri="{FF2B5EF4-FFF2-40B4-BE49-F238E27FC236}">
                <a16:creationId xmlns:a16="http://schemas.microsoft.com/office/drawing/2014/main" id="{7EE2BE10-C226-02EA-3145-3E2B162A0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>
            <a:extLst>
              <a:ext uri="{FF2B5EF4-FFF2-40B4-BE49-F238E27FC236}">
                <a16:creationId xmlns:a16="http://schemas.microsoft.com/office/drawing/2014/main" id="{09D826FA-3A83-EEB0-8F88-01CE4295DE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09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86f95e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86f95e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386f95ed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a77499f0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a77499f0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9a77499f06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386f95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386f95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a386f95ed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arxiv.org/abs/1909.1035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Direct Preference Optimization (DPO): Your Language Model is Secretly a Reward Model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Rafailov</a:t>
            </a:r>
            <a:r>
              <a:rPr lang="en-US" sz="1100" dirty="0">
                <a:solidFill>
                  <a:schemeClr val="lt1"/>
                </a:solidFill>
              </a:rPr>
              <a:t> R., Sharma A., Mitchell E., </a:t>
            </a:r>
            <a:r>
              <a:rPr lang="en-US" sz="1100" dirty="0" err="1">
                <a:solidFill>
                  <a:schemeClr val="lt1"/>
                </a:solidFill>
              </a:rPr>
              <a:t>Ermon</a:t>
            </a:r>
            <a:r>
              <a:rPr lang="en-US" sz="1100" dirty="0">
                <a:solidFill>
                  <a:schemeClr val="lt1"/>
                </a:solidFill>
              </a:rPr>
              <a:t> S., Manning C. D., Finn C.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6278-E4E7-ADAF-D420-C484F5A1E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Experimental Results: DPO vs RLHF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751-13B9-80A0-DBF4-11456A94A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391832" cy="3394500"/>
          </a:xfrm>
        </p:spPr>
        <p:txBody>
          <a:bodyPr>
            <a:normAutofit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Sentiment Modulation (Positive/Negative Text Generation):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</a:t>
            </a:r>
            <a:r>
              <a:rPr lang="en-US" b="1" dirty="0"/>
              <a:t>higher reward with lower KL </a:t>
            </a:r>
            <a:r>
              <a:rPr lang="en-US" dirty="0"/>
              <a:t>divergence compared to RLHF.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consistently </a:t>
            </a:r>
            <a:r>
              <a:rPr lang="en-US" b="1" dirty="0"/>
              <a:t>outperforms PPO </a:t>
            </a:r>
            <a:r>
              <a:rPr lang="en-US" dirty="0"/>
              <a:t>in balancing sentiment generation and maintaining policy stability.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Summarization (TL; DR):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a </a:t>
            </a:r>
            <a:r>
              <a:rPr lang="en-US" b="1" dirty="0"/>
              <a:t>61% win rate </a:t>
            </a:r>
            <a:r>
              <a:rPr lang="en-US" dirty="0"/>
              <a:t>over human-written summaries (evaluated by GPT-4).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Performance is robust </a:t>
            </a:r>
            <a:r>
              <a:rPr lang="en-US" dirty="0"/>
              <a:t>across sampling temperatures, outperforming RLHF (57% win rate).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Dialogue (Single-Turn Chat):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</a:t>
            </a:r>
            <a:r>
              <a:rPr lang="en-US" b="1" dirty="0"/>
              <a:t>matches</a:t>
            </a:r>
            <a:r>
              <a:rPr lang="en-US" dirty="0"/>
              <a:t> or </a:t>
            </a:r>
            <a:r>
              <a:rPr lang="en-US" b="1" dirty="0"/>
              <a:t>outperforms</a:t>
            </a:r>
            <a:r>
              <a:rPr lang="en-US" dirty="0"/>
              <a:t> RLHF while avoiding computational overhead.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rates remain stable across evaluation scenarios.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86218-514B-C6DE-1363-BB04C14B73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86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58C6-44F9-D482-6289-63C16042F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Paper)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53B90-EB62-8575-90CC-3ABDF9495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Limited Empirical Scaling: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has been tested on models up to </a:t>
            </a:r>
            <a:r>
              <a:rPr lang="en-US" b="1" dirty="0"/>
              <a:t>6B parameters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Further experiments are needed to confirm its effectiveness on state-of-the-art models like GPT-4 or Gemini.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Lack of Explicit Reward Modeling: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While DPO simplifies optimization by removing reward modeling, it may limit interpretability of the reward structure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why</a:t>
            </a:r>
            <a:r>
              <a:rPr lang="en-US" dirty="0"/>
              <a:t> a model prefers certain outputs could be less clear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Generalization Under Distribution Shifts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Initial results suggest DPO performs well on out-of-distribution tasks, but comprehensive testing is still required.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Potential vulnerabilities in </a:t>
            </a:r>
            <a:r>
              <a:rPr lang="en-US" b="1" dirty="0"/>
              <a:t>unseen input distributions </a:t>
            </a:r>
            <a:r>
              <a:rPr lang="en-US" dirty="0"/>
              <a:t>need further analysis.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9F6A1-9412-4316-07F7-544537B384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22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461D-1F22-DB8E-F600-37961E234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95A9-B038-E17A-7237-AA75DA3C3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DPO (from 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457200" lvl="1">
                  <a:spcBef>
                    <a:spcPts val="360"/>
                  </a:spcBef>
                  <a:buFont typeface="+mj-lt"/>
                  <a:buAutoNum type="arabicPeriod"/>
                </a:pPr>
                <a:r>
                  <a:rPr lang="en-US" dirty="0"/>
                  <a:t>No Fine-Grained Reward Control:</a:t>
                </a:r>
              </a:p>
              <a:p>
                <a:pPr lvl="1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DPO directly optimizes preferences but may lack the ability to fine-tune outputs for </a:t>
                </a:r>
                <a:r>
                  <a:rPr lang="en-US" b="1" dirty="0"/>
                  <a:t>complex multi-objective tasks </a:t>
                </a:r>
                <a:r>
                  <a:rPr lang="en-US" dirty="0"/>
                  <a:t>where granular reward control is essential.</a:t>
                </a:r>
              </a:p>
              <a:p>
                <a:pPr marL="457200" lvl="1">
                  <a:spcBef>
                    <a:spcPts val="360"/>
                  </a:spcBef>
                  <a:buFont typeface="+mj-lt"/>
                  <a:buAutoNum type="arabicPeriod" startAt="2"/>
                </a:pPr>
                <a:r>
                  <a:rPr lang="en-US" dirty="0"/>
                  <a:t>Hyperparameter Sensitivity:</a:t>
                </a:r>
              </a:p>
              <a:p>
                <a:pPr lvl="1">
                  <a:lnSpc>
                    <a:spcPct val="125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Although simpler than RLHF, DPO still relies on parameters like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(KL divergence strength) that may require tuning for optimal results.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4B34179-42A0-4109-A03F-FE2F451A1C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C8245-BE27-9C71-6E95-D52F4BB612C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3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85750" indent="-285750"/>
            <a:r>
              <a:rPr lang="de-DE" dirty="0"/>
              <a:t>The Problem:</a:t>
            </a:r>
          </a:p>
          <a:p>
            <a:pPr marL="742950" lvl="1" indent="-285750"/>
            <a:r>
              <a:rPr lang="de-DE" dirty="0"/>
              <a:t>RLHF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b="1" dirty="0" err="1"/>
              <a:t>complex</a:t>
            </a:r>
            <a:r>
              <a:rPr lang="de-DE" dirty="0"/>
              <a:t>, </a:t>
            </a:r>
            <a:r>
              <a:rPr lang="de-DE" b="1" dirty="0" err="1"/>
              <a:t>unstable</a:t>
            </a:r>
            <a:r>
              <a:rPr lang="de-DE" dirty="0"/>
              <a:t>, and </a:t>
            </a:r>
            <a:r>
              <a:rPr lang="de-DE" b="1" dirty="0" err="1"/>
              <a:t>computationally</a:t>
            </a:r>
            <a:r>
              <a:rPr lang="de-DE" b="1" dirty="0"/>
              <a:t> </a:t>
            </a:r>
            <a:r>
              <a:rPr lang="de-DE" b="1" dirty="0" err="1"/>
              <a:t>costly</a:t>
            </a:r>
            <a:r>
              <a:rPr lang="de-DE" dirty="0"/>
              <a:t>. </a:t>
            </a:r>
          </a:p>
          <a:p>
            <a:pPr marL="285750" indent="-285750"/>
            <a:r>
              <a:rPr lang="de-DE" dirty="0"/>
              <a:t>The Solution:</a:t>
            </a:r>
          </a:p>
          <a:p>
            <a:pPr marL="742950" lvl="1" indent="-285750"/>
            <a:r>
              <a:rPr lang="de-DE" dirty="0"/>
              <a:t>DPO (</a:t>
            </a:r>
            <a:r>
              <a:rPr lang="de-DE" dirty="0" err="1"/>
              <a:t>Direct</a:t>
            </a:r>
            <a:r>
              <a:rPr lang="de-DE" dirty="0"/>
              <a:t> Preference </a:t>
            </a:r>
            <a:r>
              <a:rPr lang="de-DE" dirty="0" err="1"/>
              <a:t>Optimization</a:t>
            </a:r>
            <a:r>
              <a:rPr lang="de-DE" dirty="0"/>
              <a:t>) </a:t>
            </a:r>
            <a:r>
              <a:rPr lang="de-DE" dirty="0" err="1"/>
              <a:t>simplifies</a:t>
            </a:r>
            <a:r>
              <a:rPr lang="de-DE" dirty="0"/>
              <a:t> 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b="1" dirty="0" err="1"/>
              <a:t>no</a:t>
            </a:r>
            <a:r>
              <a:rPr lang="de-DE" b="1" dirty="0"/>
              <a:t> RL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b="1" dirty="0" err="1"/>
              <a:t>reward</a:t>
            </a:r>
            <a:r>
              <a:rPr lang="de-DE" b="1" dirty="0"/>
              <a:t> </a:t>
            </a:r>
            <a:r>
              <a:rPr lang="de-DE" b="1" dirty="0" err="1"/>
              <a:t>modeling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lower</a:t>
            </a:r>
            <a:r>
              <a:rPr lang="de-DE" b="1" dirty="0"/>
              <a:t> </a:t>
            </a:r>
            <a:r>
              <a:rPr lang="de-DE" b="1" dirty="0" err="1"/>
              <a:t>cost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b="1" dirty="0" err="1"/>
              <a:t>improved</a:t>
            </a:r>
            <a:r>
              <a:rPr lang="de-DE" b="1" dirty="0"/>
              <a:t> </a:t>
            </a:r>
            <a:r>
              <a:rPr lang="de-DE" b="1" dirty="0" err="1"/>
              <a:t>sta</a:t>
            </a:r>
            <a:r>
              <a:rPr lang="de-DE" dirty="0" err="1"/>
              <a:t>bility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Key </a:t>
            </a:r>
            <a:r>
              <a:rPr lang="de-DE" dirty="0" err="1"/>
              <a:t>Results</a:t>
            </a:r>
            <a:r>
              <a:rPr lang="de-DE" dirty="0"/>
              <a:t>:</a:t>
            </a:r>
          </a:p>
          <a:p>
            <a:pPr marL="742950" lvl="1" indent="-285750"/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RLHF.</a:t>
            </a:r>
          </a:p>
          <a:p>
            <a:pPr marL="742950" lvl="1" indent="-285750"/>
            <a:r>
              <a:rPr lang="de-DE" dirty="0"/>
              <a:t>Higher </a:t>
            </a:r>
            <a:r>
              <a:rPr lang="de-DE" b="1" dirty="0" err="1"/>
              <a:t>win</a:t>
            </a:r>
            <a:r>
              <a:rPr lang="de-DE" b="1" dirty="0"/>
              <a:t> </a:t>
            </a:r>
            <a:r>
              <a:rPr lang="de-DE" b="1" dirty="0" err="1"/>
              <a:t>wates</a:t>
            </a:r>
            <a:r>
              <a:rPr lang="de-DE" b="1" dirty="0"/>
              <a:t> </a:t>
            </a:r>
            <a:r>
              <a:rPr lang="de-DE" dirty="0"/>
              <a:t>and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b="1" dirty="0"/>
              <a:t>KL </a:t>
            </a:r>
            <a:r>
              <a:rPr lang="de-DE" b="1" dirty="0" err="1"/>
              <a:t>divergence</a:t>
            </a:r>
            <a:r>
              <a:rPr lang="de-DE" dirty="0"/>
              <a:t>.</a:t>
            </a:r>
          </a:p>
          <a:p>
            <a:pPr marL="285750" indent="-285750"/>
            <a:r>
              <a:rPr lang="de-DE" dirty="0"/>
              <a:t>Takeaway:</a:t>
            </a:r>
          </a:p>
          <a:p>
            <a:pPr marL="742950" lvl="1" indent="-285750"/>
            <a:r>
              <a:rPr lang="de-DE" dirty="0"/>
              <a:t>DPO: a </a:t>
            </a:r>
            <a:r>
              <a:rPr lang="de-DE" b="1" dirty="0"/>
              <a:t>simpler</a:t>
            </a:r>
            <a:r>
              <a:rPr lang="de-DE" dirty="0"/>
              <a:t>, </a:t>
            </a:r>
            <a:r>
              <a:rPr lang="de-DE" b="1" dirty="0" err="1"/>
              <a:t>stable</a:t>
            </a:r>
            <a:r>
              <a:rPr lang="de-DE" dirty="0"/>
              <a:t>, and </a:t>
            </a:r>
            <a:r>
              <a:rPr lang="de-DE" b="1" dirty="0" err="1"/>
              <a:t>cost-efficient</a:t>
            </a:r>
            <a:r>
              <a:rPr lang="de-DE" dirty="0"/>
              <a:t> alternative </a:t>
            </a:r>
            <a:r>
              <a:rPr lang="de-DE" dirty="0" err="1"/>
              <a:t>to</a:t>
            </a:r>
            <a:r>
              <a:rPr lang="de-DE" dirty="0"/>
              <a:t> RLHF.</a:t>
            </a:r>
          </a:p>
        </p:txBody>
      </p:sp>
      <p:sp>
        <p:nvSpPr>
          <p:cNvPr id="365" name="Google Shape;365;p6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[Make sure to mention number, paper name, authors (if 1 or 2 authors mention both, if 3 or more, name the first author and “et.al”)]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[1]: Attention is all you need (Vaswani et al):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https://arxiv.org/abs/1706.03762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[2]: TinyBERT: Distilling BERT for Natural Language Understanding (Jiao et al).: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https://arxiv.org/abs/1909.10351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[3]: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[4]: …</a:t>
            </a:r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137E-1BEC-C6BF-3A40-4D713F907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050"/>
            <a:ext cx="8229600" cy="857400"/>
          </a:xfrm>
        </p:spPr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66F67-5228-208F-1957-4422D212D3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60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12D0-6C7F-2160-1894-18245F5D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49786-F573-04F9-DAA6-2FDD989DF2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indent="0">
                  <a:buNone/>
                </a:pPr>
                <a:r>
                  <a:rPr lang="en-US" dirty="0"/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: optimized policy, parameterized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It represents the model we are training to align with human preferences.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the input or prompt given to the model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the response or output generated by the model based on the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: reward function that measures the quality of the response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input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/>
                  <a:t>: expectation over the response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generated by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‖"/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de-D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KL-divergence between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a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hyperparameter that controls the trade-off between optimizing the reward function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and staying close to the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: the reference policy, often initialized as a supervised fine-tuned (SFT) model.</a:t>
                </a:r>
              </a:p>
              <a:p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49786-F573-04F9-DAA6-2FDD989DF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23E8E-E858-3AA0-F422-F24FA36149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0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7F7E-788B-C57F-E380-541A0D93E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58723-583D-93BF-CDEF-C337FFF2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853FCC5-F1E6-E6E5-B94D-6A1986583E8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indent="0">
                  <a:buNone/>
                </a:pPr>
                <a:r>
                  <a:rPr lang="en-US" dirty="0"/>
                  <a:t>Where: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"/>
                        <m:endChr m:val="|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current policy being optimized, which predicts the probability of generating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de-DE" b="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𝑟𝑒𝑓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"/>
                            <m:endChr m:val="|"/>
                            <m:ctrlP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: log-ratio of the probabilities assigned by the current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and reference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r>
                  <a:rPr lang="en-US" dirty="0"/>
                  <a:t>, it measures how much the current policy has diverged from the reference policy for a given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Positive values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/>
                  <a:t> assign higher probability to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compared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e-DE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: </a:t>
                </a:r>
                <a:r>
                  <a:rPr lang="de-DE" dirty="0" err="1"/>
                  <a:t>normalization</a:t>
                </a:r>
                <a:r>
                  <a:rPr lang="de-DE" dirty="0"/>
                  <a:t> </a:t>
                </a:r>
                <a:r>
                  <a:rPr lang="de-DE" dirty="0" err="1"/>
                  <a:t>term</a:t>
                </a:r>
                <a:r>
                  <a:rPr lang="de-DE" dirty="0"/>
                  <a:t>, </a:t>
                </a:r>
                <a:r>
                  <a:rPr lang="de-DE" dirty="0" err="1"/>
                  <a:t>ensuring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reward</a:t>
                </a:r>
                <a:r>
                  <a:rPr lang="de-DE" dirty="0"/>
                  <a:t> </a:t>
                </a:r>
                <a:r>
                  <a:rPr lang="de-DE" dirty="0" err="1"/>
                  <a:t>remains</a:t>
                </a:r>
                <a:r>
                  <a:rPr lang="de-DE" dirty="0"/>
                  <a:t> </a:t>
                </a:r>
                <a:r>
                  <a:rPr lang="de-DE" dirty="0" err="1"/>
                  <a:t>consistent</a:t>
                </a:r>
                <a:r>
                  <a:rPr lang="de-DE" dirty="0"/>
                  <a:t> </a:t>
                </a:r>
                <a:r>
                  <a:rPr lang="de-DE" dirty="0" err="1"/>
                  <a:t>across</a:t>
                </a:r>
                <a:r>
                  <a:rPr lang="de-DE" dirty="0"/>
                  <a:t> all </a:t>
                </a:r>
                <a:r>
                  <a:rPr lang="de-DE" dirty="0" err="1"/>
                  <a:t>output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den>
                              </m:f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853FCC5-F1E6-E6E5-B94D-6A1986583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7836" r="-309" b="-28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A165A-DFA8-8BE4-A752-5D01FD760B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39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DDE23-8708-E028-3F74-D0E34F41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Explanations - 3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98559-CCDD-DFC4-B18B-C82D739962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𝐷𝑃𝑂</m:t>
                        </m:r>
                      </m:sub>
                    </m:sSub>
                  </m:oMath>
                </a14:m>
                <a:r>
                  <a:rPr lang="en-US" dirty="0"/>
                  <a:t>: Direct Preference Optimization (DPO) loss</a:t>
                </a:r>
              </a:p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: data distribution consist of the triplets: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 input/prompt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/>
                  <a:t>: Preferred response (winning competition), chosen by humans based on quality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: Dispreferred response (losing competition), which was not favored</a:t>
                </a:r>
              </a:p>
              <a:p>
                <a:pPr marL="5715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6898559-CCDD-DFC4-B18B-C82D739962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6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8027A-917F-D254-6E8E-46EDEFBF86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impact and Cost of Leading AI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OpenAI’s ChatGPT and Google’s Gemini are revolutionizing the world. Goldman Sachs projects Generative AI could boost global GDP by 7% over next decade. The results the models achieved are unbelievable: </a:t>
            </a:r>
          </a:p>
          <a:p>
            <a:r>
              <a:rPr lang="en-US" dirty="0"/>
              <a:t>ChatGPT: First service to reach 100M users in only 2 months</a:t>
            </a:r>
          </a:p>
          <a:p>
            <a:r>
              <a:rPr lang="en-US" dirty="0"/>
              <a:t>Gemini: First to surpass humans on the MMLU benchmark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Despite their success, training costs and complexity remain high: $78M for GPT-4 and $191M for Gemini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ym typeface="Wingdings" pitchFamily="2" charset="2"/>
              </a:rPr>
              <a:t> Optimizing training can achieve significant cost savings and performance gains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E397-0B31-F7DF-6B31-C55AE79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Cost vs Model Scale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F461B-55E9-B110-3295-E496DD740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252E8-8C28-9EFD-2D23-E029F299424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908BE8-8231-8405-D401-5426B1A20B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AI Index: State of AI in 13 Charts">
            <a:extLst>
              <a:ext uri="{FF2B5EF4-FFF2-40B4-BE49-F238E27FC236}">
                <a16:creationId xmlns:a16="http://schemas.microsoft.com/office/drawing/2014/main" id="{7D554EB9-DF3E-58AF-3CE6-9B8F9C65E2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5" t="34139" r="6061"/>
          <a:stretch/>
        </p:blipFill>
        <p:spPr bwMode="auto">
          <a:xfrm>
            <a:off x="1107177" y="877950"/>
            <a:ext cx="6846845" cy="3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63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Steering Pre-trained LMs</a:t>
            </a:r>
            <a:endParaRPr dirty="0"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 err="1"/>
              <a:t>Pre-trained</a:t>
            </a:r>
            <a:r>
              <a:rPr lang="de-DE" dirty="0"/>
              <a:t> Large Models (LMs)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and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D276-36AA-F0A9-5AB7-DCB1E9E6328C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challenge</a:t>
            </a:r>
            <a:r>
              <a:rPr lang="de-DE" dirty="0"/>
              <a:t>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precisely</a:t>
            </a:r>
            <a:r>
              <a:rPr lang="de-DE" dirty="0"/>
              <a:t> and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F72C-DB6A-3B1E-541A-3A2A47FFE330}"/>
              </a:ext>
            </a:extLst>
          </p:cNvPr>
          <p:cNvSpPr txBox="1"/>
          <p:nvPr/>
        </p:nvSpPr>
        <p:spPr>
          <a:xfrm>
            <a:off x="457200" y="3053032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Traditional </a:t>
            </a:r>
            <a:r>
              <a:rPr lang="de-DE" dirty="0" err="1"/>
              <a:t>solution</a:t>
            </a:r>
            <a:r>
              <a:rPr lang="de-DE" dirty="0"/>
              <a:t>: RLHF (Reinforcement Learning </a:t>
            </a:r>
            <a:r>
              <a:rPr lang="de-DE" dirty="0" err="1"/>
              <a:t>with</a:t>
            </a:r>
            <a:r>
              <a:rPr lang="de-DE" dirty="0"/>
              <a:t> Human Feedback).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7333-D907-A199-01B7-03A19DBDF396}"/>
              </a:ext>
            </a:extLst>
          </p:cNvPr>
          <p:cNvSpPr txBox="1"/>
          <p:nvPr/>
        </p:nvSpPr>
        <p:spPr>
          <a:xfrm>
            <a:off x="457200" y="3916740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C54EB0-D7D4-28B6-51BA-4B319046A475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15B7EA-092C-9F32-1EB0-9089EFDE8B42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65781A3-387F-100E-7BA5-A0C99C03E661}"/>
              </a:ext>
            </a:extLst>
          </p:cNvPr>
          <p:cNvSpPr/>
          <p:nvPr/>
        </p:nvSpPr>
        <p:spPr>
          <a:xfrm>
            <a:off x="2820972" y="359919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31E3DC8C-EA99-8DDA-AA76-71D9001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C9603FAB-8D7E-8251-372C-954DAC6A4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CD934C-8B4B-07BB-3806-1F5807EAF7A5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35C06-6BD3-4108-80E8-FFE9A78D5150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F6BE953-6E9B-87EC-4AA2-3DC6CE98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>
            <a:extLst>
              <a:ext uri="{FF2B5EF4-FFF2-40B4-BE49-F238E27FC236}">
                <a16:creationId xmlns:a16="http://schemas.microsoft.com/office/drawing/2014/main" id="{980A6308-5450-A48D-9836-0322E07F3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objective: Direct Preference Optimization (DPO)</a:t>
            </a:r>
            <a:endParaRPr dirty="0"/>
          </a:p>
        </p:txBody>
      </p:sp>
      <p:sp>
        <p:nvSpPr>
          <p:cNvPr id="316" name="Google Shape;316;p55">
            <a:extLst>
              <a:ext uri="{FF2B5EF4-FFF2-40B4-BE49-F238E27FC236}">
                <a16:creationId xmlns:a16="http://schemas.microsoft.com/office/drawing/2014/main" id="{371A959F-FFDF-75A8-744A-4468F6B8C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Main Problem: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317" name="Google Shape;317;p55">
            <a:extLst>
              <a:ext uri="{FF2B5EF4-FFF2-40B4-BE49-F238E27FC236}">
                <a16:creationId xmlns:a16="http://schemas.microsoft.com/office/drawing/2014/main" id="{73DBAA21-B3BD-AB4A-2959-AB2B976DD3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01C13-256E-AD79-575C-EC2AA9B04EE7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proposing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and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FADD8-106D-692E-6171-B00F8C20B99F}"/>
              </a:ext>
            </a:extLst>
          </p:cNvPr>
          <p:cNvSpPr txBox="1"/>
          <p:nvPr/>
        </p:nvSpPr>
        <p:spPr>
          <a:xfrm>
            <a:off x="457200" y="305303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contribution</a:t>
            </a:r>
            <a:r>
              <a:rPr lang="de-DE" dirty="0"/>
              <a:t>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Reinforcement Learning (RL),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F9FB8-4932-28F7-1AF7-CE302B7258D6}"/>
              </a:ext>
            </a:extLst>
          </p:cNvPr>
          <p:cNvSpPr txBox="1"/>
          <p:nvPr/>
        </p:nvSpPr>
        <p:spPr>
          <a:xfrm>
            <a:off x="443060" y="4065136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RLHF, but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simpler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8A3497-DC9C-8F8B-9B68-18981C695EFF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B14DA6F-87E4-694D-61C4-8E666425B796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D9FC41A-73DB-7EF0-6FB5-CE3323A883C0}"/>
              </a:ext>
            </a:extLst>
          </p:cNvPr>
          <p:cNvSpPr/>
          <p:nvPr/>
        </p:nvSpPr>
        <p:spPr>
          <a:xfrm>
            <a:off x="2820972" y="3800336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59153A2C-AE1C-418E-65F9-96120C60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21325B03-A514-A157-EFB9-5A0B9BD2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89CCFA-0B16-67F1-392B-4E8EEF2028A0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DFC68-4250-8CE5-F772-EF3BEA41315F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  <p:extLst>
      <p:ext uri="{BB962C8B-B14F-4D97-AF65-F5344CB8AC3E}">
        <p14:creationId xmlns:p14="http://schemas.microsoft.com/office/powerpoint/2010/main" val="349557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 Preference Optimization: Technical Insight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Google Shape;324;p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14300" lvl="0" indent="0" algn="l" rtl="0">
                  <a:spcBef>
                    <a:spcPts val="36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The traditional RLHF relies on an explicitly modeled reward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optimizes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reinforcement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maximize</a:t>
                </a:r>
                <a:r>
                  <a:rPr lang="de-DE" dirty="0"/>
                  <a:t>: 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The DPO </a:t>
                </a:r>
                <a:r>
                  <a:rPr lang="en-US" dirty="0" err="1"/>
                  <a:t>reparameterizes</a:t>
                </a:r>
                <a:r>
                  <a:rPr lang="en-US" dirty="0"/>
                  <a:t> the reward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It reduces the problem to a simple binary classification loss, avoiding iterative sampling and the complexity of reinforcement learning: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24" name="Google Shape;324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b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Google Shape;325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E48-8B18-3BB5-CEC7-2715DA0C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DPO Simplifies 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F71F-43A3-5566-1F06-E847137F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725265" cy="3394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Complexity: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involves training a reward model and applying RL to optimize the policy.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replaces this with direct optimization approach.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Stability: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can suffer from unstable training, depending on reward function accuracy and hyperparameters.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stability through its straightforward loss formulation.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Computational Efficiency: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is computationally intensive due to iterative sampling and reward model training.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is lightweight and avoids costly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C803-DC48-86A5-B8C1-886C68DB9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6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BCA-844A-6CD6-D1F1-FFC127B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RLHF and DPO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6BA4-0258-B85A-C65E-4882B72C5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9FC8C-1186-AD2D-61E0-731CC6ED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394172"/>
              </p:ext>
            </p:extLst>
          </p:nvPr>
        </p:nvGraphicFramePr>
        <p:xfrm>
          <a:off x="1156354" y="1144870"/>
          <a:ext cx="6831291" cy="319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097">
                  <a:extLst>
                    <a:ext uri="{9D8B030D-6E8A-4147-A177-3AD203B41FA5}">
                      <a16:colId xmlns:a16="http://schemas.microsoft.com/office/drawing/2014/main" val="3652000932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3479491087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2809946030"/>
                    </a:ext>
                  </a:extLst>
                </a:gridCol>
              </a:tblGrid>
              <a:tr h="544242"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RLHF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69678"/>
                  </a:ext>
                </a:extLst>
              </a:tr>
              <a:tr h="470250">
                <a:tc>
                  <a:txBody>
                    <a:bodyPr/>
                    <a:lstStyle/>
                    <a:p>
                      <a:r>
                        <a:rPr lang="en-US" dirty="0"/>
                        <a:t>Pipeline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 + 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Loss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81170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hyperparameters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15101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iterative 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77956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Comp.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09182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but unstable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 or better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8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4F1-22C3-F4A6-593D-4209030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Benchmark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5DFB-CEF3-CF1A-A895-F4071E52C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Task Evaluated: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Sentiment Modulation: Fine-tuning a model to produce text with a desired sentiment (positive/negative)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Summarization (TL;DR): Generating short and relevant summaries for long passages.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Dialogue (Single-turn Chat): Producing contextually relevant responses in a conversational setting. 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Models Compared: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Baseline: Pre-trained Language Model (Reference Policy).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RLHF: Policy fine-tuned with reinforcement learning.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DPO: Policy fine-tuned with direct preference optimization.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Metrics: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Rate: Percentage of cases where human annotators prefer DPO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Reward vs. KL: Tradeoff between reward maximization and divergence from the reference policy.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Human Feedback: Evaluating generated outputs based on human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4B69-970F-8728-94BB-C4B4CBC06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56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1357</Words>
  <Application>Microsoft Macintosh PowerPoint</Application>
  <PresentationFormat>On-screen Show (16:9)</PresentationFormat>
  <Paragraphs>167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 Black</vt:lpstr>
      <vt:lpstr>Arial</vt:lpstr>
      <vt:lpstr>Noto Sans Symbols</vt:lpstr>
      <vt:lpstr>Cambria Math</vt:lpstr>
      <vt:lpstr>Calibri</vt:lpstr>
      <vt:lpstr>Wingdings</vt:lpstr>
      <vt:lpstr>Simple Light</vt:lpstr>
      <vt:lpstr>Larissa</vt:lpstr>
      <vt:lpstr>Direct Preference Optimization (DPO): Your Language Model is Secretly a Reward Model</vt:lpstr>
      <vt:lpstr>The impact and Cost of Leading AI Models</vt:lpstr>
      <vt:lpstr>Training Cost vs Model Scale</vt:lpstr>
      <vt:lpstr>Challenges in Steering Pre-trained LMs</vt:lpstr>
      <vt:lpstr>Research objective: Direct Preference Optimization (DPO)</vt:lpstr>
      <vt:lpstr>Direct Preference Optimization: Technical Insight</vt:lpstr>
      <vt:lpstr>How DPO Simplifies the Process</vt:lpstr>
      <vt:lpstr>Comparison RLHF and DPO</vt:lpstr>
      <vt:lpstr>Experiments and Benchmark Tasks</vt:lpstr>
      <vt:lpstr>Experimental Results: DPO vs RLHF</vt:lpstr>
      <vt:lpstr>Disadvantages of DPO (from Paper)</vt:lpstr>
      <vt:lpstr>Disadvantages of DPO (from me)</vt:lpstr>
      <vt:lpstr>Summary</vt:lpstr>
      <vt:lpstr>References</vt:lpstr>
      <vt:lpstr>Backup</vt:lpstr>
      <vt:lpstr>Math Explanations - 1</vt:lpstr>
      <vt:lpstr>Math Explanations - 2</vt:lpstr>
      <vt:lpstr>Math Explanations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8</cp:revision>
  <dcterms:modified xsi:type="dcterms:W3CDTF">2024-12-17T14:15:11Z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