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8"/>
  </p:notesMasterIdLst>
  <p:sldIdLst>
    <p:sldId id="256" r:id="rId3"/>
    <p:sldId id="271" r:id="rId4"/>
    <p:sldId id="272" r:id="rId5"/>
    <p:sldId id="273" r:id="rId6"/>
    <p:sldId id="274" r:id="rId7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9"/>
      <p:bold r:id="rId10"/>
    </p:embeddedFont>
    <p:embeddedFont>
      <p:font typeface="Noto Sans Symbols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297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04"/>
    <p:restoredTop sz="94561"/>
  </p:normalViewPr>
  <p:slideViewPr>
    <p:cSldViewPr snapToGrid="0">
      <p:cViewPr varScale="1">
        <p:scale>
          <a:sx n="147" d="100"/>
          <a:sy n="147" d="100"/>
        </p:scale>
        <p:origin x="216" y="352"/>
      </p:cViewPr>
      <p:guideLst>
        <p:guide orient="horz" pos="1620"/>
        <p:guide pos="288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18cf1b9e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18cf1b9eb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">
  <p:cSld name="Title/End with logo colored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 1">
  <p:cSld name="Title/End with logo colored_1"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TNF">
  <p:cSld name="Title without logo TNF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353700" y="4394115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">
  <p:cSld name="Title/End with log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">
  <p:cSld name="Title without log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364499" y="4058100"/>
            <a:ext cx="8334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48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operation overview">
  <p:cSld name="Cooperation overview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2"/>
          </p:nvPr>
        </p:nvSpPr>
        <p:spPr>
          <a:xfrm>
            <a:off x="6181094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>
            <a:spLocks noGrp="1"/>
          </p:cNvSpPr>
          <p:nvPr>
            <p:ph type="pic" idx="3"/>
          </p:nvPr>
        </p:nvSpPr>
        <p:spPr>
          <a:xfrm>
            <a:off x="430992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3"/>
          <p:cNvSpPr>
            <a:spLocks noGrp="1"/>
          </p:cNvSpPr>
          <p:nvPr>
            <p:ph type="pic" idx="4"/>
          </p:nvPr>
        </p:nvSpPr>
        <p:spPr>
          <a:xfrm>
            <a:off x="3305458" y="1290114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>
            <a:spLocks noGrp="1"/>
          </p:cNvSpPr>
          <p:nvPr>
            <p:ph type="pic" idx="5"/>
          </p:nvPr>
        </p:nvSpPr>
        <p:spPr>
          <a:xfrm>
            <a:off x="6181094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>
            <a:spLocks noGrp="1"/>
          </p:cNvSpPr>
          <p:nvPr>
            <p:ph type="pic" idx="6"/>
          </p:nvPr>
        </p:nvSpPr>
        <p:spPr>
          <a:xfrm>
            <a:off x="430992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>
            <a:spLocks noGrp="1"/>
          </p:cNvSpPr>
          <p:nvPr>
            <p:ph type="pic" idx="7"/>
          </p:nvPr>
        </p:nvSpPr>
        <p:spPr>
          <a:xfrm>
            <a:off x="3305458" y="2467717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3"/>
          <p:cNvSpPr>
            <a:spLocks noGrp="1"/>
          </p:cNvSpPr>
          <p:nvPr>
            <p:ph type="pic" idx="8"/>
          </p:nvPr>
        </p:nvSpPr>
        <p:spPr>
          <a:xfrm>
            <a:off x="6184782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3"/>
          <p:cNvSpPr>
            <a:spLocks noGrp="1"/>
          </p:cNvSpPr>
          <p:nvPr>
            <p:ph type="pic" idx="9"/>
          </p:nvPr>
        </p:nvSpPr>
        <p:spPr>
          <a:xfrm>
            <a:off x="434681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3"/>
          <p:cNvSpPr>
            <a:spLocks noGrp="1"/>
          </p:cNvSpPr>
          <p:nvPr>
            <p:ph type="pic" idx="13"/>
          </p:nvPr>
        </p:nvSpPr>
        <p:spPr>
          <a:xfrm>
            <a:off x="3309146" y="3649838"/>
            <a:ext cx="2538000" cy="95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75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67320" y="477460"/>
            <a:ext cx="8133900" cy="4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black text">
  <p:cSld name="Large image, black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white text">
  <p:cSld name="Large image, white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and contrast">
  <p:cSld name="Comparison and contras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59100" y="12312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4660200" y="12285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">
  <p:cSld name="Large imag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102000" y="1228500"/>
            <a:ext cx="2605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>
            <a:spLocks noGrp="1"/>
          </p:cNvSpPr>
          <p:nvPr>
            <p:ph type="pic" idx="2"/>
          </p:nvPr>
        </p:nvSpPr>
        <p:spPr>
          <a:xfrm>
            <a:off x="432000" y="1291135"/>
            <a:ext cx="54108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8"/>
          <p:cNvSpPr txBox="1">
            <a:spLocks noGrp="1"/>
          </p:cNvSpPr>
          <p:nvPr>
            <p:ph type="body" idx="3"/>
          </p:nvPr>
        </p:nvSpPr>
        <p:spPr>
          <a:xfrm>
            <a:off x="432000" y="4398736"/>
            <a:ext cx="5410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ulas">
  <p:cSld name="Formula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>
            <a:spLocks noGrp="1"/>
          </p:cNvSpPr>
          <p:nvPr>
            <p:ph type="pic" idx="2"/>
          </p:nvPr>
        </p:nvSpPr>
        <p:spPr>
          <a:xfrm>
            <a:off x="1552500" y="1293224"/>
            <a:ext cx="60561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1536300" y="4397969"/>
            <a:ext cx="6072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>
            <a:spLocks noGrp="1"/>
          </p:cNvSpPr>
          <p:nvPr>
            <p:ph type="media" idx="2"/>
          </p:nvPr>
        </p:nvSpPr>
        <p:spPr>
          <a:xfrm>
            <a:off x="432000" y="1293227"/>
            <a:ext cx="8275500" cy="3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432000" y="4398300"/>
            <a:ext cx="82755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maller images and text">
  <p:cSld name="3 smaller images and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291074" y="1228500"/>
            <a:ext cx="54189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683660" y="1083128"/>
            <a:ext cx="4698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>
            <a:spLocks noGrp="1"/>
          </p:cNvSpPr>
          <p:nvPr>
            <p:ph type="pic" idx="2"/>
          </p:nvPr>
        </p:nvSpPr>
        <p:spPr>
          <a:xfrm>
            <a:off x="433283" y="1294384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1"/>
          <p:cNvSpPr>
            <a:spLocks noGrp="1"/>
          </p:cNvSpPr>
          <p:nvPr>
            <p:ph type="pic" idx="3"/>
          </p:nvPr>
        </p:nvSpPr>
        <p:spPr>
          <a:xfrm>
            <a:off x="433277" y="2441189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1"/>
          <p:cNvSpPr>
            <a:spLocks noGrp="1"/>
          </p:cNvSpPr>
          <p:nvPr>
            <p:ph type="pic" idx="4"/>
          </p:nvPr>
        </p:nvSpPr>
        <p:spPr>
          <a:xfrm>
            <a:off x="433277" y="3581678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image and text">
  <p:cSld name="Small image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289536" y="1231200"/>
            <a:ext cx="54189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2"/>
          <p:cNvSpPr>
            <a:spLocks noGrp="1"/>
          </p:cNvSpPr>
          <p:nvPr>
            <p:ph type="pic" idx="2"/>
          </p:nvPr>
        </p:nvSpPr>
        <p:spPr>
          <a:xfrm>
            <a:off x="431800" y="1293225"/>
            <a:ext cx="2546400" cy="33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 purpose">
  <p:cSld name="JKU Logo All purpose">
    <p:bg>
      <p:bgPr>
        <a:solidFill>
          <a:schemeClr val="accen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All purpose">
  <p:cSld name="Title/End with logo All purpose"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5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6" name="Google Shape;20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All purpose">
  <p:cSld name="Title without logo All purpos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TNF">
  <p:cSld name="Title/End with logo TNF"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8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4" name="Google Shape;22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SOWI">
  <p:cSld name="Title/End with logo SOWI">
    <p:bg>
      <p:bgPr>
        <a:solidFill>
          <a:schemeClr val="accent4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4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4" name="Google Shape;2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RE">
  <p:cSld name="Title/End with logo RE">
    <p:bg>
      <p:bgPr>
        <a:solidFill>
          <a:schemeClr val="accent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3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2" name="Google Shape;25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RE">
  <p:cSld name="Title without logo R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MED">
  <p:cSld name="Title/End with logo MED">
    <p:bg>
      <p:bgPr>
        <a:solidFill>
          <a:schemeClr val="accent6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6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4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70" name="Google Shape;2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MED">
  <p:cSld name="Title without logo MED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9250" rtl="0"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◆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53700" y="4394116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563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563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563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563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">
  <p:cSld name="TITLE_AND_BODY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 sz="2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53700" y="1215000"/>
            <a:ext cx="83565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429300" y="4762921"/>
            <a:ext cx="2038357" cy="240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7" r:id="rId34"/>
    <p:sldLayoutId id="2147483698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33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Challenge 1: QSAR</a:t>
            </a:r>
            <a:endParaRPr b="1" dirty="0"/>
          </a:p>
        </p:txBody>
      </p:sp>
      <p:sp>
        <p:nvSpPr>
          <p:cNvPr id="306" name="Google Shape;306;p54"/>
          <p:cNvSpPr txBox="1">
            <a:spLocks noGrp="1"/>
          </p:cNvSpPr>
          <p:nvPr>
            <p:ph type="subTitle" idx="1"/>
          </p:nvPr>
        </p:nvSpPr>
        <p:spPr>
          <a:xfrm>
            <a:off x="403650" y="4037475"/>
            <a:ext cx="5320500" cy="54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Giovanni </a:t>
            </a:r>
            <a:r>
              <a:rPr lang="en-US" sz="2000" dirty="0" err="1"/>
              <a:t>Filomeno</a:t>
            </a:r>
            <a:endParaRPr sz="2000" dirty="0"/>
          </a:p>
        </p:txBody>
      </p:sp>
      <p:sp>
        <p:nvSpPr>
          <p:cNvPr id="309" name="Google Shape;309;p54"/>
          <p:cNvSpPr txBox="1"/>
          <p:nvPr/>
        </p:nvSpPr>
        <p:spPr>
          <a:xfrm>
            <a:off x="5235916" y="4037475"/>
            <a:ext cx="3785536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lt1"/>
                </a:solidFill>
              </a:rPr>
              <a:t>Artificial Intelligence in Life Science</a:t>
            </a: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C378-CC76-3888-58FC-2FFDAE54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0476-31BF-EA1A-BC5B-8739ACCB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090507"/>
            <a:ext cx="8168250" cy="2753906"/>
          </a:xfrm>
        </p:spPr>
        <p:txBody>
          <a:bodyPr/>
          <a:lstStyle/>
          <a:p>
            <a:pPr marL="11430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The aim is to predict a molecule's biological activity or toxicity based on its chemical structure. Given a dataset of molecules together with activities, a model should be trained to predict the activities of new molecules based on the selected model.</a:t>
            </a:r>
          </a:p>
          <a:p>
            <a:pPr marL="114300" indent="0">
              <a:buNone/>
            </a:pPr>
            <a:endParaRPr lang="en-US" dirty="0">
              <a:solidFill>
                <a:srgbClr val="212529"/>
              </a:solidFill>
              <a:latin typeface="+mn-lt"/>
            </a:endParaRPr>
          </a:p>
          <a:p>
            <a:pPr marL="11430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In the training data: +1=active, 0=unknown (alias unlabeled), -1=inactive</a:t>
            </a:r>
            <a:endParaRPr lang="en-US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40E77-749C-1FC8-BACF-7033C327C6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510D4-2A6A-EA5A-4FC1-DC1A78C8B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EF32-92E2-E2A0-D4FE-8674C56A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FFF39-4C2F-9A6F-E4EA-7F9F31E5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Random Forest Classifier: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Chosen for its robustness and ability to handle high-dimensional, sparse fingerprint data. Random Forests can capture complex relationships and typically perform well in QSAR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set of 11 classifier (one per task).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 tuning with </a:t>
            </a:r>
            <a:r>
              <a:rPr lang="en-US" dirty="0" err="1"/>
              <a:t>BayesSearchCV</a:t>
            </a:r>
            <a:r>
              <a:rPr lang="en-US" dirty="0"/>
              <a:t> (Bayesian Optimization) for parameters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n_estimators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ROC-AUC as the primary scoring metric.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CDE2C-60C6-053B-E8A0-163624B547E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407AB-8801-D540-0A98-4A883F44A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4CCA-6336-4E8B-E032-E523E7E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028F-38D5-871E-1B5F-6CF674670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Molecule Standardization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RDKit’s</a:t>
            </a:r>
            <a:r>
              <a:rPr lang="en-US" dirty="0"/>
              <a:t> </a:t>
            </a:r>
            <a:r>
              <a:rPr lang="en-US" dirty="0" err="1"/>
              <a:t>MolStandardize</a:t>
            </a:r>
            <a:r>
              <a:rPr lang="en-US" dirty="0"/>
              <a:t> module.</a:t>
            </a:r>
          </a:p>
          <a:p>
            <a:pPr>
              <a:buNone/>
            </a:pPr>
            <a:r>
              <a:rPr lang="en-US" b="1" dirty="0"/>
              <a:t>Fingerprint Generation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Morgan Fingerprint (ECFP): radius=2, 1024 bits (*).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MACCS Keys (166 bits).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Concatenation of Morgan + MACCS for richer molecular descriptors.</a:t>
            </a:r>
          </a:p>
          <a:p>
            <a:pPr>
              <a:buNone/>
            </a:pPr>
            <a:r>
              <a:rPr lang="en-US" b="1" dirty="0"/>
              <a:t>Data Splitting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train_test_split</a:t>
            </a:r>
            <a:r>
              <a:rPr lang="en-US" dirty="0"/>
              <a:t> (5% test set).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3F540-A052-CF35-B1F0-8430208432F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900" dirty="0"/>
              <a:t>* A search is done a priori. The mean of the molecule is around 300 bits. Therefore, 1024 would be enough to cover similarities and so 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83C43-B053-398E-E15C-47CA1A8B9C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7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2CFA-6C5E-F9E0-5B2B-63E2C559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CBEA-2C78-466B-5A42-B5BE82C861E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C536A-FEF6-EF44-2205-CD6194C3E8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10D1E-76B9-1E36-C6B7-6C8CF7EB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0" y="1023247"/>
            <a:ext cx="8296400" cy="129873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968B49-5A52-D116-82F6-5EF3454EAF70}"/>
              </a:ext>
            </a:extLst>
          </p:cNvPr>
          <p:cNvSpPr/>
          <p:nvPr/>
        </p:nvSpPr>
        <p:spPr>
          <a:xfrm>
            <a:off x="5251269" y="913877"/>
            <a:ext cx="653143" cy="15174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14A51-0079-420A-52EC-20A70C1ACF31}"/>
              </a:ext>
            </a:extLst>
          </p:cNvPr>
          <p:cNvSpPr txBox="1"/>
          <p:nvPr/>
        </p:nvSpPr>
        <p:spPr>
          <a:xfrm>
            <a:off x="4849115" y="2540721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</a:t>
            </a:r>
          </a:p>
          <a:p>
            <a:r>
              <a:rPr lang="en-US" dirty="0"/>
              <a:t>Improvement area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DA6316-C45E-0259-3AEE-35F11A250D41}"/>
              </a:ext>
            </a:extLst>
          </p:cNvPr>
          <p:cNvSpPr/>
          <p:nvPr/>
        </p:nvSpPr>
        <p:spPr>
          <a:xfrm>
            <a:off x="683623" y="913877"/>
            <a:ext cx="653143" cy="15174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6A2BE-E9DC-A385-FACF-45F5820C29A8}"/>
              </a:ext>
            </a:extLst>
          </p:cNvPr>
          <p:cNvSpPr txBox="1"/>
          <p:nvPr/>
        </p:nvSpPr>
        <p:spPr>
          <a:xfrm>
            <a:off x="617297" y="252239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0.765</a:t>
            </a:r>
          </a:p>
        </p:txBody>
      </p:sp>
    </p:spTree>
    <p:extLst>
      <p:ext uri="{BB962C8B-B14F-4D97-AF65-F5344CB8AC3E}">
        <p14:creationId xmlns:p14="http://schemas.microsoft.com/office/powerpoint/2010/main" val="24450345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252</Words>
  <Application>Microsoft Macintosh PowerPoint</Application>
  <PresentationFormat>On-screen Show (16:9)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Arial</vt:lpstr>
      <vt:lpstr>Calibri</vt:lpstr>
      <vt:lpstr>Noto Sans Symbols</vt:lpstr>
      <vt:lpstr>Simple Light</vt:lpstr>
      <vt:lpstr>Larissa</vt:lpstr>
      <vt:lpstr>Challenge 1: QSAR</vt:lpstr>
      <vt:lpstr>Problem overview</vt:lpstr>
      <vt:lpstr>Model</vt:lpstr>
      <vt:lpstr>Pre-processing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Filomeno Giovanni, EA-633</cp:lastModifiedBy>
  <cp:revision>10</cp:revision>
  <dcterms:modified xsi:type="dcterms:W3CDTF">2025-04-07T19:14:58Z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935750-240b-48e4-a615-66942a738439_Enabled">
    <vt:lpwstr>true</vt:lpwstr>
  </property>
  <property fmtid="{D5CDD505-2E9C-101B-9397-08002B2CF9AE}" pid="3" name="MSIP_Label_e6935750-240b-48e4-a615-66942a738439_SetDate">
    <vt:lpwstr>2024-12-17T12:50:58Z</vt:lpwstr>
  </property>
  <property fmtid="{D5CDD505-2E9C-101B-9397-08002B2CF9AE}" pid="4" name="MSIP_Label_e6935750-240b-48e4-a615-66942a738439_Method">
    <vt:lpwstr>Standard</vt:lpwstr>
  </property>
  <property fmtid="{D5CDD505-2E9C-101B-9397-08002B2CF9AE}" pid="5" name="MSIP_Label_e6935750-240b-48e4-a615-66942a738439_Name">
    <vt:lpwstr>e6935750-240b-48e4-a615-66942a738439</vt:lpwstr>
  </property>
  <property fmtid="{D5CDD505-2E9C-101B-9397-08002B2CF9AE}" pid="6" name="MSIP_Label_e6935750-240b-48e4-a615-66942a738439_SiteId">
    <vt:lpwstr>ce849bab-cc1c-465b-b62e-18f07c9ac198</vt:lpwstr>
  </property>
  <property fmtid="{D5CDD505-2E9C-101B-9397-08002B2CF9AE}" pid="7" name="MSIP_Label_e6935750-240b-48e4-a615-66942a738439_ActionId">
    <vt:lpwstr>97c2cf66-0c8f-4e1e-bc69-f1b39d525897</vt:lpwstr>
  </property>
  <property fmtid="{D5CDD505-2E9C-101B-9397-08002B2CF9AE}" pid="8" name="MSIP_Label_e6935750-240b-48e4-a615-66942a738439_ContentBits">
    <vt:lpwstr>2</vt:lpwstr>
  </property>
  <property fmtid="{D5CDD505-2E9C-101B-9397-08002B2CF9AE}" pid="9" name="ClassificationContentMarkingFooterLocations">
    <vt:lpwstr>Simple Light:3\Larissa:3</vt:lpwstr>
  </property>
  <property fmtid="{D5CDD505-2E9C-101B-9397-08002B2CF9AE}" pid="10" name="ClassificationContentMarkingFooterText">
    <vt:lpwstr>CONFIDENTIAL</vt:lpwstr>
  </property>
</Properties>
</file>