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8"/>
  </p:notesMasterIdLst>
  <p:sldIdLst>
    <p:sldId id="256" r:id="rId3"/>
    <p:sldId id="271" r:id="rId4"/>
    <p:sldId id="272" r:id="rId5"/>
    <p:sldId id="273" r:id="rId6"/>
    <p:sldId id="274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9"/>
      <p:bold r:id="rId10"/>
    </p:embeddedFont>
    <p:embeddedFont>
      <p:font typeface="Noto Sans Symbols" panose="020F0502020204030204" pitchFamily="34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204"/>
    <p:restoredTop sz="94561"/>
  </p:normalViewPr>
  <p:slideViewPr>
    <p:cSldViewPr snapToGrid="0">
      <p:cViewPr varScale="1">
        <p:scale>
          <a:sx n="147" d="100"/>
          <a:sy n="147" d="100"/>
        </p:scale>
        <p:origin x="216" y="352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 3: Synthesis Prediction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Artificial Intelligence in Life Science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The goal of this task is to predict the reactant SMILES strings from given product SMILES using a sequence-to-sequence model. The model is trained on a dataset of chemical reactions formatted as "[Reactants] &gt;&gt; [Products]", aiming to learn the reverse transformation.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F32-92E2-E2A0-D4FE-8674C56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FF39-4C2F-9A6F-E4EA-7F9F31E5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Architecture</a:t>
            </a:r>
            <a:r>
              <a:rPr lang="en-US" dirty="0"/>
              <a:t>: Sequence-to-Sequence model based on the T5 transformer (ReactionT5v2).</a:t>
            </a:r>
          </a:p>
          <a:p>
            <a:r>
              <a:rPr lang="en-US" b="1" dirty="0"/>
              <a:t>Pretrained Model</a:t>
            </a:r>
            <a:r>
              <a:rPr lang="en-US" dirty="0"/>
              <a:t>: Initialized with </a:t>
            </a:r>
            <a:r>
              <a:rPr lang="en-US" dirty="0" err="1"/>
              <a:t>sagawa</a:t>
            </a:r>
            <a:r>
              <a:rPr lang="en-US" dirty="0"/>
              <a:t>/ReactionT5v2-retrosynthesis, specialized for retrosynthesis tasks.</a:t>
            </a:r>
          </a:p>
          <a:p>
            <a:r>
              <a:rPr lang="en-US" b="1" dirty="0"/>
              <a:t>Tokenizer</a:t>
            </a:r>
            <a:r>
              <a:rPr lang="en-US" dirty="0"/>
              <a:t>: Uses a SMILES-aware tokenizer from the </a:t>
            </a:r>
            <a:r>
              <a:rPr lang="en-US" dirty="0" err="1"/>
              <a:t>HuggingFace</a:t>
            </a:r>
            <a:r>
              <a:rPr lang="en-US" dirty="0"/>
              <a:t> Transformers library.</a:t>
            </a:r>
          </a:p>
          <a:p>
            <a:r>
              <a:rPr lang="en-US" b="1" dirty="0"/>
              <a:t>Training Objective</a:t>
            </a:r>
            <a:r>
              <a:rPr lang="en-US" dirty="0"/>
              <a:t>: Given a product SMILES, predict the corresponding reactant SMILES.</a:t>
            </a:r>
          </a:p>
          <a:p>
            <a:r>
              <a:rPr lang="en-US" b="1" dirty="0"/>
              <a:t>Loss Function</a:t>
            </a:r>
            <a:r>
              <a:rPr lang="en-US" dirty="0"/>
              <a:t>: Cross-entropy with label smoothing (0.1) to improve generalization.</a:t>
            </a:r>
          </a:p>
          <a:p>
            <a:r>
              <a:rPr lang="en-US" b="1" dirty="0"/>
              <a:t>Evaluation Metric</a:t>
            </a:r>
            <a:r>
              <a:rPr lang="en-US" dirty="0"/>
              <a:t>: Top-1 accuracy, based on exact matching of canonicalized SMILES sets.</a:t>
            </a:r>
          </a:p>
          <a:p>
            <a:r>
              <a:rPr lang="en-US" b="1" dirty="0"/>
              <a:t>Inference Strategy</a:t>
            </a:r>
            <a:r>
              <a:rPr lang="en-US" dirty="0"/>
              <a:t>: Beam search (</a:t>
            </a:r>
            <a:r>
              <a:rPr lang="en-US" dirty="0" err="1"/>
              <a:t>num_beams</a:t>
            </a:r>
            <a:r>
              <a:rPr lang="en-US" dirty="0"/>
              <a:t>=10) for robust generation of SMILES predictions.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DE2C-60C6-053B-E8A0-163624B547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07AB-8801-D540-0A98-4A883F44A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CCA-6336-4E8B-E032-E523E7E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Strategy &amp;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028F-38D5-871E-1B5F-6CF67467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923723"/>
            <a:ext cx="8353800" cy="3387600"/>
          </a:xfrm>
        </p:spPr>
        <p:txBody>
          <a:bodyPr/>
          <a:lstStyle/>
          <a:p>
            <a:r>
              <a:rPr lang="en-US" b="1" dirty="0"/>
              <a:t>Fine-Tuning</a:t>
            </a:r>
            <a:r>
              <a:rPr lang="en-US" dirty="0"/>
              <a:t>: The model is fine-tuned on a custom dataset of [Reactants] &gt;&gt; [Products] reactions.</a:t>
            </a:r>
          </a:p>
          <a:p>
            <a:r>
              <a:rPr lang="en-US" b="1" dirty="0"/>
              <a:t>Train/Test Split</a:t>
            </a:r>
            <a:r>
              <a:rPr lang="en-US" dirty="0"/>
              <a:t>: 90% training, 10% validation split from tokenized dataset.</a:t>
            </a:r>
          </a:p>
          <a:p>
            <a:r>
              <a:rPr lang="en-US" b="1" dirty="0"/>
              <a:t>Batching</a:t>
            </a:r>
            <a:r>
              <a:rPr lang="en-US" dirty="0"/>
              <a:t>: Effective batch size of 16 via gradient accumulation (batch size 4 x 4 steps).</a:t>
            </a:r>
          </a:p>
          <a:p>
            <a:r>
              <a:rPr lang="en-US" b="1" dirty="0"/>
              <a:t>Learning Rate</a:t>
            </a:r>
            <a:r>
              <a:rPr lang="en-US" dirty="0"/>
              <a:t>: Set to 5e-4 with a cosine scheduler and weight decay of 0.01.</a:t>
            </a:r>
          </a:p>
          <a:p>
            <a:r>
              <a:rPr lang="en-US" b="1" dirty="0"/>
              <a:t>Early Stopping</a:t>
            </a:r>
            <a:r>
              <a:rPr lang="en-US" dirty="0"/>
              <a:t>: Training stops early if no improvement in top-1 accuracy for 3 consecutive evaluations.</a:t>
            </a:r>
          </a:p>
          <a:p>
            <a:r>
              <a:rPr lang="en-US" b="1" dirty="0"/>
              <a:t>Label Smoothing</a:t>
            </a:r>
            <a:r>
              <a:rPr lang="en-US" dirty="0"/>
              <a:t>: 0.1 factor used to mitigate overfitting and encourage confident predictions.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3C43-B053-398E-E15C-47CA1A8B9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2D28C-AE10-300F-6BB8-78B23B3DE1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CFA-6C5E-F9E0-5B2B-63E2C55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CBEA-2C78-466B-5A42-B5BE82C861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C536A-FEF6-EF44-2205-CD6194C3E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EC097D4-C7E8-0430-6999-27DDB45A41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500" y="1453281"/>
            <a:ext cx="8610668" cy="80451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462700C4-099F-73D7-260E-D0CD69C485E2}"/>
              </a:ext>
            </a:extLst>
          </p:cNvPr>
          <p:cNvSpPr/>
          <p:nvPr/>
        </p:nvSpPr>
        <p:spPr>
          <a:xfrm>
            <a:off x="1262743" y="1341120"/>
            <a:ext cx="1053737" cy="1001486"/>
          </a:xfrm>
          <a:prstGeom prst="round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533BC3-5CD7-55D8-0238-AA4F97165D18}"/>
              </a:ext>
            </a:extLst>
          </p:cNvPr>
          <p:cNvSpPr txBox="1"/>
          <p:nvPr/>
        </p:nvSpPr>
        <p:spPr>
          <a:xfrm>
            <a:off x="1446408" y="2478422"/>
            <a:ext cx="686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&gt; 0.20</a:t>
            </a:r>
          </a:p>
        </p:txBody>
      </p:sp>
    </p:spTree>
    <p:extLst>
      <p:ext uri="{BB962C8B-B14F-4D97-AF65-F5344CB8AC3E}">
        <p14:creationId xmlns:p14="http://schemas.microsoft.com/office/powerpoint/2010/main" val="2445034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276</Words>
  <Application>Microsoft Macintosh PowerPoint</Application>
  <PresentationFormat>On-screen Show (16:9)</PresentationFormat>
  <Paragraphs>26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Noto Sans Symbols</vt:lpstr>
      <vt:lpstr>Arial Black</vt:lpstr>
      <vt:lpstr>Arial</vt:lpstr>
      <vt:lpstr>Simple Light</vt:lpstr>
      <vt:lpstr>Larissa</vt:lpstr>
      <vt:lpstr>Challenge 3: Synthesis Prediction</vt:lpstr>
      <vt:lpstr>Problem overview</vt:lpstr>
      <vt:lpstr>Model Architecture</vt:lpstr>
      <vt:lpstr>Training Strategy &amp; Tuning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15</cp:revision>
  <dcterms:modified xsi:type="dcterms:W3CDTF">2025-06-23T19:25:57Z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