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11"/>
  </p:notesMasterIdLst>
  <p:sldIdLst>
    <p:sldId id="256" r:id="rId3"/>
    <p:sldId id="274" r:id="rId4"/>
    <p:sldId id="271" r:id="rId5"/>
    <p:sldId id="278" r:id="rId6"/>
    <p:sldId id="276" r:id="rId7"/>
    <p:sldId id="277" r:id="rId8"/>
    <p:sldId id="280" r:id="rId9"/>
    <p:sldId id="279" r:id="rId10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2"/>
      <p:bold r:id="rId13"/>
      <p:italic r:id="rId14"/>
      <p:boldItalic r:id="rId15"/>
    </p:embeddedFont>
    <p:embeddedFont>
      <p:font typeface="Arial Black" panose="020B0604020202020204" pitchFamily="34" charset="0"/>
      <p:regular r:id="rId16"/>
      <p:bold r:id="rId17"/>
    </p:embeddedFont>
    <p:embeddedFont>
      <p:font typeface="Noto Sans Symbols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70"/>
    <p:restoredTop sz="94561"/>
  </p:normalViewPr>
  <p:slideViewPr>
    <p:cSldViewPr snapToGrid="0">
      <p:cViewPr>
        <p:scale>
          <a:sx n="173" d="100"/>
          <a:sy n="173" d="100"/>
        </p:scale>
        <p:origin x="-88" y="144"/>
      </p:cViewPr>
      <p:guideLst>
        <p:guide orient="horz" pos="16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>
          <a:extLst>
            <a:ext uri="{FF2B5EF4-FFF2-40B4-BE49-F238E27FC236}">
              <a16:creationId xmlns:a16="http://schemas.microsoft.com/office/drawing/2014/main" id="{777E887C-634E-C2F1-99B9-A780DB32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>
            <a:extLst>
              <a:ext uri="{FF2B5EF4-FFF2-40B4-BE49-F238E27FC236}">
                <a16:creationId xmlns:a16="http://schemas.microsoft.com/office/drawing/2014/main" id="{5954B05E-E9ED-99DC-4DA8-675DDA8F0C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>
            <a:extLst>
              <a:ext uri="{FF2B5EF4-FFF2-40B4-BE49-F238E27FC236}">
                <a16:creationId xmlns:a16="http://schemas.microsoft.com/office/drawing/2014/main" id="{F649FC08-8CD2-070C-EE2C-372D7C660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55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7" r:id="rId34"/>
    <p:sldLayoutId id="2147483698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Project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SAT Solver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7201818" y="222455"/>
            <a:ext cx="2072810" cy="87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</a:rPr>
              <a:t>Giovanni Filomeno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3F3BB-CA24-DA62-1B38-77B88C98A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002E-471F-BA95-AA6B-BC224171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1 – Recursive DPLL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11447-5C06-FD7B-D162-57F7BDED3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500" y="803249"/>
            <a:ext cx="1868902" cy="305018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 </a:t>
            </a:r>
            <a:r>
              <a:rPr lang="en-US" dirty="0" err="1"/>
              <a:t>cnf</a:t>
            </a:r>
            <a:r>
              <a:rPr lang="en-US" dirty="0"/>
              <a:t> 3 7</a:t>
            </a:r>
          </a:p>
          <a:p>
            <a:pPr marL="114300" indent="0">
              <a:buNone/>
            </a:pPr>
            <a:r>
              <a:rPr lang="en-US" dirty="0"/>
              <a:t>1  2     0     ← C1</a:t>
            </a:r>
          </a:p>
          <a:p>
            <a:pPr marL="114300" indent="0">
              <a:buNone/>
            </a:pPr>
            <a:r>
              <a:rPr lang="en-US" dirty="0"/>
              <a:t>-1 2     0     ← C2</a:t>
            </a:r>
          </a:p>
          <a:p>
            <a:pPr marL="114300" indent="0">
              <a:buNone/>
            </a:pPr>
            <a:r>
              <a:rPr lang="en-US" dirty="0"/>
              <a:t>1  -2    0     ← C3</a:t>
            </a:r>
          </a:p>
          <a:p>
            <a:pPr marL="114300" indent="0">
              <a:buNone/>
            </a:pPr>
            <a:r>
              <a:rPr lang="en-US" dirty="0"/>
              <a:t>-1 -2    0     ← C4</a:t>
            </a:r>
          </a:p>
          <a:p>
            <a:pPr marL="114300" indent="0">
              <a:buNone/>
            </a:pPr>
            <a:r>
              <a:rPr lang="en-US" dirty="0"/>
              <a:t>3 -1 -2  0     ← C5</a:t>
            </a:r>
          </a:p>
          <a:p>
            <a:pPr marL="114300" indent="0">
              <a:buNone/>
            </a:pPr>
            <a:r>
              <a:rPr lang="en-US" dirty="0"/>
              <a:t>-3 1     0     ← C6</a:t>
            </a:r>
          </a:p>
          <a:p>
            <a:pPr marL="114300" indent="0">
              <a:buNone/>
            </a:pPr>
            <a:r>
              <a:rPr lang="en-US" dirty="0"/>
              <a:t>-2 3     0     ← C7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8C7D-FC22-1F24-A874-9BBA7AC4FF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84544E9-4CFB-2D30-B752-0D64BC659741}"/>
              </a:ext>
            </a:extLst>
          </p:cNvPr>
          <p:cNvSpPr txBox="1">
            <a:spLocks/>
          </p:cNvSpPr>
          <p:nvPr/>
        </p:nvSpPr>
        <p:spPr>
          <a:xfrm>
            <a:off x="2233402" y="803249"/>
            <a:ext cx="6545797" cy="30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AutoNum type="arabicParenR"/>
            </a:pPr>
            <a:r>
              <a:rPr lang="en-US" dirty="0"/>
              <a:t>Check unit clause </a:t>
            </a:r>
            <a:r>
              <a:rPr lang="en-US" dirty="0">
                <a:sym typeface="Wingdings" pitchFamily="2" charset="2"/>
              </a:rPr>
              <a:t> lines with only one variable  none in this case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Let’s go with x1=True</a:t>
            </a:r>
          </a:p>
          <a:p>
            <a:pPr lvl="1"/>
            <a:r>
              <a:rPr lang="en-US" dirty="0"/>
              <a:t>C1 satisfied</a:t>
            </a:r>
          </a:p>
          <a:p>
            <a:pPr lvl="1"/>
            <a:r>
              <a:rPr lang="en-US" dirty="0"/>
              <a:t>C2 Uncertain</a:t>
            </a:r>
          </a:p>
          <a:p>
            <a:pPr lvl="1"/>
            <a:r>
              <a:rPr lang="en-US" dirty="0"/>
              <a:t>C3 satisfied</a:t>
            </a:r>
          </a:p>
          <a:p>
            <a:pPr lvl="1"/>
            <a:r>
              <a:rPr lang="en-US" dirty="0"/>
              <a:t>C4 uncertain</a:t>
            </a:r>
          </a:p>
          <a:p>
            <a:pPr lvl="1"/>
            <a:r>
              <a:rPr lang="en-US" dirty="0"/>
              <a:t>C5 uncertain</a:t>
            </a:r>
          </a:p>
          <a:p>
            <a:pPr lvl="1"/>
            <a:r>
              <a:rPr lang="en-US" dirty="0"/>
              <a:t>C6 satisfied</a:t>
            </a:r>
          </a:p>
          <a:p>
            <a:pPr lvl="1"/>
            <a:r>
              <a:rPr lang="en-US" dirty="0"/>
              <a:t>C7 uncertain </a:t>
            </a:r>
          </a:p>
        </p:txBody>
      </p:sp>
    </p:spTree>
    <p:extLst>
      <p:ext uri="{BB962C8B-B14F-4D97-AF65-F5344CB8AC3E}">
        <p14:creationId xmlns:p14="http://schemas.microsoft.com/office/powerpoint/2010/main" val="7919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378-CC76-3888-58FC-2FFDAE5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1 – Recursive DPLL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0476-31BF-EA1A-BC5B-8739ACC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500" y="803249"/>
            <a:ext cx="1868902" cy="305018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 </a:t>
            </a:r>
            <a:r>
              <a:rPr lang="en-US" dirty="0" err="1"/>
              <a:t>cnf</a:t>
            </a:r>
            <a:r>
              <a:rPr lang="en-US" dirty="0"/>
              <a:t> 3 7</a:t>
            </a:r>
          </a:p>
          <a:p>
            <a:pPr marL="114300" indent="0">
              <a:buNone/>
            </a:pPr>
            <a:r>
              <a:rPr lang="en-US" strike="sngStrike" dirty="0"/>
              <a:t>1  2     0     ← C1</a:t>
            </a:r>
          </a:p>
          <a:p>
            <a:pPr marL="114300" indent="0">
              <a:buNone/>
            </a:pPr>
            <a:r>
              <a:rPr lang="en-US" dirty="0"/>
              <a:t>-1 2     0     ← C2</a:t>
            </a:r>
          </a:p>
          <a:p>
            <a:pPr marL="114300" indent="0">
              <a:buNone/>
            </a:pPr>
            <a:r>
              <a:rPr lang="en-US" strike="sngStrike" dirty="0"/>
              <a:t>1  -2    0     ← C3</a:t>
            </a:r>
          </a:p>
          <a:p>
            <a:pPr marL="114300" indent="0">
              <a:buNone/>
            </a:pPr>
            <a:r>
              <a:rPr lang="en-US" dirty="0"/>
              <a:t>-1 -2    0     ← C4</a:t>
            </a:r>
          </a:p>
          <a:p>
            <a:pPr marL="114300" indent="0">
              <a:buNone/>
            </a:pPr>
            <a:r>
              <a:rPr lang="en-US" dirty="0"/>
              <a:t>3 -1 -2  0     ← C5</a:t>
            </a:r>
          </a:p>
          <a:p>
            <a:pPr marL="114300" indent="0">
              <a:buNone/>
            </a:pPr>
            <a:r>
              <a:rPr lang="en-US" strike="sngStrike" dirty="0"/>
              <a:t>-3 1     0     ← C6</a:t>
            </a:r>
          </a:p>
          <a:p>
            <a:pPr marL="114300" indent="0">
              <a:buNone/>
            </a:pPr>
            <a:r>
              <a:rPr lang="en-US" dirty="0"/>
              <a:t>-2 3     0     ← C7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10D4-2A6A-EA5A-4FC1-DC1A78C8B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1B21B4-6870-7B3B-485C-2874E0437876}"/>
              </a:ext>
            </a:extLst>
          </p:cNvPr>
          <p:cNvSpPr txBox="1">
            <a:spLocks/>
          </p:cNvSpPr>
          <p:nvPr/>
        </p:nvSpPr>
        <p:spPr>
          <a:xfrm>
            <a:off x="2233402" y="803250"/>
            <a:ext cx="6545797" cy="213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-342900">
              <a:spcBef>
                <a:spcPts val="600"/>
              </a:spcBef>
              <a:buSzPts val="1800"/>
              <a:buFont typeface="Arial"/>
              <a:buAutoNum type="arabicParenR"/>
            </a:pPr>
            <a:r>
              <a:rPr lang="en-US" dirty="0"/>
              <a:t>Check unit clause </a:t>
            </a:r>
            <a:r>
              <a:rPr lang="en-US" dirty="0">
                <a:sym typeface="Wingdings" pitchFamily="2" charset="2"/>
              </a:rPr>
              <a:t> lines with only one variable  none in this case</a:t>
            </a:r>
          </a:p>
          <a:p>
            <a:pPr marL="457200" lvl="1" indent="-342900">
              <a:spcBef>
                <a:spcPts val="600"/>
              </a:spcBef>
              <a:buSzPts val="1800"/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Let’s go with x2=True</a:t>
            </a:r>
          </a:p>
          <a:p>
            <a:pPr lvl="1"/>
            <a:r>
              <a:rPr lang="en-US" dirty="0"/>
              <a:t>C2 satisfied</a:t>
            </a:r>
          </a:p>
          <a:p>
            <a:pPr lvl="1"/>
            <a:r>
              <a:rPr lang="en-US" dirty="0"/>
              <a:t>C4 UNSAT </a:t>
            </a:r>
            <a:r>
              <a:rPr lang="en-US" dirty="0">
                <a:sym typeface="Wingdings" pitchFamily="2" charset="2"/>
              </a:rPr>
              <a:t> Conflict</a:t>
            </a:r>
          </a:p>
          <a:p>
            <a:pPr marL="56515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-342900">
              <a:spcBef>
                <a:spcPts val="600"/>
              </a:spcBef>
              <a:buSzPts val="1800"/>
              <a:buFont typeface="+mj-lt"/>
              <a:buAutoNum type="arabicParenR" startAt="3"/>
            </a:pPr>
            <a:r>
              <a:rPr lang="en-US" dirty="0">
                <a:sym typeface="Wingdings" pitchFamily="2" charset="2"/>
              </a:rPr>
              <a:t>Let’s go with x2=False (backpropagation)</a:t>
            </a:r>
          </a:p>
          <a:p>
            <a:pPr lvl="1"/>
            <a:r>
              <a:rPr lang="en-US" dirty="0">
                <a:sym typeface="Wingdings" pitchFamily="2" charset="2"/>
              </a:rPr>
              <a:t>C2 now UNSAT  conflict. Backpropagate x1</a:t>
            </a:r>
          </a:p>
        </p:txBody>
      </p:sp>
    </p:spTree>
    <p:extLst>
      <p:ext uri="{BB962C8B-B14F-4D97-AF65-F5344CB8AC3E}">
        <p14:creationId xmlns:p14="http://schemas.microsoft.com/office/powerpoint/2010/main" val="18080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744E4-E210-FB5A-521C-E346E075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F983-A073-9BE9-88CF-74551C67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2 – Watched-Literal DPLL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8CA8-0335-F07E-8DB3-3DE29F1F9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500" y="803249"/>
            <a:ext cx="1868902" cy="305018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 </a:t>
            </a:r>
            <a:r>
              <a:rPr lang="en-US" dirty="0" err="1"/>
              <a:t>cnf</a:t>
            </a:r>
            <a:r>
              <a:rPr lang="en-US" dirty="0"/>
              <a:t> 3 7</a:t>
            </a:r>
          </a:p>
          <a:p>
            <a:pPr marL="114300" indent="0">
              <a:buNone/>
            </a:pPr>
            <a:r>
              <a:rPr lang="en-US" dirty="0"/>
              <a:t>1  2     0     ← C1</a:t>
            </a:r>
          </a:p>
          <a:p>
            <a:pPr marL="114300" indent="0">
              <a:buNone/>
            </a:pPr>
            <a:r>
              <a:rPr lang="en-US" dirty="0"/>
              <a:t>-1 2     0     ← C2</a:t>
            </a:r>
          </a:p>
          <a:p>
            <a:pPr marL="114300" indent="0">
              <a:buNone/>
            </a:pPr>
            <a:r>
              <a:rPr lang="en-US" dirty="0"/>
              <a:t>1  -2    0     ← C3</a:t>
            </a:r>
          </a:p>
          <a:p>
            <a:pPr marL="114300" indent="0">
              <a:buNone/>
            </a:pPr>
            <a:r>
              <a:rPr lang="en-US" dirty="0"/>
              <a:t>-1 -2    0     ← C4</a:t>
            </a:r>
          </a:p>
          <a:p>
            <a:pPr marL="114300" indent="0">
              <a:buNone/>
            </a:pPr>
            <a:r>
              <a:rPr lang="en-US" dirty="0"/>
              <a:t>3 -1 -2  0     ← C5</a:t>
            </a:r>
          </a:p>
          <a:p>
            <a:pPr marL="114300" indent="0">
              <a:buNone/>
            </a:pPr>
            <a:r>
              <a:rPr lang="en-US" dirty="0"/>
              <a:t>-3 1     0     ← C6</a:t>
            </a:r>
          </a:p>
          <a:p>
            <a:pPr marL="114300" indent="0">
              <a:buNone/>
            </a:pPr>
            <a:r>
              <a:rPr lang="en-US" dirty="0"/>
              <a:t>-2 3     0     ← C7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FC791-961E-AF37-8E24-7574A3D08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035C91-AFC7-AEEE-1D81-8D225B7F3669}"/>
              </a:ext>
            </a:extLst>
          </p:cNvPr>
          <p:cNvSpPr txBox="1">
            <a:spLocks/>
          </p:cNvSpPr>
          <p:nvPr/>
        </p:nvSpPr>
        <p:spPr>
          <a:xfrm>
            <a:off x="2233402" y="803249"/>
            <a:ext cx="6545797" cy="30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AutoNum type="arabicParenR"/>
            </a:pPr>
            <a:r>
              <a:rPr lang="en-US" dirty="0"/>
              <a:t>Check unit clause </a:t>
            </a:r>
            <a:r>
              <a:rPr lang="en-US" dirty="0">
                <a:sym typeface="Wingdings" pitchFamily="2" charset="2"/>
              </a:rPr>
              <a:t> lines with only one variable  none in this case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Trail empty, all values unassigned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First decision: x1=True  Trail: [1]  watched literal 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Propagation to C2  x2 unit  x2=True  Trail: [1,2]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Propagation continues, C4 conflicts. 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Backtrack to level 1, inverting most recent decision  Trail: [1, -2]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Propagation continues, C2 conflicts  backtrack to level zero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Decision x1 = False  Trail: [-1]</a:t>
            </a:r>
          </a:p>
          <a:p>
            <a:pPr>
              <a:buFont typeface="Arial"/>
              <a:buAutoNum type="arabicParenR"/>
            </a:pPr>
            <a:r>
              <a:rPr lang="en-US" dirty="0"/>
              <a:t>Propagation to C1 </a:t>
            </a:r>
            <a:r>
              <a:rPr lang="en-US" dirty="0">
                <a:sym typeface="Wingdings" pitchFamily="2" charset="2"/>
              </a:rPr>
              <a:t> x2 = True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 Propagation to C3  conflict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 Backtrack to level 1, inverting most recent decision  Trail: [-1, -2]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 Conflict to C1  UNSAT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1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6A62C-C29B-BC82-452E-B0C884354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98EB-CA3E-5CC5-0253-2DB1C4BE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3 – CDCL +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BF9F-8692-AB5E-7A0E-CF90CCFF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500" y="803249"/>
            <a:ext cx="1868902" cy="305018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 </a:t>
            </a:r>
            <a:r>
              <a:rPr lang="en-US" dirty="0" err="1"/>
              <a:t>cnf</a:t>
            </a:r>
            <a:r>
              <a:rPr lang="en-US" dirty="0"/>
              <a:t> 3 7</a:t>
            </a:r>
          </a:p>
          <a:p>
            <a:pPr marL="114300" indent="0">
              <a:buNone/>
            </a:pPr>
            <a:r>
              <a:rPr lang="en-US" dirty="0"/>
              <a:t>1  2     0     ← C1</a:t>
            </a:r>
          </a:p>
          <a:p>
            <a:pPr marL="114300" indent="0">
              <a:buNone/>
            </a:pPr>
            <a:r>
              <a:rPr lang="en-US" dirty="0"/>
              <a:t>-1 2     0     ← C2</a:t>
            </a:r>
          </a:p>
          <a:p>
            <a:pPr marL="114300" indent="0">
              <a:buNone/>
            </a:pPr>
            <a:r>
              <a:rPr lang="en-US" dirty="0"/>
              <a:t>1  -2    0     ← C3</a:t>
            </a:r>
          </a:p>
          <a:p>
            <a:pPr marL="114300" indent="0">
              <a:buNone/>
            </a:pPr>
            <a:r>
              <a:rPr lang="en-US" dirty="0"/>
              <a:t>-1 -2    0     ← C4</a:t>
            </a:r>
          </a:p>
          <a:p>
            <a:pPr marL="114300" indent="0">
              <a:buNone/>
            </a:pPr>
            <a:r>
              <a:rPr lang="en-US" dirty="0"/>
              <a:t>3 -1 -2  0     ← C5</a:t>
            </a:r>
          </a:p>
          <a:p>
            <a:pPr marL="114300" indent="0">
              <a:buNone/>
            </a:pPr>
            <a:r>
              <a:rPr lang="en-US" dirty="0"/>
              <a:t>-3 1     0     ← C6</a:t>
            </a:r>
          </a:p>
          <a:p>
            <a:pPr marL="114300" indent="0">
              <a:buNone/>
            </a:pPr>
            <a:r>
              <a:rPr lang="en-US" dirty="0"/>
              <a:t>-2 3     0     ← C7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1D8C9-FF08-8EB3-92F2-D5E3C5A80F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6B402E7-0CE8-ABBC-CB26-5D1134016E83}"/>
              </a:ext>
            </a:extLst>
          </p:cNvPr>
          <p:cNvSpPr txBox="1">
            <a:spLocks/>
          </p:cNvSpPr>
          <p:nvPr/>
        </p:nvSpPr>
        <p:spPr>
          <a:xfrm>
            <a:off x="2233402" y="803249"/>
            <a:ext cx="6545797" cy="30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AutoNum type="arabicParenR"/>
            </a:pPr>
            <a:r>
              <a:rPr lang="en-US" dirty="0"/>
              <a:t>I set the decision x1=True</a:t>
            </a:r>
            <a:endParaRPr lang="en-US" dirty="0">
              <a:sym typeface="Wingdings" pitchFamily="2" charset="2"/>
            </a:endParaRP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Level 1: Trail [x1]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Propagation</a:t>
            </a:r>
          </a:p>
          <a:p>
            <a:pPr lvl="1"/>
            <a:r>
              <a:rPr lang="en-US" dirty="0">
                <a:sym typeface="Wingdings" pitchFamily="2" charset="2"/>
              </a:rPr>
              <a:t>C1 satisfied</a:t>
            </a:r>
          </a:p>
          <a:p>
            <a:pPr lvl="1"/>
            <a:r>
              <a:rPr lang="en-US" dirty="0">
                <a:sym typeface="Wingdings" pitchFamily="2" charset="2"/>
              </a:rPr>
              <a:t>C2 becomes a unit (x2)  x2 = True</a:t>
            </a:r>
          </a:p>
          <a:p>
            <a:pPr lvl="1"/>
            <a:r>
              <a:rPr lang="en-US" dirty="0">
                <a:sym typeface="Wingdings" pitchFamily="2" charset="2"/>
              </a:rPr>
              <a:t>C3 satisfied</a:t>
            </a:r>
          </a:p>
          <a:p>
            <a:pPr lvl="1"/>
            <a:r>
              <a:rPr lang="en-US" dirty="0">
                <a:sym typeface="Wingdings" pitchFamily="2" charset="2"/>
              </a:rPr>
              <a:t>C4 conflict (considering x2=True).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Solving (reasoning) the conflict imposing x2=True, lead to x1=False</a:t>
            </a:r>
          </a:p>
          <a:p>
            <a:pPr lvl="1">
              <a:buFont typeface="Arial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42E91-D9A2-F43F-CC25-78EFB5C46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A712-B43F-1B9B-E13D-A1744890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3 – CDCL +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208C9-F849-EB32-0472-8DD546D2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500" y="803249"/>
            <a:ext cx="1868902" cy="305018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 </a:t>
            </a:r>
            <a:r>
              <a:rPr lang="en-US" dirty="0" err="1"/>
              <a:t>cnf</a:t>
            </a:r>
            <a:r>
              <a:rPr lang="en-US" dirty="0"/>
              <a:t> 3 7</a:t>
            </a:r>
          </a:p>
          <a:p>
            <a:pPr marL="114300" indent="0">
              <a:buNone/>
            </a:pPr>
            <a:r>
              <a:rPr lang="en-US" dirty="0"/>
              <a:t>1  2     0     ← C1</a:t>
            </a:r>
          </a:p>
          <a:p>
            <a:pPr marL="114300" indent="0">
              <a:buNone/>
            </a:pPr>
            <a:r>
              <a:rPr lang="en-US" dirty="0"/>
              <a:t>-1 2     0     ← C2</a:t>
            </a:r>
          </a:p>
          <a:p>
            <a:pPr marL="114300" indent="0">
              <a:buNone/>
            </a:pPr>
            <a:r>
              <a:rPr lang="en-US" dirty="0"/>
              <a:t>1  -2    0     ← C3</a:t>
            </a:r>
          </a:p>
          <a:p>
            <a:pPr marL="114300" indent="0">
              <a:buNone/>
            </a:pPr>
            <a:r>
              <a:rPr lang="en-US" dirty="0"/>
              <a:t>-1 -2    0     ← C4</a:t>
            </a:r>
          </a:p>
          <a:p>
            <a:pPr marL="114300" indent="0">
              <a:buNone/>
            </a:pPr>
            <a:r>
              <a:rPr lang="en-US" dirty="0"/>
              <a:t>3 -1 -2  0     ← C5</a:t>
            </a:r>
          </a:p>
          <a:p>
            <a:pPr marL="114300" indent="0">
              <a:buNone/>
            </a:pPr>
            <a:r>
              <a:rPr lang="en-US" dirty="0"/>
              <a:t>-3 1     0     ← C6</a:t>
            </a:r>
          </a:p>
          <a:p>
            <a:pPr marL="114300" indent="0">
              <a:buNone/>
            </a:pPr>
            <a:r>
              <a:rPr lang="en-US" dirty="0"/>
              <a:t>-2 3     0     ← C7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C4818-C56A-4B80-A068-B3DBFD4AB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4647BC-DA60-D4A1-E8A9-2EA81DBDDA84}"/>
              </a:ext>
            </a:extLst>
          </p:cNvPr>
          <p:cNvSpPr txBox="1">
            <a:spLocks/>
          </p:cNvSpPr>
          <p:nvPr/>
        </p:nvSpPr>
        <p:spPr>
          <a:xfrm>
            <a:off x="2233402" y="803249"/>
            <a:ext cx="6545797" cy="30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AutoNum type="arabicParenR"/>
            </a:pPr>
            <a:r>
              <a:rPr lang="en-US" dirty="0"/>
              <a:t>I set the decision x1=False (backtrack from learned clause)</a:t>
            </a:r>
          </a:p>
          <a:p>
            <a:pPr>
              <a:buFont typeface="Arial"/>
              <a:buAutoNum type="arabicParenR"/>
            </a:pPr>
            <a:r>
              <a:rPr lang="en-US" dirty="0">
                <a:sym typeface="Wingdings" pitchFamily="2" charset="2"/>
              </a:rPr>
              <a:t>Level 1: Trail [not x1]</a:t>
            </a:r>
          </a:p>
          <a:p>
            <a:pPr lvl="1"/>
            <a:r>
              <a:rPr lang="en-US" dirty="0">
                <a:sym typeface="Wingdings" pitchFamily="2" charset="2"/>
              </a:rPr>
              <a:t>C1 becomes a unit  x2 = True</a:t>
            </a:r>
          </a:p>
          <a:p>
            <a:pPr lvl="1"/>
            <a:r>
              <a:rPr lang="en-US" dirty="0">
                <a:sym typeface="Wingdings" pitchFamily="2" charset="2"/>
              </a:rPr>
              <a:t>C2 satisfied</a:t>
            </a:r>
          </a:p>
          <a:p>
            <a:pPr lvl="1"/>
            <a:r>
              <a:rPr lang="en-US" dirty="0">
                <a:sym typeface="Wingdings" pitchFamily="2" charset="2"/>
              </a:rPr>
              <a:t>C3  conflict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Solving (reasoning) the conflict imposing x2=True, lead to x1=True  conflict with learned  UNSAT</a:t>
            </a:r>
          </a:p>
          <a:p>
            <a:pPr lvl="2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944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>
          <a:extLst>
            <a:ext uri="{FF2B5EF4-FFF2-40B4-BE49-F238E27FC236}">
              <a16:creationId xmlns:a16="http://schemas.microsoft.com/office/drawing/2014/main" id="{92D9D0C2-7DB0-106E-8241-0AB4F3A7B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>
            <a:extLst>
              <a:ext uri="{FF2B5EF4-FFF2-40B4-BE49-F238E27FC236}">
                <a16:creationId xmlns:a16="http://schemas.microsoft.com/office/drawing/2014/main" id="{240C9E7D-B31C-ABBA-DE3C-9D429120A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Backup</a:t>
            </a:r>
            <a:endParaRPr b="1" dirty="0"/>
          </a:p>
        </p:txBody>
      </p:sp>
      <p:sp>
        <p:nvSpPr>
          <p:cNvPr id="306" name="Google Shape;306;p54">
            <a:extLst>
              <a:ext uri="{FF2B5EF4-FFF2-40B4-BE49-F238E27FC236}">
                <a16:creationId xmlns:a16="http://schemas.microsoft.com/office/drawing/2014/main" id="{995714D3-2F12-1244-DCAB-C0CDE98821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SAT Solver</a:t>
            </a:r>
            <a:endParaRPr sz="2000" dirty="0"/>
          </a:p>
        </p:txBody>
      </p:sp>
      <p:sp>
        <p:nvSpPr>
          <p:cNvPr id="309" name="Google Shape;309;p54">
            <a:extLst>
              <a:ext uri="{FF2B5EF4-FFF2-40B4-BE49-F238E27FC236}">
                <a16:creationId xmlns:a16="http://schemas.microsoft.com/office/drawing/2014/main" id="{5864AD93-262C-BD66-928F-7A3599598B35}"/>
              </a:ext>
            </a:extLst>
          </p:cNvPr>
          <p:cNvSpPr txBox="1"/>
          <p:nvPr/>
        </p:nvSpPr>
        <p:spPr>
          <a:xfrm>
            <a:off x="7201818" y="222455"/>
            <a:ext cx="2072810" cy="87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</a:rPr>
              <a:t>Giovanni Filomeno </a:t>
            </a:r>
          </a:p>
        </p:txBody>
      </p:sp>
    </p:spTree>
    <p:extLst>
      <p:ext uri="{BB962C8B-B14F-4D97-AF65-F5344CB8AC3E}">
        <p14:creationId xmlns:p14="http://schemas.microsoft.com/office/powerpoint/2010/main" val="16696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0DD8-167A-3EBC-7A44-D18C5DF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F4BA-558A-C116-8ACE-0701236CD7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961B0-C91C-243A-9FF3-D105A3D42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667566-8DEE-E113-0316-BFC8143FB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80203"/>
              </p:ext>
            </p:extLst>
          </p:nvPr>
        </p:nvGraphicFramePr>
        <p:xfrm>
          <a:off x="498166" y="803249"/>
          <a:ext cx="8353800" cy="3000635"/>
        </p:xfrm>
        <a:graphic>
          <a:graphicData uri="http://schemas.openxmlformats.org/drawingml/2006/table">
            <a:tbl>
              <a:tblPr/>
              <a:tblGrid>
                <a:gridCol w="1670760">
                  <a:extLst>
                    <a:ext uri="{9D8B030D-6E8A-4147-A177-3AD203B41FA5}">
                      <a16:colId xmlns:a16="http://schemas.microsoft.com/office/drawing/2014/main" val="3135725156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179761922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4154119019"/>
                    </a:ext>
                  </a:extLst>
                </a:gridCol>
                <a:gridCol w="3341520">
                  <a:extLst>
                    <a:ext uri="{9D8B030D-6E8A-4147-A177-3AD203B41FA5}">
                      <a16:colId xmlns:a16="http://schemas.microsoft.com/office/drawing/2014/main" val="2922437982"/>
                    </a:ext>
                  </a:extLst>
                </a:gridCol>
              </a:tblGrid>
              <a:tr h="280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Solver1 (Recursive DPLL)</a:t>
                      </a: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Solver2 (Watched-literal DPLL)</a:t>
                      </a: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Solver3 (CDCL + learning)</a:t>
                      </a: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337234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Propagation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Full scan of all clauses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Watched literals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Watched literals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386678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Decision strategy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Recursive (depth-first)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Iterative with backtracking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Levels + backjumping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377264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Conflict handling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Chronological backtrack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Chronological backtrack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Conflict analysis + clause learning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97098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Clause learning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07371"/>
                  </a:ext>
                </a:extLst>
              </a:tr>
              <a:tr h="102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Restarts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(adaptive via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next_restart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740142"/>
                  </a:ext>
                </a:extLst>
              </a:tr>
              <a:tr h="372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Efficiency on large formulas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 (due to watched literals)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 (due to learning +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backjumping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783163"/>
                  </a:ext>
                </a:extLst>
              </a:tr>
              <a:tr h="280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Trail representation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Recursive vector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Iterative vector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Vector with decision levels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06777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Backtracking type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Chronological (last level)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Chronological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Non-chronological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backjump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95285"/>
                  </a:ext>
                </a:extLst>
              </a:tr>
              <a:tr h="280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Variable selection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 (natural order)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Activity-based (activity[])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 + decay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716871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Learned clauses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Dynamically added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57519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Conflict resolution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Resolution + First UIP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395686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Implementation difficulty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Simple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Complex</a:t>
                      </a: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82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507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745</Words>
  <Application>Microsoft Macintosh PowerPoint</Application>
  <PresentationFormat>On-screen Show (16:9)</PresentationFormat>
  <Paragraphs>152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Black</vt:lpstr>
      <vt:lpstr>Aptos Narrow</vt:lpstr>
      <vt:lpstr>Arial</vt:lpstr>
      <vt:lpstr>Calibri</vt:lpstr>
      <vt:lpstr>Noto Sans Symbols</vt:lpstr>
      <vt:lpstr>Wingdings</vt:lpstr>
      <vt:lpstr>Simple Light</vt:lpstr>
      <vt:lpstr>Larissa</vt:lpstr>
      <vt:lpstr>Project</vt:lpstr>
      <vt:lpstr>Solver 1 – Recursive DPLL</vt:lpstr>
      <vt:lpstr>Solver 1 – Recursive DPLL</vt:lpstr>
      <vt:lpstr>Solver 2 – Watched-Literal DPLL</vt:lpstr>
      <vt:lpstr>Solver 3 – CDCL + Learning</vt:lpstr>
      <vt:lpstr>Solver 3 – CDCL + Learning</vt:lpstr>
      <vt:lpstr>Backup</vt:lpstr>
      <vt:lpstr>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Giovanni, EA-633</cp:lastModifiedBy>
  <cp:revision>17</cp:revision>
  <dcterms:modified xsi:type="dcterms:W3CDTF">2025-06-11T21:29:58Z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2024-12-17T12:50:58Z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97c2cf66-0c8f-4e1e-bc69-f1b39d525897</vt:lpwstr>
  </property>
  <property fmtid="{D5CDD505-2E9C-101B-9397-08002B2CF9AE}" pid="8" name="MSIP_Label_e6935750-240b-48e4-a615-66942a738439_ContentBits">
    <vt:lpwstr>2</vt:lpwstr>
  </property>
  <property fmtid="{D5CDD505-2E9C-101B-9397-08002B2CF9AE}" pid="9" name="ClassificationContentMarkingFooterLocations">
    <vt:lpwstr>Simple Light:3\Larissa:3</vt:lpwstr>
  </property>
  <property fmtid="{D5CDD505-2E9C-101B-9397-08002B2CF9AE}" pid="10" name="ClassificationContentMarkingFooterText">
    <vt:lpwstr>CONFIDENTIAL</vt:lpwstr>
  </property>
</Properties>
</file>